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4" r:id="rId1"/>
  </p:sldMasterIdLst>
  <p:notesMasterIdLst>
    <p:notesMasterId r:id="rId202"/>
  </p:notesMasterIdLst>
  <p:handoutMasterIdLst>
    <p:handoutMasterId r:id="rId203"/>
  </p:handoutMasterIdLst>
  <p:sldIdLst>
    <p:sldId id="867" r:id="rId2"/>
    <p:sldId id="868" r:id="rId3"/>
    <p:sldId id="869" r:id="rId4"/>
    <p:sldId id="870" r:id="rId5"/>
    <p:sldId id="871" r:id="rId6"/>
    <p:sldId id="872" r:id="rId7"/>
    <p:sldId id="873" r:id="rId8"/>
    <p:sldId id="874" r:id="rId9"/>
    <p:sldId id="875" r:id="rId10"/>
    <p:sldId id="876" r:id="rId11"/>
    <p:sldId id="877" r:id="rId12"/>
    <p:sldId id="878" r:id="rId13"/>
    <p:sldId id="879" r:id="rId14"/>
    <p:sldId id="880" r:id="rId15"/>
    <p:sldId id="881" r:id="rId16"/>
    <p:sldId id="882" r:id="rId17"/>
    <p:sldId id="883" r:id="rId18"/>
    <p:sldId id="884" r:id="rId19"/>
    <p:sldId id="885" r:id="rId20"/>
    <p:sldId id="886" r:id="rId21"/>
    <p:sldId id="887" r:id="rId22"/>
    <p:sldId id="888" r:id="rId23"/>
    <p:sldId id="889" r:id="rId24"/>
    <p:sldId id="890" r:id="rId25"/>
    <p:sldId id="891" r:id="rId26"/>
    <p:sldId id="892" r:id="rId27"/>
    <p:sldId id="893" r:id="rId28"/>
    <p:sldId id="894" r:id="rId29"/>
    <p:sldId id="895" r:id="rId30"/>
    <p:sldId id="896" r:id="rId31"/>
    <p:sldId id="897" r:id="rId32"/>
    <p:sldId id="898" r:id="rId33"/>
    <p:sldId id="1066" r:id="rId34"/>
    <p:sldId id="899" r:id="rId35"/>
    <p:sldId id="900" r:id="rId36"/>
    <p:sldId id="901" r:id="rId37"/>
    <p:sldId id="902" r:id="rId38"/>
    <p:sldId id="903" r:id="rId39"/>
    <p:sldId id="904" r:id="rId40"/>
    <p:sldId id="905" r:id="rId41"/>
    <p:sldId id="906" r:id="rId42"/>
    <p:sldId id="907" r:id="rId43"/>
    <p:sldId id="908" r:id="rId44"/>
    <p:sldId id="909" r:id="rId45"/>
    <p:sldId id="910" r:id="rId46"/>
    <p:sldId id="911" r:id="rId47"/>
    <p:sldId id="912" r:id="rId48"/>
    <p:sldId id="913" r:id="rId49"/>
    <p:sldId id="914" r:id="rId50"/>
    <p:sldId id="915" r:id="rId51"/>
    <p:sldId id="916" r:id="rId52"/>
    <p:sldId id="917" r:id="rId53"/>
    <p:sldId id="918" r:id="rId54"/>
    <p:sldId id="919" r:id="rId55"/>
    <p:sldId id="920" r:id="rId56"/>
    <p:sldId id="921" r:id="rId57"/>
    <p:sldId id="922" r:id="rId58"/>
    <p:sldId id="923" r:id="rId59"/>
    <p:sldId id="924" r:id="rId60"/>
    <p:sldId id="925" r:id="rId61"/>
    <p:sldId id="926" r:id="rId62"/>
    <p:sldId id="927" r:id="rId63"/>
    <p:sldId id="928" r:id="rId64"/>
    <p:sldId id="929" r:id="rId65"/>
    <p:sldId id="930" r:id="rId66"/>
    <p:sldId id="931" r:id="rId67"/>
    <p:sldId id="932" r:id="rId68"/>
    <p:sldId id="933" r:id="rId69"/>
    <p:sldId id="934" r:id="rId70"/>
    <p:sldId id="935" r:id="rId71"/>
    <p:sldId id="936" r:id="rId72"/>
    <p:sldId id="937" r:id="rId73"/>
    <p:sldId id="938" r:id="rId74"/>
    <p:sldId id="939" r:id="rId75"/>
    <p:sldId id="940" r:id="rId76"/>
    <p:sldId id="941" r:id="rId77"/>
    <p:sldId id="942" r:id="rId78"/>
    <p:sldId id="943" r:id="rId79"/>
    <p:sldId id="944" r:id="rId80"/>
    <p:sldId id="945" r:id="rId81"/>
    <p:sldId id="946" r:id="rId82"/>
    <p:sldId id="947" r:id="rId83"/>
    <p:sldId id="948" r:id="rId84"/>
    <p:sldId id="949" r:id="rId85"/>
    <p:sldId id="950" r:id="rId86"/>
    <p:sldId id="951" r:id="rId87"/>
    <p:sldId id="952" r:id="rId88"/>
    <p:sldId id="953" r:id="rId89"/>
    <p:sldId id="954" r:id="rId90"/>
    <p:sldId id="955" r:id="rId91"/>
    <p:sldId id="956" r:id="rId92"/>
    <p:sldId id="957" r:id="rId93"/>
    <p:sldId id="958" r:id="rId94"/>
    <p:sldId id="959" r:id="rId95"/>
    <p:sldId id="960" r:id="rId96"/>
    <p:sldId id="961" r:id="rId97"/>
    <p:sldId id="962" r:id="rId98"/>
    <p:sldId id="963" r:id="rId99"/>
    <p:sldId id="964" r:id="rId100"/>
    <p:sldId id="965" r:id="rId101"/>
    <p:sldId id="966" r:id="rId102"/>
    <p:sldId id="967" r:id="rId103"/>
    <p:sldId id="968" r:id="rId104"/>
    <p:sldId id="969" r:id="rId105"/>
    <p:sldId id="970" r:id="rId106"/>
    <p:sldId id="971" r:id="rId107"/>
    <p:sldId id="972" r:id="rId108"/>
    <p:sldId id="973" r:id="rId109"/>
    <p:sldId id="974" r:id="rId110"/>
    <p:sldId id="975" r:id="rId111"/>
    <p:sldId id="976" r:id="rId112"/>
    <p:sldId id="977" r:id="rId113"/>
    <p:sldId id="978" r:id="rId114"/>
    <p:sldId id="979" r:id="rId115"/>
    <p:sldId id="980" r:id="rId116"/>
    <p:sldId id="981" r:id="rId117"/>
    <p:sldId id="982" r:id="rId118"/>
    <p:sldId id="983" r:id="rId119"/>
    <p:sldId id="984" r:id="rId120"/>
    <p:sldId id="985" r:id="rId121"/>
    <p:sldId id="986" r:id="rId122"/>
    <p:sldId id="987" r:id="rId123"/>
    <p:sldId id="988" r:id="rId124"/>
    <p:sldId id="989" r:id="rId125"/>
    <p:sldId id="990" r:id="rId126"/>
    <p:sldId id="991" r:id="rId127"/>
    <p:sldId id="992" r:id="rId128"/>
    <p:sldId id="993" r:id="rId129"/>
    <p:sldId id="994" r:id="rId130"/>
    <p:sldId id="995" r:id="rId131"/>
    <p:sldId id="996" r:id="rId132"/>
    <p:sldId id="997" r:id="rId133"/>
    <p:sldId id="998" r:id="rId134"/>
    <p:sldId id="999" r:id="rId135"/>
    <p:sldId id="1000" r:id="rId136"/>
    <p:sldId id="1001" r:id="rId137"/>
    <p:sldId id="1002" r:id="rId138"/>
    <p:sldId id="1003" r:id="rId139"/>
    <p:sldId id="1004" r:id="rId140"/>
    <p:sldId id="1005" r:id="rId141"/>
    <p:sldId id="1006" r:id="rId142"/>
    <p:sldId id="1007" r:id="rId143"/>
    <p:sldId id="1008" r:id="rId144"/>
    <p:sldId id="1009" r:id="rId145"/>
    <p:sldId id="1010" r:id="rId146"/>
    <p:sldId id="1011" r:id="rId147"/>
    <p:sldId id="1012" r:id="rId148"/>
    <p:sldId id="1013" r:id="rId149"/>
    <p:sldId id="1014" r:id="rId150"/>
    <p:sldId id="1015" r:id="rId151"/>
    <p:sldId id="1016" r:id="rId152"/>
    <p:sldId id="1017" r:id="rId153"/>
    <p:sldId id="1018" r:id="rId154"/>
    <p:sldId id="1019" r:id="rId155"/>
    <p:sldId id="1020" r:id="rId156"/>
    <p:sldId id="1021" r:id="rId157"/>
    <p:sldId id="1022" r:id="rId158"/>
    <p:sldId id="1023" r:id="rId159"/>
    <p:sldId id="1024" r:id="rId160"/>
    <p:sldId id="1025" r:id="rId161"/>
    <p:sldId id="1026" r:id="rId162"/>
    <p:sldId id="1027" r:id="rId163"/>
    <p:sldId id="1028" r:id="rId164"/>
    <p:sldId id="1029" r:id="rId165"/>
    <p:sldId id="1030" r:id="rId166"/>
    <p:sldId id="1031" r:id="rId167"/>
    <p:sldId id="1032" r:id="rId168"/>
    <p:sldId id="1033" r:id="rId169"/>
    <p:sldId id="1034" r:id="rId170"/>
    <p:sldId id="1035" r:id="rId171"/>
    <p:sldId id="1036" r:id="rId172"/>
    <p:sldId id="1037" r:id="rId173"/>
    <p:sldId id="1038" r:id="rId174"/>
    <p:sldId id="1039" r:id="rId175"/>
    <p:sldId id="1040" r:id="rId176"/>
    <p:sldId id="1041" r:id="rId177"/>
    <p:sldId id="1042" r:id="rId178"/>
    <p:sldId id="1043" r:id="rId179"/>
    <p:sldId id="1044" r:id="rId180"/>
    <p:sldId id="1045" r:id="rId181"/>
    <p:sldId id="1046" r:id="rId182"/>
    <p:sldId id="1047" r:id="rId183"/>
    <p:sldId id="1048" r:id="rId184"/>
    <p:sldId id="1049" r:id="rId185"/>
    <p:sldId id="1050" r:id="rId186"/>
    <p:sldId id="1051" r:id="rId187"/>
    <p:sldId id="1052" r:id="rId188"/>
    <p:sldId id="1053" r:id="rId189"/>
    <p:sldId id="1054" r:id="rId190"/>
    <p:sldId id="1055" r:id="rId191"/>
    <p:sldId id="1056" r:id="rId192"/>
    <p:sldId id="1057" r:id="rId193"/>
    <p:sldId id="1058" r:id="rId194"/>
    <p:sldId id="1059" r:id="rId195"/>
    <p:sldId id="1060" r:id="rId196"/>
    <p:sldId id="1061" r:id="rId197"/>
    <p:sldId id="1062" r:id="rId198"/>
    <p:sldId id="1063" r:id="rId199"/>
    <p:sldId id="1064" r:id="rId200"/>
    <p:sldId id="1065" r:id="rId201"/>
  </p:sldIdLst>
  <p:sldSz cx="9144000" cy="6858000" type="screen4x3"/>
  <p:notesSz cx="7010400" cy="9296400"/>
  <p:embeddedFontLst>
    <p:embeddedFont>
      <p:font typeface="Book Antiqua" panose="02040602050305030304" pitchFamily="18" charset="0"/>
      <p:regular r:id="rId204"/>
      <p:bold r:id="rId205"/>
      <p:italic r:id="rId206"/>
      <p:boldItalic r:id="rId207"/>
    </p:embeddedFont>
    <p:embeddedFont>
      <p:font typeface="Bookman Old Style" panose="02050604050505020204" pitchFamily="18" charset="0"/>
      <p:regular r:id="rId208"/>
      <p:bold r:id="rId209"/>
      <p:italic r:id="rId210"/>
      <p:boldItalic r:id="rId211"/>
    </p:embeddedFont>
    <p:embeddedFont>
      <p:font typeface="Calibri" panose="020F0502020204030204" pitchFamily="34" charset="0"/>
      <p:regular r:id="rId212"/>
      <p:bold r:id="rId213"/>
      <p:italic r:id="rId214"/>
      <p:boldItalic r:id="rId215"/>
    </p:embeddedFont>
    <p:embeddedFont>
      <p:font typeface="Calibri Light" panose="020F0302020204030204" pitchFamily="34" charset="0"/>
      <p:regular r:id="rId216"/>
      <p:italic r:id="rId217"/>
    </p:embeddedFont>
    <p:embeddedFont>
      <p:font typeface="Cambria" panose="02040503050406030204" pitchFamily="18" charset="0"/>
      <p:regular r:id="rId218"/>
      <p:bold r:id="rId219"/>
      <p:italic r:id="rId220"/>
      <p:boldItalic r:id="rId221"/>
    </p:embeddedFont>
    <p:embeddedFont>
      <p:font typeface="Cambria Math" panose="02040503050406030204" pitchFamily="18" charset="0"/>
      <p:regular r:id="rId222"/>
    </p:embeddedFont>
    <p:embeddedFont>
      <p:font typeface="Comic Sans MS" panose="030F0702030302020204" pitchFamily="66" charset="0"/>
      <p:regular r:id="rId223"/>
      <p:bold r:id="rId224"/>
      <p:italic r:id="rId225"/>
      <p:boldItalic r:id="rId226"/>
    </p:embeddedFont>
    <p:embeddedFont>
      <p:font typeface="Constantia" panose="02030602050306030303" pitchFamily="18" charset="0"/>
      <p:regular r:id="rId227"/>
      <p:bold r:id="rId228"/>
      <p:italic r:id="rId229"/>
      <p:boldItalic r:id="rId230"/>
    </p:embeddedFont>
    <p:embeddedFont>
      <p:font typeface="Gill Sans MT" panose="020B0502020104020203" pitchFamily="34" charset="0"/>
      <p:regular r:id="rId231"/>
      <p:bold r:id="rId232"/>
      <p:italic r:id="rId233"/>
      <p:boldItalic r:id="rId234"/>
    </p:embeddedFont>
    <p:embeddedFont>
      <p:font typeface="Wingdings 2" panose="05020102010507070707" pitchFamily="18" charset="2"/>
      <p:regular r:id="rId2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7" autoAdjust="0"/>
    <p:restoredTop sz="94660"/>
  </p:normalViewPr>
  <p:slideViewPr>
    <p:cSldViewPr>
      <p:cViewPr varScale="1">
        <p:scale>
          <a:sx n="82" d="100"/>
          <a:sy n="82" d="100"/>
        </p:scale>
        <p:origin x="1498"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2.fntdata"/><Relationship Id="rId226" Type="http://schemas.openxmlformats.org/officeDocument/2006/relationships/font" Target="fonts/font2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13.fntdata"/><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3.fntdata"/><Relationship Id="rId227" Type="http://schemas.openxmlformats.org/officeDocument/2006/relationships/font" Target="fonts/font2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14.fntdata"/><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4.fntdata"/><Relationship Id="rId228" Type="http://schemas.openxmlformats.org/officeDocument/2006/relationships/font" Target="fonts/font25.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15.fntdata"/><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5.fntdata"/><Relationship Id="rId229" Type="http://schemas.openxmlformats.org/officeDocument/2006/relationships/font" Target="fonts/font26.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16.fntdata"/><Relationship Id="rId230" Type="http://schemas.openxmlformats.org/officeDocument/2006/relationships/font" Target="fonts/font27.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font" Target="fonts/font6.fntdata"/><Relationship Id="rId190" Type="http://schemas.openxmlformats.org/officeDocument/2006/relationships/slide" Target="slides/slide189.xml"/><Relationship Id="rId204" Type="http://schemas.openxmlformats.org/officeDocument/2006/relationships/font" Target="fonts/font1.fntdata"/><Relationship Id="rId220" Type="http://schemas.openxmlformats.org/officeDocument/2006/relationships/font" Target="fonts/font17.fntdata"/><Relationship Id="rId225" Type="http://schemas.openxmlformats.org/officeDocument/2006/relationships/font" Target="fonts/font2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7.fntdata"/><Relationship Id="rId215" Type="http://schemas.openxmlformats.org/officeDocument/2006/relationships/font" Target="fonts/font12.fntdata"/><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font" Target="fonts/font28.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18.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8.fntdata"/><Relationship Id="rId232" Type="http://schemas.openxmlformats.org/officeDocument/2006/relationships/font" Target="fonts/font2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1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9.fntdata"/><Relationship Id="rId233" Type="http://schemas.openxmlformats.org/officeDocument/2006/relationships/font" Target="fonts/font30.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223" Type="http://schemas.openxmlformats.org/officeDocument/2006/relationships/font" Target="fonts/font20.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0.fntdata"/><Relationship Id="rId234" Type="http://schemas.openxmlformats.org/officeDocument/2006/relationships/font" Target="fonts/font31.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handoutMaster" Target="handoutMasters/handoutMaster1.xml"/><Relationship Id="rId19" Type="http://schemas.openxmlformats.org/officeDocument/2006/relationships/slide" Target="slides/slide18.xml"/><Relationship Id="rId224" Type="http://schemas.openxmlformats.org/officeDocument/2006/relationships/font" Target="fonts/font21.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11.fntdata"/><Relationship Id="rId235" Type="http://schemas.openxmlformats.org/officeDocument/2006/relationships/font" Target="fonts/font32.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C0FEF7AE-0C30-4EA7-B74D-470A9C33048D}" type="datetimeFigureOut">
              <a:rPr lang="en-US" smtClean="0"/>
              <a:pPr/>
              <a:t>4/12/2023</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E3901582-F5A8-41ED-8946-57B4D8BFA973}" type="slidenum">
              <a:rPr lang="en-US" smtClean="0"/>
              <a:pPr/>
              <a:t>‹#›</a:t>
            </a:fld>
            <a:endParaRPr lang="en-US"/>
          </a:p>
        </p:txBody>
      </p:sp>
    </p:spTree>
    <p:extLst>
      <p:ext uri="{BB962C8B-B14F-4D97-AF65-F5344CB8AC3E}">
        <p14:creationId xmlns:p14="http://schemas.microsoft.com/office/powerpoint/2010/main" val="645743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2" tIns="46586" rIns="93172" bIns="46586" rtlCol="0"/>
          <a:lstStyle>
            <a:lvl1pPr algn="r">
              <a:defRPr sz="1300"/>
            </a:lvl1pPr>
          </a:lstStyle>
          <a:p>
            <a:fld id="{10106763-8029-41BC-9E70-E644A94F0E80}" type="datetimeFigureOut">
              <a:rPr lang="en-US" smtClean="0"/>
              <a:pPr/>
              <a:t>4/12/2023</a:t>
            </a:fld>
            <a:endParaRPr lang="en-US"/>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72" tIns="46586" rIns="93172" bIns="46586"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2" tIns="46586" rIns="93172" bIns="465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2" tIns="46586" rIns="93172" bIns="46586" rtlCol="0" anchor="b"/>
          <a:lstStyle>
            <a:lvl1pPr algn="r">
              <a:defRPr sz="1300"/>
            </a:lvl1pPr>
          </a:lstStyle>
          <a:p>
            <a:fld id="{A56D6F1B-26ED-417A-B5D8-8AED7AD37922}" type="slidenum">
              <a:rPr lang="en-US" smtClean="0"/>
              <a:pPr/>
              <a:t>‹#›</a:t>
            </a:fld>
            <a:endParaRPr lang="en-US"/>
          </a:p>
        </p:txBody>
      </p:sp>
    </p:spTree>
    <p:extLst>
      <p:ext uri="{BB962C8B-B14F-4D97-AF65-F5344CB8AC3E}">
        <p14:creationId xmlns:p14="http://schemas.microsoft.com/office/powerpoint/2010/main" val="413986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93050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0CA20B5-421E-411E-AFE7-22B29221B79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46890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7015D11-4465-4494-9C08-6A62856165A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1511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40A06FB-4810-4BA1-956A-88BE332D1174}"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936213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AE20DB-65D9-43C0-B55A-286DA82D8A71}"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645129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151</a:t>
            </a:fld>
            <a:endParaRPr lang="en-US"/>
          </a:p>
        </p:txBody>
      </p:sp>
    </p:spTree>
    <p:extLst>
      <p:ext uri="{BB962C8B-B14F-4D97-AF65-F5344CB8AC3E}">
        <p14:creationId xmlns:p14="http://schemas.microsoft.com/office/powerpoint/2010/main" val="19915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6B134D-0EB3-42CB-9322-AA369738187D}" type="slidenum">
              <a:rPr lang="en-US" smtClean="0"/>
              <a:pPr/>
              <a:t>47</a:t>
            </a:fld>
            <a:endParaRPr lang="en-US"/>
          </a:p>
        </p:txBody>
      </p:sp>
    </p:spTree>
    <p:extLst>
      <p:ext uri="{BB962C8B-B14F-4D97-AF65-F5344CB8AC3E}">
        <p14:creationId xmlns:p14="http://schemas.microsoft.com/office/powerpoint/2010/main" val="656846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6B134D-0EB3-42CB-9322-AA3697381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36746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D492C26-79E8-4B00-BB55-CCA17390066F}"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170023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7F2BE8AA-E309-4A96-A987-524DA9204868}"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503910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E02585B-E3CA-42FF-9457-7311F40F4D92}"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3889594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064D222-E6AD-4EA2-A530-43B5CB26277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2867914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87B8743-4B1B-4145-AD7C-002EF71637D7}"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893465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198CA62D-884F-4435-BA2B-96FCF0F2FCA6}"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endParaRPr lang="en-US" altLang="en-US"/>
          </a:p>
        </p:txBody>
      </p:sp>
    </p:spTree>
    <p:extLst>
      <p:ext uri="{BB962C8B-B14F-4D97-AF65-F5344CB8AC3E}">
        <p14:creationId xmlns:p14="http://schemas.microsoft.com/office/powerpoint/2010/main" val="6290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8726-F138-CF12-19C9-AC4CD0622A4B}"/>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34B61A3-F95C-4468-7AC6-41B8ED1F3C0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672952B-BBFF-FEA2-8544-A53BDDC68F15}"/>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5" name="Footer Placeholder 4">
            <a:extLst>
              <a:ext uri="{FF2B5EF4-FFF2-40B4-BE49-F238E27FC236}">
                <a16:creationId xmlns:a16="http://schemas.microsoft.com/office/drawing/2014/main" id="{18929958-85EE-C231-FECF-809B8FF95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D77C81-BC6B-2D26-5386-7C7CEEC62E47}"/>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98253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BA286-D7BF-FD9F-CD45-104B57EB91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6BE952-E3F6-AE37-7A95-077E2ED1C5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1B5E0-E234-AC16-F044-E4E6F45FC493}"/>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5" name="Footer Placeholder 4">
            <a:extLst>
              <a:ext uri="{FF2B5EF4-FFF2-40B4-BE49-F238E27FC236}">
                <a16:creationId xmlns:a16="http://schemas.microsoft.com/office/drawing/2014/main" id="{4DA6A084-6318-33B8-1681-A7F0B34285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8A63C0-237E-C6CA-66BE-17E694E61153}"/>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4111426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29D3AC-22B6-0109-1730-A8B5637F9C7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5F0699-0C60-08DB-4516-A4CF1BA27ED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8BDFF3-8596-CEB6-32DD-BC6A8C9C6DBC}"/>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5" name="Footer Placeholder 4">
            <a:extLst>
              <a:ext uri="{FF2B5EF4-FFF2-40B4-BE49-F238E27FC236}">
                <a16:creationId xmlns:a16="http://schemas.microsoft.com/office/drawing/2014/main" id="{16156848-A5C9-9BFB-4E31-EC40A4B329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3CA8E-3797-5909-1D63-080BCF5538B7}"/>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4790967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696200" cy="1143000"/>
          </a:xfrm>
        </p:spPr>
        <p:txBody>
          <a:bodyPr/>
          <a:lstStyle/>
          <a:p>
            <a:r>
              <a:rPr lang="en-US"/>
              <a:t>Click to edit Master title style</a:t>
            </a:r>
          </a:p>
        </p:txBody>
      </p:sp>
      <p:sp>
        <p:nvSpPr>
          <p:cNvPr id="3" name="Table Placeholder 2"/>
          <p:cNvSpPr>
            <a:spLocks noGrp="1"/>
          </p:cNvSpPr>
          <p:nvPr>
            <p:ph type="tbl" idx="1"/>
          </p:nvPr>
        </p:nvSpPr>
        <p:spPr>
          <a:xfrm>
            <a:off x="762000" y="1905000"/>
            <a:ext cx="7696200" cy="40386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DC61D8A-221F-41B0-A7CB-D9079A05AC00}" type="slidenum">
              <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en-US" sz="1200" b="0" i="0" u="none" strike="noStrike" kern="1200" cap="none" spc="0" normalizeH="0" baseline="0" noProof="0">
              <a:ln>
                <a:noFill/>
              </a:ln>
              <a:solidFill>
                <a:srgbClr val="04617B">
                  <a:shade val="90000"/>
                </a:srgbClr>
              </a:solidFill>
              <a:effectLst/>
              <a:uLnTx/>
              <a:uFillTx/>
              <a:latin typeface="Constantia"/>
              <a:ea typeface="+mn-ea"/>
              <a:cs typeface="+mn-cs"/>
            </a:endParaRPr>
          </a:p>
        </p:txBody>
      </p:sp>
    </p:spTree>
    <p:extLst>
      <p:ext uri="{BB962C8B-B14F-4D97-AF65-F5344CB8AC3E}">
        <p14:creationId xmlns:p14="http://schemas.microsoft.com/office/powerpoint/2010/main" val="29666466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CD67472-3DC9-4273-BCC6-DEC4C1A6C528}" type="slidenum">
              <a:rPr lang="en-US" altLang="en-US"/>
              <a:pPr/>
              <a:t>‹#›</a:t>
            </a:fld>
            <a:endParaRPr lang="en-US" altLang="en-US"/>
          </a:p>
        </p:txBody>
      </p:sp>
    </p:spTree>
    <p:extLst>
      <p:ext uri="{BB962C8B-B14F-4D97-AF65-F5344CB8AC3E}">
        <p14:creationId xmlns:p14="http://schemas.microsoft.com/office/powerpoint/2010/main" val="3836050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9F78-32CB-FB00-454F-2D3029344E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0A9FCD-C5C8-6094-5322-F0A5FD2C80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EDB45-DC67-1CF9-68E3-049F6C5F961B}"/>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5" name="Footer Placeholder 4">
            <a:extLst>
              <a:ext uri="{FF2B5EF4-FFF2-40B4-BE49-F238E27FC236}">
                <a16:creationId xmlns:a16="http://schemas.microsoft.com/office/drawing/2014/main" id="{F0B44F1E-B21A-A7B7-3167-E6C0F5C20E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5850B-F9F0-1991-EAF1-BFBD8D23785B}"/>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76030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151F5-F485-A7B6-E760-432699F26068}"/>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B2EFF660-8C62-C4E8-39B2-E97AB2AB460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9730D2-5573-2417-8850-1B0C623EE3D8}"/>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5" name="Footer Placeholder 4">
            <a:extLst>
              <a:ext uri="{FF2B5EF4-FFF2-40B4-BE49-F238E27FC236}">
                <a16:creationId xmlns:a16="http://schemas.microsoft.com/office/drawing/2014/main" id="{010B47E9-7E71-1011-B9DD-2997BF08F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6BC05-0766-B104-4DB8-DB1A771A98DB}"/>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1147851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0350-EC28-E034-82E8-85AB1044EB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757526-A2D8-B4B8-9FF0-1C787B57CC4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AAD6BF-D58F-26C7-8CEC-3E30A69F1B0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AF463B-FE49-D96C-7C25-EAE8D8B5EE65}"/>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6" name="Footer Placeholder 5">
            <a:extLst>
              <a:ext uri="{FF2B5EF4-FFF2-40B4-BE49-F238E27FC236}">
                <a16:creationId xmlns:a16="http://schemas.microsoft.com/office/drawing/2014/main" id="{F054F582-D307-93F5-D96B-34824BD65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757879-AB3C-3BF0-4514-4C28BA8FF940}"/>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30226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1739-8451-F303-93E0-8A814E1891B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B78B31-53B6-D52E-E7A7-DFC7A62F0FE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68E6D44-40BE-E002-F9E4-057BF9D5120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30F730-95F1-06E1-80F6-CD7F1573F2A9}"/>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E48ADB8-2964-9381-5AB4-352909F5CC8D}"/>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6729DF-F277-E144-2A44-53C75D9ABE14}"/>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8" name="Footer Placeholder 7">
            <a:extLst>
              <a:ext uri="{FF2B5EF4-FFF2-40B4-BE49-F238E27FC236}">
                <a16:creationId xmlns:a16="http://schemas.microsoft.com/office/drawing/2014/main" id="{8FC3A904-D57C-2B22-AFE9-DFECF8535B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FE84CA-9797-4372-0C41-4A0F40A97A0F}"/>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697161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BB10C-E271-1F43-46AB-1A14252D49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18B349-E307-3123-56FD-129B90C7DD63}"/>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4" name="Footer Placeholder 3">
            <a:extLst>
              <a:ext uri="{FF2B5EF4-FFF2-40B4-BE49-F238E27FC236}">
                <a16:creationId xmlns:a16="http://schemas.microsoft.com/office/drawing/2014/main" id="{3FFED1BB-8C6B-062F-01F0-7D3F1DEBA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651403-2F9C-F698-DBDD-EF3CF6D78315}"/>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29678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9EDA6-82C4-0968-DF87-FFD60055159A}"/>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3" name="Footer Placeholder 2">
            <a:extLst>
              <a:ext uri="{FF2B5EF4-FFF2-40B4-BE49-F238E27FC236}">
                <a16:creationId xmlns:a16="http://schemas.microsoft.com/office/drawing/2014/main" id="{E24F0F62-63B8-28E2-FE2E-E9B2416BEB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1F9F19-8352-98B9-2DEE-11256A63D4AB}"/>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955223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3BDFB-2A9E-DBA7-0B55-B63DDCB7231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1596346-0886-FA77-2DEE-698A6098C1C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D32618-45A9-034A-38DC-2CF8C5077B0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D0AEA46-0D28-4D37-E2F2-21D9A7635463}"/>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6" name="Footer Placeholder 5">
            <a:extLst>
              <a:ext uri="{FF2B5EF4-FFF2-40B4-BE49-F238E27FC236}">
                <a16:creationId xmlns:a16="http://schemas.microsoft.com/office/drawing/2014/main" id="{FC5DFD38-C3AA-3658-4393-68DB3DE8C1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025E4F-1467-99B3-5E93-D4296EBD20D0}"/>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3968860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DD144-27C8-07C1-29B2-11A2769F753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AF9B045E-69B5-3231-85B0-0247C10B3C8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CBB2CFD-5E56-A917-B275-4B3281E047E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0B90021-6A36-4012-2FFF-9B85BD1CDAC9}"/>
              </a:ext>
            </a:extLst>
          </p:cNvPr>
          <p:cNvSpPr>
            <a:spLocks noGrp="1"/>
          </p:cNvSpPr>
          <p:nvPr>
            <p:ph type="dt" sz="half" idx="10"/>
          </p:nvPr>
        </p:nvSpPr>
        <p:spPr/>
        <p:txBody>
          <a:bodyPr/>
          <a:lstStyle/>
          <a:p>
            <a:fld id="{3D15220D-0BB5-4C71-B862-812B075D02FE}" type="datetimeFigureOut">
              <a:rPr lang="en-US" smtClean="0"/>
              <a:pPr/>
              <a:t>4/12/2023</a:t>
            </a:fld>
            <a:endParaRPr lang="en-US"/>
          </a:p>
        </p:txBody>
      </p:sp>
      <p:sp>
        <p:nvSpPr>
          <p:cNvPr id="6" name="Footer Placeholder 5">
            <a:extLst>
              <a:ext uri="{FF2B5EF4-FFF2-40B4-BE49-F238E27FC236}">
                <a16:creationId xmlns:a16="http://schemas.microsoft.com/office/drawing/2014/main" id="{3E673E55-88D1-1E01-A676-729D1A34CE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ECEB75-3240-311B-BC28-9005FFB3DEF8}"/>
              </a:ext>
            </a:extLst>
          </p:cNvPr>
          <p:cNvSpPr>
            <a:spLocks noGrp="1"/>
          </p:cNvSpPr>
          <p:nvPr>
            <p:ph type="sldNum" sz="quarter" idx="12"/>
          </p:nvPr>
        </p:nvSpPr>
        <p:spPr/>
        <p:txBody>
          <a:bodyPr/>
          <a:lstStyle/>
          <a:p>
            <a:fld id="{9CA217EF-0505-4C33-BB20-8A8DF2039023}" type="slidenum">
              <a:rPr lang="en-US" smtClean="0"/>
              <a:pPr/>
              <a:t>‹#›</a:t>
            </a:fld>
            <a:endParaRPr lang="en-US"/>
          </a:p>
        </p:txBody>
      </p:sp>
    </p:spTree>
    <p:extLst>
      <p:ext uri="{BB962C8B-B14F-4D97-AF65-F5344CB8AC3E}">
        <p14:creationId xmlns:p14="http://schemas.microsoft.com/office/powerpoint/2010/main" val="260472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2204BF-6140-FAF3-2750-3741C421E26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563A76-E0B9-81EA-84D5-072175B16A2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223D0-42D0-7015-E6F9-EE93027277B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D15220D-0BB5-4C71-B862-812B075D02FE}" type="datetimeFigureOut">
              <a:rPr lang="en-US" smtClean="0"/>
              <a:pPr/>
              <a:t>4/12/2023</a:t>
            </a:fld>
            <a:endParaRPr lang="en-US"/>
          </a:p>
        </p:txBody>
      </p:sp>
      <p:sp>
        <p:nvSpPr>
          <p:cNvPr id="5" name="Footer Placeholder 4">
            <a:extLst>
              <a:ext uri="{FF2B5EF4-FFF2-40B4-BE49-F238E27FC236}">
                <a16:creationId xmlns:a16="http://schemas.microsoft.com/office/drawing/2014/main" id="{3796A9A1-2FA4-9944-C0B7-E7C6011A34A8}"/>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0A5226-EA29-9D13-8FBC-4DC615F002E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CA217EF-0505-4C33-BB20-8A8DF2039023}" type="slidenum">
              <a:rPr lang="en-US" smtClean="0"/>
              <a:pPr/>
              <a:t>‹#›</a:t>
            </a:fld>
            <a:endParaRPr lang="en-US"/>
          </a:p>
        </p:txBody>
      </p:sp>
    </p:spTree>
    <p:extLst>
      <p:ext uri="{BB962C8B-B14F-4D97-AF65-F5344CB8AC3E}">
        <p14:creationId xmlns:p14="http://schemas.microsoft.com/office/powerpoint/2010/main" val="332087560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8.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7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9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a:t>
            </a:r>
          </a:p>
        </p:txBody>
      </p:sp>
      <p:sp>
        <p:nvSpPr>
          <p:cNvPr id="3" name="Subtitle 2"/>
          <p:cNvSpPr>
            <a:spLocks noGrp="1"/>
          </p:cNvSpPr>
          <p:nvPr>
            <p:ph type="subTitle" idx="1"/>
          </p:nvPr>
        </p:nvSpPr>
        <p:spPr/>
        <p:txBody>
          <a:bodyPr/>
          <a:lstStyle/>
          <a:p>
            <a:r>
              <a:rPr lang="en-US" dirty="0"/>
              <a:t>Chapter 10</a:t>
            </a:r>
          </a:p>
        </p:txBody>
      </p:sp>
    </p:spTree>
    <p:extLst>
      <p:ext uri="{BB962C8B-B14F-4D97-AF65-F5344CB8AC3E}">
        <p14:creationId xmlns:p14="http://schemas.microsoft.com/office/powerpoint/2010/main" val="33713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044"/>
            <a:ext cx="8229600" cy="362712"/>
          </a:xfrm>
        </p:spPr>
        <p:txBody>
          <a:bodyPr>
            <a:noAutofit/>
          </a:bodyPr>
          <a:lstStyle/>
          <a:p>
            <a:pPr algn="ctr"/>
            <a:r>
              <a:rPr lang="en-US" sz="4000" b="1" dirty="0">
                <a:solidFill>
                  <a:srgbClr val="C00000"/>
                </a:solidFill>
                <a:effectLst>
                  <a:outerShdw blurRad="38100" dist="38100" dir="2700000" algn="tl">
                    <a:srgbClr val="000000">
                      <a:alpha val="43137"/>
                    </a:srgbClr>
                  </a:outerShdw>
                </a:effectLst>
              </a:rPr>
              <a:t>Other Applications of Graphs</a:t>
            </a:r>
          </a:p>
        </p:txBody>
      </p:sp>
      <p:sp>
        <p:nvSpPr>
          <p:cNvPr id="3" name="Content Placeholder 2"/>
          <p:cNvSpPr>
            <a:spLocks noGrp="1"/>
          </p:cNvSpPr>
          <p:nvPr>
            <p:ph idx="1"/>
          </p:nvPr>
        </p:nvSpPr>
        <p:spPr>
          <a:xfrm>
            <a:off x="457200" y="1219200"/>
            <a:ext cx="8229600" cy="5105400"/>
          </a:xfrm>
        </p:spPr>
        <p:txBody>
          <a:bodyPr>
            <a:normAutofit/>
          </a:bodyPr>
          <a:lstStyle/>
          <a:p>
            <a:r>
              <a:rPr lang="en-US" sz="3200" dirty="0"/>
              <a:t>We will illustrate how graph theory can be used in models of:</a:t>
            </a:r>
          </a:p>
          <a:p>
            <a:pPr lvl="1"/>
            <a:r>
              <a:rPr lang="en-US" sz="2800" dirty="0"/>
              <a:t>Social networks</a:t>
            </a:r>
          </a:p>
          <a:p>
            <a:pPr lvl="1"/>
            <a:r>
              <a:rPr lang="en-US" sz="2800" dirty="0"/>
              <a:t>Communications networks</a:t>
            </a:r>
          </a:p>
          <a:p>
            <a:pPr lvl="1"/>
            <a:r>
              <a:rPr lang="en-US" sz="2800" dirty="0"/>
              <a:t>Information networks</a:t>
            </a:r>
          </a:p>
          <a:p>
            <a:pPr lvl="1"/>
            <a:r>
              <a:rPr lang="en-US" sz="2800" dirty="0"/>
              <a:t>Software design</a:t>
            </a:r>
          </a:p>
          <a:p>
            <a:pPr lvl="1"/>
            <a:r>
              <a:rPr lang="en-US" sz="2800" dirty="0"/>
              <a:t>Transportation networks</a:t>
            </a:r>
          </a:p>
          <a:p>
            <a:pPr lvl="1"/>
            <a:r>
              <a:rPr lang="en-US" sz="2800" dirty="0"/>
              <a:t>Biological networks</a:t>
            </a:r>
          </a:p>
          <a:p>
            <a:r>
              <a:rPr lang="en-US" sz="3200" dirty="0"/>
              <a:t>It’s a challenge to find a subject to which graph theory has not yet been applied.  Can you find an area without applications of graph theory?</a:t>
            </a:r>
          </a:p>
          <a:p>
            <a:endParaRPr lang="en-US" sz="3200" dirty="0"/>
          </a:p>
          <a:p>
            <a:endParaRPr lang="en-US" sz="3200" dirty="0"/>
          </a:p>
        </p:txBody>
      </p:sp>
    </p:spTree>
    <p:extLst>
      <p:ext uri="{BB962C8B-B14F-4D97-AF65-F5344CB8AC3E}">
        <p14:creationId xmlns:p14="http://schemas.microsoft.com/office/powerpoint/2010/main" val="238055364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3"/>
          <p:cNvSpPr txBox="1">
            <a:spLocks noChangeArrowheads="1"/>
          </p:cNvSpPr>
          <p:nvPr/>
        </p:nvSpPr>
        <p:spPr bwMode="auto">
          <a:xfrm>
            <a:off x="1905000" y="2057400"/>
            <a:ext cx="58674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4400" b="1" i="0" u="none" strike="noStrike" kern="1200" cap="none" spc="0" normalizeH="0" baseline="0" noProof="0">
                <a:ln>
                  <a:noFill/>
                </a:ln>
                <a:solidFill>
                  <a:prstClr val="black"/>
                </a:solidFill>
                <a:effectLst/>
                <a:uLnTx/>
                <a:uFillTx/>
                <a:latin typeface="Arial" panose="020B0604020202020204" pitchFamily="34" charset="0"/>
                <a:ea typeface="+mn-ea"/>
                <a:cs typeface="+mn-cs"/>
              </a:rPr>
              <a:t>Shortest Paths</a:t>
            </a:r>
            <a:endParaRPr kumimoji="0" lang="en-US" altLang="en-US" sz="4400" b="1" i="0" u="none" strike="noStrike" kern="1200" cap="none" spc="0" normalizeH="0" baseline="0" noProof="0">
              <a:ln>
                <a:noFill/>
              </a:ln>
              <a:solidFill>
                <a:prstClr val="black"/>
              </a:solidFill>
              <a:effectLst/>
              <a:uLnTx/>
              <a:uFillTx/>
              <a:latin typeface="Book Antiqua" panose="02040602050305030304" pitchFamily="18" charset="0"/>
              <a:ea typeface="+mn-ea"/>
              <a:cs typeface="+mn-cs"/>
            </a:endParaRPr>
          </a:p>
        </p:txBody>
      </p:sp>
    </p:spTree>
    <p:extLst>
      <p:ext uri="{BB962C8B-B14F-4D97-AF65-F5344CB8AC3E}">
        <p14:creationId xmlns:p14="http://schemas.microsoft.com/office/powerpoint/2010/main" val="13558983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a:t>Weighted Graphs</a:t>
            </a:r>
          </a:p>
        </p:txBody>
      </p:sp>
      <p:sp>
        <p:nvSpPr>
          <p:cNvPr id="4099" name="Text Box 3"/>
          <p:cNvSpPr txBox="1">
            <a:spLocks noChangeArrowheads="1"/>
          </p:cNvSpPr>
          <p:nvPr/>
        </p:nvSpPr>
        <p:spPr bwMode="auto">
          <a:xfrm>
            <a:off x="1219200" y="1981200"/>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Graphs that have a number assigned to each edge are called </a:t>
            </a:r>
            <a:r>
              <a:rPr kumimoji="0" lang="en-US" altLang="en-US" sz="3200" b="0" i="1"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weighted graphs</a:t>
            </a:r>
            <a:r>
              <a:rPr kumimoji="0" lang="en-US" altLang="en-US" sz="3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
            </a:r>
          </a:p>
        </p:txBody>
      </p:sp>
      <p:grpSp>
        <p:nvGrpSpPr>
          <p:cNvPr id="4100" name="Group 35"/>
          <p:cNvGrpSpPr>
            <a:grpSpLocks/>
          </p:cNvGrpSpPr>
          <p:nvPr/>
        </p:nvGrpSpPr>
        <p:grpSpPr bwMode="auto">
          <a:xfrm>
            <a:off x="1066800" y="2667000"/>
            <a:ext cx="7772400" cy="3673475"/>
            <a:chOff x="672" y="1680"/>
            <a:chExt cx="4896" cy="2314"/>
          </a:xfrm>
        </p:grpSpPr>
        <p:grpSp>
          <p:nvGrpSpPr>
            <p:cNvPr id="4101" name="Group 26"/>
            <p:cNvGrpSpPr>
              <a:grpSpLocks/>
            </p:cNvGrpSpPr>
            <p:nvPr/>
          </p:nvGrpSpPr>
          <p:grpSpPr bwMode="auto">
            <a:xfrm>
              <a:off x="960" y="1920"/>
              <a:ext cx="4176" cy="1968"/>
              <a:chOff x="960" y="1920"/>
              <a:chExt cx="4176" cy="1968"/>
            </a:xfrm>
          </p:grpSpPr>
          <p:sp>
            <p:nvSpPr>
              <p:cNvPr id="4110" name="Oval 4"/>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1" name="Oval 5"/>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2" name="Oval 6"/>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3" name="Oval 7"/>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4" name="Oval 8"/>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5" name="Oval 9"/>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6" name="Oval 10"/>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7" name="Oval 11"/>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118" name="Line 12"/>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19" name="Line 13"/>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0" name="Line 14"/>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1" name="Line 15"/>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2" name="Line 16"/>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3" name="Line 17"/>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4" name="Line 18"/>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5" name="Line 19"/>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6" name="Line 20"/>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7" name="Line 21"/>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8" name="Line 22"/>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29" name="Line 23"/>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0" name="Freeform 24"/>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4131" name="Freeform 25"/>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4102" name="Text Box 27"/>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3" name="Text Box 28"/>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4" name="Text Box 29"/>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4105" name="Text Box 30"/>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4106" name="Text Box 31"/>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4107" name="Text Box 32"/>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4108" name="Text Box 33"/>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4109" name="Text Box 34"/>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Tree>
    <p:extLst>
      <p:ext uri="{BB962C8B-B14F-4D97-AF65-F5344CB8AC3E}">
        <p14:creationId xmlns:p14="http://schemas.microsoft.com/office/powerpoint/2010/main" val="16590299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a:t>Weighted Graphs</a:t>
            </a:r>
          </a:p>
        </p:txBody>
      </p:sp>
      <p:grpSp>
        <p:nvGrpSpPr>
          <p:cNvPr id="5123" name="Group 4"/>
          <p:cNvGrpSpPr>
            <a:grpSpLocks/>
          </p:cNvGrpSpPr>
          <p:nvPr/>
        </p:nvGrpSpPr>
        <p:grpSpPr bwMode="auto">
          <a:xfrm>
            <a:off x="1066800" y="2667000"/>
            <a:ext cx="7772400" cy="3673475"/>
            <a:chOff x="672" y="1680"/>
            <a:chExt cx="4896" cy="2314"/>
          </a:xfrm>
        </p:grpSpPr>
        <p:grpSp>
          <p:nvGrpSpPr>
            <p:cNvPr id="5139" name="Group 5"/>
            <p:cNvGrpSpPr>
              <a:grpSpLocks/>
            </p:cNvGrpSpPr>
            <p:nvPr/>
          </p:nvGrpSpPr>
          <p:grpSpPr bwMode="auto">
            <a:xfrm>
              <a:off x="960" y="1920"/>
              <a:ext cx="4176" cy="1968"/>
              <a:chOff x="960" y="1920"/>
              <a:chExt cx="4176" cy="1968"/>
            </a:xfrm>
          </p:grpSpPr>
          <p:sp>
            <p:nvSpPr>
              <p:cNvPr id="5148"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49"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0"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1"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2"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3"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4"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5"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5156"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7"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8"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59"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0"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1"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2"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3"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4"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5"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6"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7"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8"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5169"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5140"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1"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2"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5143"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5144"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5145"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5146"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5147"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5124" name="Text Box 36"/>
          <p:cNvSpPr txBox="1">
            <a:spLocks noChangeArrowheads="1"/>
          </p:cNvSpPr>
          <p:nvPr/>
        </p:nvSpPr>
        <p:spPr bwMode="auto">
          <a:xfrm>
            <a:off x="1219200" y="1828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MILES</a:t>
            </a:r>
          </a:p>
        </p:txBody>
      </p:sp>
      <p:sp>
        <p:nvSpPr>
          <p:cNvPr id="5125" name="Text Box 37"/>
          <p:cNvSpPr txBox="1">
            <a:spLocks noChangeArrowheads="1"/>
          </p:cNvSpPr>
          <p:nvPr/>
        </p:nvSpPr>
        <p:spPr bwMode="auto">
          <a:xfrm>
            <a:off x="3581400" y="3124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2534</a:t>
            </a:r>
          </a:p>
        </p:txBody>
      </p:sp>
      <p:sp>
        <p:nvSpPr>
          <p:cNvPr id="5126" name="Text Box 38"/>
          <p:cNvSpPr txBox="1">
            <a:spLocks noChangeArrowheads="1"/>
          </p:cNvSpPr>
          <p:nvPr/>
        </p:nvSpPr>
        <p:spPr bwMode="auto">
          <a:xfrm>
            <a:off x="3429000" y="3657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1855</a:t>
            </a:r>
          </a:p>
        </p:txBody>
      </p:sp>
      <p:sp>
        <p:nvSpPr>
          <p:cNvPr id="5127" name="Text Box 39"/>
          <p:cNvSpPr txBox="1">
            <a:spLocks noChangeArrowheads="1"/>
          </p:cNvSpPr>
          <p:nvPr/>
        </p:nvSpPr>
        <p:spPr bwMode="auto">
          <a:xfrm>
            <a:off x="2286000" y="42672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957</a:t>
            </a:r>
          </a:p>
        </p:txBody>
      </p:sp>
      <p:sp>
        <p:nvSpPr>
          <p:cNvPr id="5128" name="Text Box 40"/>
          <p:cNvSpPr txBox="1">
            <a:spLocks noChangeArrowheads="1"/>
          </p:cNvSpPr>
          <p:nvPr/>
        </p:nvSpPr>
        <p:spPr bwMode="auto">
          <a:xfrm rot="-1849014">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834</a:t>
            </a:r>
          </a:p>
        </p:txBody>
      </p:sp>
      <p:sp>
        <p:nvSpPr>
          <p:cNvPr id="5129" name="Text Box 41"/>
          <p:cNvSpPr txBox="1">
            <a:spLocks noChangeArrowheads="1"/>
          </p:cNvSpPr>
          <p:nvPr/>
        </p:nvSpPr>
        <p:spPr bwMode="auto">
          <a:xfrm>
            <a:off x="12192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349</a:t>
            </a:r>
          </a:p>
        </p:txBody>
      </p:sp>
      <p:sp>
        <p:nvSpPr>
          <p:cNvPr id="5130" name="Text Box 42"/>
          <p:cNvSpPr txBox="1">
            <a:spLocks noChangeArrowheads="1"/>
          </p:cNvSpPr>
          <p:nvPr/>
        </p:nvSpPr>
        <p:spPr bwMode="auto">
          <a:xfrm rot="-398069">
            <a:off x="3505200" y="4876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2451</a:t>
            </a:r>
          </a:p>
        </p:txBody>
      </p:sp>
      <p:sp>
        <p:nvSpPr>
          <p:cNvPr id="5131" name="Text Box 43"/>
          <p:cNvSpPr txBox="1">
            <a:spLocks noChangeArrowheads="1"/>
          </p:cNvSpPr>
          <p:nvPr/>
        </p:nvSpPr>
        <p:spPr bwMode="auto">
          <a:xfrm>
            <a:off x="3962400" y="4114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908</a:t>
            </a:r>
          </a:p>
        </p:txBody>
      </p:sp>
      <p:sp>
        <p:nvSpPr>
          <p:cNvPr id="5132" name="Text Box 44"/>
          <p:cNvSpPr txBox="1">
            <a:spLocks noChangeArrowheads="1"/>
          </p:cNvSpPr>
          <p:nvPr/>
        </p:nvSpPr>
        <p:spPr bwMode="auto">
          <a:xfrm>
            <a:off x="6477000" y="3733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722</a:t>
            </a:r>
          </a:p>
        </p:txBody>
      </p:sp>
      <p:sp>
        <p:nvSpPr>
          <p:cNvPr id="5133" name="Text Box 45"/>
          <p:cNvSpPr txBox="1">
            <a:spLocks noChangeArrowheads="1"/>
          </p:cNvSpPr>
          <p:nvPr/>
        </p:nvSpPr>
        <p:spPr bwMode="auto">
          <a:xfrm rot="-1386010">
            <a:off x="68580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860</a:t>
            </a:r>
          </a:p>
        </p:txBody>
      </p:sp>
      <p:sp>
        <p:nvSpPr>
          <p:cNvPr id="5134" name="Text Box 46"/>
          <p:cNvSpPr txBox="1">
            <a:spLocks noChangeArrowheads="1"/>
          </p:cNvSpPr>
          <p:nvPr/>
        </p:nvSpPr>
        <p:spPr bwMode="auto">
          <a:xfrm rot="1436906">
            <a:off x="6096000" y="45720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606</a:t>
            </a:r>
          </a:p>
        </p:txBody>
      </p:sp>
      <p:sp>
        <p:nvSpPr>
          <p:cNvPr id="5135" name="Text Box 47"/>
          <p:cNvSpPr txBox="1">
            <a:spLocks noChangeArrowheads="1"/>
          </p:cNvSpPr>
          <p:nvPr/>
        </p:nvSpPr>
        <p:spPr bwMode="auto">
          <a:xfrm rot="-3658567">
            <a:off x="72850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760</a:t>
            </a:r>
          </a:p>
        </p:txBody>
      </p:sp>
      <p:sp>
        <p:nvSpPr>
          <p:cNvPr id="5136" name="Text Box 48"/>
          <p:cNvSpPr txBox="1">
            <a:spLocks noChangeArrowheads="1"/>
          </p:cNvSpPr>
          <p:nvPr/>
        </p:nvSpPr>
        <p:spPr bwMode="auto">
          <a:xfrm rot="-5289109">
            <a:off x="7970838" y="3306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191</a:t>
            </a:r>
          </a:p>
        </p:txBody>
      </p:sp>
      <p:sp>
        <p:nvSpPr>
          <p:cNvPr id="5137" name="Text Box 49"/>
          <p:cNvSpPr txBox="1">
            <a:spLocks noChangeArrowheads="1"/>
          </p:cNvSpPr>
          <p:nvPr/>
        </p:nvSpPr>
        <p:spPr bwMode="auto">
          <a:xfrm rot="-5314842">
            <a:off x="7894638" y="49069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1090</a:t>
            </a:r>
          </a:p>
        </p:txBody>
      </p:sp>
      <p:sp>
        <p:nvSpPr>
          <p:cNvPr id="5138" name="Text Box 50"/>
          <p:cNvSpPr txBox="1">
            <a:spLocks noChangeArrowheads="1"/>
          </p:cNvSpPr>
          <p:nvPr/>
        </p:nvSpPr>
        <p:spPr bwMode="auto">
          <a:xfrm>
            <a:off x="7239000" y="5486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595</a:t>
            </a:r>
          </a:p>
        </p:txBody>
      </p:sp>
    </p:spTree>
    <p:extLst>
      <p:ext uri="{BB962C8B-B14F-4D97-AF65-F5344CB8AC3E}">
        <p14:creationId xmlns:p14="http://schemas.microsoft.com/office/powerpoint/2010/main" val="18058507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en-US"/>
              <a:t>Weighted Graphs</a:t>
            </a:r>
          </a:p>
        </p:txBody>
      </p:sp>
      <p:grpSp>
        <p:nvGrpSpPr>
          <p:cNvPr id="6147" name="Group 4"/>
          <p:cNvGrpSpPr>
            <a:grpSpLocks/>
          </p:cNvGrpSpPr>
          <p:nvPr/>
        </p:nvGrpSpPr>
        <p:grpSpPr bwMode="auto">
          <a:xfrm>
            <a:off x="1066800" y="2667000"/>
            <a:ext cx="7772400" cy="3673475"/>
            <a:chOff x="672" y="1680"/>
            <a:chExt cx="4896" cy="2314"/>
          </a:xfrm>
        </p:grpSpPr>
        <p:grpSp>
          <p:nvGrpSpPr>
            <p:cNvPr id="6162" name="Group 5"/>
            <p:cNvGrpSpPr>
              <a:grpSpLocks/>
            </p:cNvGrpSpPr>
            <p:nvPr/>
          </p:nvGrpSpPr>
          <p:grpSpPr bwMode="auto">
            <a:xfrm>
              <a:off x="960" y="1920"/>
              <a:ext cx="4176" cy="1968"/>
              <a:chOff x="960" y="1920"/>
              <a:chExt cx="4176" cy="1968"/>
            </a:xfrm>
          </p:grpSpPr>
          <p:sp>
            <p:nvSpPr>
              <p:cNvPr id="6171"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2"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3"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4"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5"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6"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7"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8"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6179"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0"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1"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2"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3"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4"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5"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6"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7"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8"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89"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0"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1"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6192"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6163"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4"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5"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6166"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6167"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6168"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6169"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6170"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6148" name="Text Box 36"/>
          <p:cNvSpPr txBox="1">
            <a:spLocks noChangeArrowheads="1"/>
          </p:cNvSpPr>
          <p:nvPr/>
        </p:nvSpPr>
        <p:spPr bwMode="auto">
          <a:xfrm>
            <a:off x="1371600" y="18288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FARES</a:t>
            </a:r>
          </a:p>
        </p:txBody>
      </p:sp>
      <p:sp>
        <p:nvSpPr>
          <p:cNvPr id="6149" name="Text Box 37"/>
          <p:cNvSpPr txBox="1">
            <a:spLocks noChangeArrowheads="1"/>
          </p:cNvSpPr>
          <p:nvPr/>
        </p:nvSpPr>
        <p:spPr bwMode="auto">
          <a:xfrm>
            <a:off x="3505200" y="30480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0" name="Text Box 38"/>
          <p:cNvSpPr txBox="1">
            <a:spLocks noChangeArrowheads="1"/>
          </p:cNvSpPr>
          <p:nvPr/>
        </p:nvSpPr>
        <p:spPr bwMode="auto">
          <a:xfrm>
            <a:off x="3200400" y="36576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1" name="Text Box 39"/>
          <p:cNvSpPr txBox="1">
            <a:spLocks noChangeArrowheads="1"/>
          </p:cNvSpPr>
          <p:nvPr/>
        </p:nvSpPr>
        <p:spPr bwMode="auto">
          <a:xfrm rot="-849283">
            <a:off x="7010400" y="30480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52" name="Text Box 40"/>
          <p:cNvSpPr txBox="1">
            <a:spLocks noChangeArrowheads="1"/>
          </p:cNvSpPr>
          <p:nvPr/>
        </p:nvSpPr>
        <p:spPr bwMode="auto">
          <a:xfrm>
            <a:off x="6400800" y="3733800"/>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$59</a:t>
            </a:r>
          </a:p>
        </p:txBody>
      </p:sp>
      <p:sp>
        <p:nvSpPr>
          <p:cNvPr id="6153" name="Text Box 41"/>
          <p:cNvSpPr txBox="1">
            <a:spLocks noChangeArrowheads="1"/>
          </p:cNvSpPr>
          <p:nvPr/>
        </p:nvSpPr>
        <p:spPr bwMode="auto">
          <a:xfrm>
            <a:off x="2286000" y="4267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4" name="Text Box 42"/>
          <p:cNvSpPr txBox="1">
            <a:spLocks noChangeArrowheads="1"/>
          </p:cNvSpPr>
          <p:nvPr/>
        </p:nvSpPr>
        <p:spPr bwMode="auto">
          <a:xfrm rot="-469710">
            <a:off x="3962400" y="4038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55" name="Text Box 43"/>
          <p:cNvSpPr txBox="1">
            <a:spLocks noChangeArrowheads="1"/>
          </p:cNvSpPr>
          <p:nvPr/>
        </p:nvSpPr>
        <p:spPr bwMode="auto">
          <a:xfrm rot="-709548">
            <a:off x="3810000" y="48006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$129</a:t>
            </a:r>
          </a:p>
        </p:txBody>
      </p:sp>
      <p:sp>
        <p:nvSpPr>
          <p:cNvPr id="6156" name="Text Box 44"/>
          <p:cNvSpPr txBox="1">
            <a:spLocks noChangeArrowheads="1"/>
          </p:cNvSpPr>
          <p:nvPr/>
        </p:nvSpPr>
        <p:spPr bwMode="auto">
          <a:xfrm rot="-1554410">
            <a:off x="2057400" y="47244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$89</a:t>
            </a:r>
          </a:p>
        </p:txBody>
      </p:sp>
      <p:sp>
        <p:nvSpPr>
          <p:cNvPr id="6157" name="Text Box 45"/>
          <p:cNvSpPr txBox="1">
            <a:spLocks noChangeArrowheads="1"/>
          </p:cNvSpPr>
          <p:nvPr/>
        </p:nvSpPr>
        <p:spPr bwMode="auto">
          <a:xfrm>
            <a:off x="1143000" y="4800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
        <p:nvSpPr>
          <p:cNvPr id="6158" name="Text Box 46"/>
          <p:cNvSpPr txBox="1">
            <a:spLocks noChangeArrowheads="1"/>
          </p:cNvSpPr>
          <p:nvPr/>
        </p:nvSpPr>
        <p:spPr bwMode="auto">
          <a:xfrm rot="-5108018">
            <a:off x="7856538" y="46402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$99</a:t>
            </a:r>
          </a:p>
        </p:txBody>
      </p:sp>
      <p:sp>
        <p:nvSpPr>
          <p:cNvPr id="6159" name="Text Box 47"/>
          <p:cNvSpPr txBox="1">
            <a:spLocks noChangeArrowheads="1"/>
          </p:cNvSpPr>
          <p:nvPr/>
        </p:nvSpPr>
        <p:spPr bwMode="auto">
          <a:xfrm rot="-3853878">
            <a:off x="7361238" y="4449762"/>
            <a:ext cx="60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$79</a:t>
            </a:r>
          </a:p>
        </p:txBody>
      </p:sp>
      <p:sp>
        <p:nvSpPr>
          <p:cNvPr id="6160" name="Text Box 48"/>
          <p:cNvSpPr txBox="1">
            <a:spLocks noChangeArrowheads="1"/>
          </p:cNvSpPr>
          <p:nvPr/>
        </p:nvSpPr>
        <p:spPr bwMode="auto">
          <a:xfrm rot="4023151">
            <a:off x="7323138" y="5554662"/>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$69</a:t>
            </a:r>
          </a:p>
        </p:txBody>
      </p:sp>
      <p:sp>
        <p:nvSpPr>
          <p:cNvPr id="6161" name="Text Box 49"/>
          <p:cNvSpPr txBox="1">
            <a:spLocks noChangeArrowheads="1"/>
          </p:cNvSpPr>
          <p:nvPr/>
        </p:nvSpPr>
        <p:spPr bwMode="auto">
          <a:xfrm>
            <a:off x="8001000" y="3352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$39</a:t>
            </a:r>
          </a:p>
        </p:txBody>
      </p:sp>
    </p:spTree>
    <p:extLst>
      <p:ext uri="{BB962C8B-B14F-4D97-AF65-F5344CB8AC3E}">
        <p14:creationId xmlns:p14="http://schemas.microsoft.com/office/powerpoint/2010/main" val="38195534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a:t>Weighted Graphs</a:t>
            </a:r>
          </a:p>
        </p:txBody>
      </p:sp>
      <p:grpSp>
        <p:nvGrpSpPr>
          <p:cNvPr id="7171" name="Group 4"/>
          <p:cNvGrpSpPr>
            <a:grpSpLocks/>
          </p:cNvGrpSpPr>
          <p:nvPr/>
        </p:nvGrpSpPr>
        <p:grpSpPr bwMode="auto">
          <a:xfrm>
            <a:off x="1066800" y="2667000"/>
            <a:ext cx="7772400" cy="3673475"/>
            <a:chOff x="672" y="1680"/>
            <a:chExt cx="4896" cy="2314"/>
          </a:xfrm>
        </p:grpSpPr>
        <p:grpSp>
          <p:nvGrpSpPr>
            <p:cNvPr id="7187" name="Group 5"/>
            <p:cNvGrpSpPr>
              <a:grpSpLocks/>
            </p:cNvGrpSpPr>
            <p:nvPr/>
          </p:nvGrpSpPr>
          <p:grpSpPr bwMode="auto">
            <a:xfrm>
              <a:off x="960" y="1920"/>
              <a:ext cx="4176" cy="1968"/>
              <a:chOff x="960" y="1920"/>
              <a:chExt cx="4176" cy="1968"/>
            </a:xfrm>
          </p:grpSpPr>
          <p:sp>
            <p:nvSpPr>
              <p:cNvPr id="7196" name="Oval 6"/>
              <p:cNvSpPr>
                <a:spLocks noChangeArrowheads="1"/>
              </p:cNvSpPr>
              <p:nvPr/>
            </p:nvSpPr>
            <p:spPr bwMode="auto">
              <a:xfrm>
                <a:off x="960"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7" name="Oval 7"/>
              <p:cNvSpPr>
                <a:spLocks noChangeArrowheads="1"/>
              </p:cNvSpPr>
              <p:nvPr/>
            </p:nvSpPr>
            <p:spPr bwMode="auto">
              <a:xfrm>
                <a:off x="1152" y="331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8" name="Oval 8"/>
              <p:cNvSpPr>
                <a:spLocks noChangeArrowheads="1"/>
              </p:cNvSpPr>
              <p:nvPr/>
            </p:nvSpPr>
            <p:spPr bwMode="auto">
              <a:xfrm>
                <a:off x="2112" y="283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199" name="Oval 9"/>
              <p:cNvSpPr>
                <a:spLocks noChangeArrowheads="1"/>
              </p:cNvSpPr>
              <p:nvPr/>
            </p:nvSpPr>
            <p:spPr bwMode="auto">
              <a:xfrm>
                <a:off x="3504"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0" name="Oval 10"/>
              <p:cNvSpPr>
                <a:spLocks noChangeArrowheads="1"/>
              </p:cNvSpPr>
              <p:nvPr/>
            </p:nvSpPr>
            <p:spPr bwMode="auto">
              <a:xfrm>
                <a:off x="4704" y="3216"/>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1" name="Oval 11"/>
              <p:cNvSpPr>
                <a:spLocks noChangeArrowheads="1"/>
              </p:cNvSpPr>
              <p:nvPr/>
            </p:nvSpPr>
            <p:spPr bwMode="auto">
              <a:xfrm>
                <a:off x="4992" y="37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2" name="Oval 12"/>
              <p:cNvSpPr>
                <a:spLocks noChangeArrowheads="1"/>
              </p:cNvSpPr>
              <p:nvPr/>
            </p:nvSpPr>
            <p:spPr bwMode="auto">
              <a:xfrm>
                <a:off x="5040" y="2448"/>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3" name="Oval 13"/>
              <p:cNvSpPr>
                <a:spLocks noChangeArrowheads="1"/>
              </p:cNvSpPr>
              <p:nvPr/>
            </p:nvSpPr>
            <p:spPr bwMode="auto">
              <a:xfrm>
                <a:off x="5040" y="1920"/>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7204" name="Line 14"/>
              <p:cNvSpPr>
                <a:spLocks noChangeShapeType="1"/>
              </p:cNvSpPr>
              <p:nvPr/>
            </p:nvSpPr>
            <p:spPr bwMode="auto">
              <a:xfrm>
                <a:off x="1008" y="2880"/>
                <a:ext cx="19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5" name="Line 15"/>
              <p:cNvSpPr>
                <a:spLocks noChangeShapeType="1"/>
              </p:cNvSpPr>
              <p:nvPr/>
            </p:nvSpPr>
            <p:spPr bwMode="auto">
              <a:xfrm>
                <a:off x="1008" y="2880"/>
                <a:ext cx="115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6" name="Line 16"/>
              <p:cNvSpPr>
                <a:spLocks noChangeShapeType="1"/>
              </p:cNvSpPr>
              <p:nvPr/>
            </p:nvSpPr>
            <p:spPr bwMode="auto">
              <a:xfrm flipV="1">
                <a:off x="1200" y="2880"/>
                <a:ext cx="912"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7" name="Line 17"/>
              <p:cNvSpPr>
                <a:spLocks noChangeShapeType="1"/>
              </p:cNvSpPr>
              <p:nvPr/>
            </p:nvSpPr>
            <p:spPr bwMode="auto">
              <a:xfrm flipV="1">
                <a:off x="2160" y="2640"/>
                <a:ext cx="1392" cy="24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8" name="Line 18"/>
              <p:cNvSpPr>
                <a:spLocks noChangeShapeType="1"/>
              </p:cNvSpPr>
              <p:nvPr/>
            </p:nvSpPr>
            <p:spPr bwMode="auto">
              <a:xfrm flipV="1">
                <a:off x="1152" y="2496"/>
                <a:ext cx="3936"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09" name="Line 19"/>
              <p:cNvSpPr>
                <a:spLocks noChangeShapeType="1"/>
              </p:cNvSpPr>
              <p:nvPr/>
            </p:nvSpPr>
            <p:spPr bwMode="auto">
              <a:xfrm flipV="1">
                <a:off x="3552" y="2496"/>
                <a:ext cx="1536"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0" name="Line 20"/>
              <p:cNvSpPr>
                <a:spLocks noChangeShapeType="1"/>
              </p:cNvSpPr>
              <p:nvPr/>
            </p:nvSpPr>
            <p:spPr bwMode="auto">
              <a:xfrm flipV="1">
                <a:off x="3552" y="1968"/>
                <a:ext cx="1536" cy="67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1" name="Line 21"/>
              <p:cNvSpPr>
                <a:spLocks noChangeShapeType="1"/>
              </p:cNvSpPr>
              <p:nvPr/>
            </p:nvSpPr>
            <p:spPr bwMode="auto">
              <a:xfrm flipV="1">
                <a:off x="5088" y="1968"/>
                <a:ext cx="0"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2" name="Line 22"/>
              <p:cNvSpPr>
                <a:spLocks noChangeShapeType="1"/>
              </p:cNvSpPr>
              <p:nvPr/>
            </p:nvSpPr>
            <p:spPr bwMode="auto">
              <a:xfrm flipV="1">
                <a:off x="4752" y="2496"/>
                <a:ext cx="336" cy="7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3" name="Line 23"/>
              <p:cNvSpPr>
                <a:spLocks noChangeShapeType="1"/>
              </p:cNvSpPr>
              <p:nvPr/>
            </p:nvSpPr>
            <p:spPr bwMode="auto">
              <a:xfrm>
                <a:off x="4752" y="3264"/>
                <a:ext cx="288"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4" name="Line 24"/>
              <p:cNvSpPr>
                <a:spLocks noChangeShapeType="1"/>
              </p:cNvSpPr>
              <p:nvPr/>
            </p:nvSpPr>
            <p:spPr bwMode="auto">
              <a:xfrm flipV="1">
                <a:off x="5040" y="2496"/>
                <a:ext cx="48" cy="13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5" name="Line 25"/>
              <p:cNvSpPr>
                <a:spLocks noChangeShapeType="1"/>
              </p:cNvSpPr>
              <p:nvPr/>
            </p:nvSpPr>
            <p:spPr bwMode="auto">
              <a:xfrm>
                <a:off x="3552" y="2640"/>
                <a:ext cx="1200"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6" name="Freeform 26"/>
              <p:cNvSpPr>
                <a:spLocks/>
              </p:cNvSpPr>
              <p:nvPr/>
            </p:nvSpPr>
            <p:spPr bwMode="auto">
              <a:xfrm>
                <a:off x="1008" y="2488"/>
                <a:ext cx="2544" cy="392"/>
              </a:xfrm>
              <a:custGeom>
                <a:avLst/>
                <a:gdLst>
                  <a:gd name="T0" fmla="*/ 0 w 2544"/>
                  <a:gd name="T1" fmla="*/ 392 h 392"/>
                  <a:gd name="T2" fmla="*/ 768 w 2544"/>
                  <a:gd name="T3" fmla="*/ 104 h 392"/>
                  <a:gd name="T4" fmla="*/ 1728 w 2544"/>
                  <a:gd name="T5" fmla="*/ 8 h 392"/>
                  <a:gd name="T6" fmla="*/ 2544 w 2544"/>
                  <a:gd name="T7" fmla="*/ 152 h 39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392">
                    <a:moveTo>
                      <a:pt x="0" y="392"/>
                    </a:moveTo>
                    <a:cubicBezTo>
                      <a:pt x="240" y="280"/>
                      <a:pt x="480" y="168"/>
                      <a:pt x="768" y="104"/>
                    </a:cubicBezTo>
                    <a:cubicBezTo>
                      <a:pt x="1056" y="40"/>
                      <a:pt x="1432" y="0"/>
                      <a:pt x="1728" y="8"/>
                    </a:cubicBezTo>
                    <a:cubicBezTo>
                      <a:pt x="2024" y="16"/>
                      <a:pt x="2284" y="84"/>
                      <a:pt x="2544" y="1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7217" name="Freeform 27"/>
              <p:cNvSpPr>
                <a:spLocks/>
              </p:cNvSpPr>
              <p:nvPr/>
            </p:nvSpPr>
            <p:spPr bwMode="auto">
              <a:xfrm>
                <a:off x="960" y="2144"/>
                <a:ext cx="4128" cy="736"/>
              </a:xfrm>
              <a:custGeom>
                <a:avLst/>
                <a:gdLst>
                  <a:gd name="T0" fmla="*/ 0 w 4128"/>
                  <a:gd name="T1" fmla="*/ 736 h 736"/>
                  <a:gd name="T2" fmla="*/ 576 w 4128"/>
                  <a:gd name="T3" fmla="*/ 256 h 736"/>
                  <a:gd name="T4" fmla="*/ 1392 w 4128"/>
                  <a:gd name="T5" fmla="*/ 16 h 736"/>
                  <a:gd name="T6" fmla="*/ 2688 w 4128"/>
                  <a:gd name="T7" fmla="*/ 160 h 736"/>
                  <a:gd name="T8" fmla="*/ 4128 w 4128"/>
                  <a:gd name="T9" fmla="*/ 352 h 7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28" h="736">
                    <a:moveTo>
                      <a:pt x="0" y="736"/>
                    </a:moveTo>
                    <a:cubicBezTo>
                      <a:pt x="172" y="556"/>
                      <a:pt x="344" y="376"/>
                      <a:pt x="576" y="256"/>
                    </a:cubicBezTo>
                    <a:cubicBezTo>
                      <a:pt x="808" y="136"/>
                      <a:pt x="1040" y="32"/>
                      <a:pt x="1392" y="16"/>
                    </a:cubicBezTo>
                    <a:cubicBezTo>
                      <a:pt x="1744" y="0"/>
                      <a:pt x="2232" y="104"/>
                      <a:pt x="2688" y="160"/>
                    </a:cubicBezTo>
                    <a:cubicBezTo>
                      <a:pt x="3144" y="216"/>
                      <a:pt x="3636" y="284"/>
                      <a:pt x="4128" y="35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7188" name="Text Box 28"/>
            <p:cNvSpPr txBox="1">
              <a:spLocks noChangeArrowheads="1"/>
            </p:cNvSpPr>
            <p:nvPr/>
          </p:nvSpPr>
          <p:spPr bwMode="auto">
            <a:xfrm>
              <a:off x="672" y="259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SF</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89" name="Text Box 29"/>
            <p:cNvSpPr txBox="1">
              <a:spLocks noChangeArrowheads="1"/>
            </p:cNvSpPr>
            <p:nvPr/>
          </p:nvSpPr>
          <p:spPr bwMode="auto">
            <a:xfrm>
              <a:off x="864" y="34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LA</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0" name="Text Box 30"/>
            <p:cNvSpPr txBox="1">
              <a:spLocks noChangeArrowheads="1"/>
            </p:cNvSpPr>
            <p:nvPr/>
          </p:nvSpPr>
          <p:spPr bwMode="auto">
            <a:xfrm>
              <a:off x="1920" y="259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DEN</a:t>
              </a:r>
            </a:p>
          </p:txBody>
        </p:sp>
        <p:sp>
          <p:nvSpPr>
            <p:cNvPr id="7191" name="Text Box 31"/>
            <p:cNvSpPr txBox="1">
              <a:spLocks noChangeArrowheads="1"/>
            </p:cNvSpPr>
            <p:nvPr/>
          </p:nvSpPr>
          <p:spPr bwMode="auto">
            <a:xfrm>
              <a:off x="3312" y="2400"/>
              <a:ext cx="8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CHI</a:t>
              </a: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7192" name="Text Box 32"/>
            <p:cNvSpPr txBox="1">
              <a:spLocks noChangeArrowheads="1"/>
            </p:cNvSpPr>
            <p:nvPr/>
          </p:nvSpPr>
          <p:spPr bwMode="auto">
            <a:xfrm>
              <a:off x="4272" y="3216"/>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ATL</a:t>
              </a:r>
            </a:p>
          </p:txBody>
        </p:sp>
        <p:sp>
          <p:nvSpPr>
            <p:cNvPr id="7193" name="Text Box 33"/>
            <p:cNvSpPr txBox="1">
              <a:spLocks noChangeArrowheads="1"/>
            </p:cNvSpPr>
            <p:nvPr/>
          </p:nvSpPr>
          <p:spPr bwMode="auto">
            <a:xfrm>
              <a:off x="4608" y="37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MIA</a:t>
              </a:r>
            </a:p>
          </p:txBody>
        </p:sp>
        <p:sp>
          <p:nvSpPr>
            <p:cNvPr id="7194" name="Text Box 34"/>
            <p:cNvSpPr txBox="1">
              <a:spLocks noChangeArrowheads="1"/>
            </p:cNvSpPr>
            <p:nvPr/>
          </p:nvSpPr>
          <p:spPr bwMode="auto">
            <a:xfrm>
              <a:off x="4848" y="1680"/>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BOS</a:t>
              </a:r>
            </a:p>
          </p:txBody>
        </p:sp>
        <p:sp>
          <p:nvSpPr>
            <p:cNvPr id="7195" name="Text Box 35"/>
            <p:cNvSpPr txBox="1">
              <a:spLocks noChangeArrowheads="1"/>
            </p:cNvSpPr>
            <p:nvPr/>
          </p:nvSpPr>
          <p:spPr bwMode="auto">
            <a:xfrm>
              <a:off x="5184" y="2352"/>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t>NY</a:t>
              </a:r>
            </a:p>
          </p:txBody>
        </p:sp>
      </p:grpSp>
      <p:sp>
        <p:nvSpPr>
          <p:cNvPr id="7172" name="Text Box 36"/>
          <p:cNvSpPr txBox="1">
            <a:spLocks noChangeArrowheads="1"/>
          </p:cNvSpPr>
          <p:nvPr/>
        </p:nvSpPr>
        <p:spPr bwMode="auto">
          <a:xfrm>
            <a:off x="1143000" y="1828800"/>
            <a:ext cx="1752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FLIGHT TIMES</a:t>
            </a:r>
          </a:p>
        </p:txBody>
      </p:sp>
      <p:sp>
        <p:nvSpPr>
          <p:cNvPr id="7173" name="Text Box 37"/>
          <p:cNvSpPr txBox="1">
            <a:spLocks noChangeArrowheads="1"/>
          </p:cNvSpPr>
          <p:nvPr/>
        </p:nvSpPr>
        <p:spPr bwMode="auto">
          <a:xfrm>
            <a:off x="3581400" y="3048000"/>
            <a:ext cx="914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4:05</a:t>
            </a:r>
          </a:p>
        </p:txBody>
      </p:sp>
      <p:sp>
        <p:nvSpPr>
          <p:cNvPr id="7174" name="Text Box 38"/>
          <p:cNvSpPr txBox="1">
            <a:spLocks noChangeArrowheads="1"/>
          </p:cNvSpPr>
          <p:nvPr/>
        </p:nvSpPr>
        <p:spPr bwMode="auto">
          <a:xfrm>
            <a:off x="3352800" y="36576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2:55</a:t>
            </a:r>
          </a:p>
        </p:txBody>
      </p:sp>
      <p:sp>
        <p:nvSpPr>
          <p:cNvPr id="7175" name="Text Box 39"/>
          <p:cNvSpPr txBox="1">
            <a:spLocks noChangeArrowheads="1"/>
          </p:cNvSpPr>
          <p:nvPr/>
        </p:nvSpPr>
        <p:spPr bwMode="auto">
          <a:xfrm>
            <a:off x="2286000" y="4267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2:20</a:t>
            </a:r>
          </a:p>
        </p:txBody>
      </p:sp>
      <p:sp>
        <p:nvSpPr>
          <p:cNvPr id="7176" name="Text Box 40"/>
          <p:cNvSpPr txBox="1">
            <a:spLocks noChangeArrowheads="1"/>
          </p:cNvSpPr>
          <p:nvPr/>
        </p:nvSpPr>
        <p:spPr bwMode="auto">
          <a:xfrm>
            <a:off x="3962400" y="41148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77" name="Text Box 41"/>
          <p:cNvSpPr txBox="1">
            <a:spLocks noChangeArrowheads="1"/>
          </p:cNvSpPr>
          <p:nvPr/>
        </p:nvSpPr>
        <p:spPr bwMode="auto">
          <a:xfrm rot="-787076">
            <a:off x="39624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3:50</a:t>
            </a:r>
          </a:p>
        </p:txBody>
      </p:sp>
      <p:sp>
        <p:nvSpPr>
          <p:cNvPr id="7178" name="Text Box 42"/>
          <p:cNvSpPr txBox="1">
            <a:spLocks noChangeArrowheads="1"/>
          </p:cNvSpPr>
          <p:nvPr/>
        </p:nvSpPr>
        <p:spPr bwMode="auto">
          <a:xfrm rot="-1319609">
            <a:off x="1981200" y="47244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2:00</a:t>
            </a:r>
          </a:p>
        </p:txBody>
      </p:sp>
      <p:sp>
        <p:nvSpPr>
          <p:cNvPr id="7179" name="Text Box 43"/>
          <p:cNvSpPr txBox="1">
            <a:spLocks noChangeArrowheads="1"/>
          </p:cNvSpPr>
          <p:nvPr/>
        </p:nvSpPr>
        <p:spPr bwMode="auto">
          <a:xfrm>
            <a:off x="1143000" y="48006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1:15</a:t>
            </a:r>
          </a:p>
        </p:txBody>
      </p:sp>
      <p:sp>
        <p:nvSpPr>
          <p:cNvPr id="7180" name="Text Box 44"/>
          <p:cNvSpPr txBox="1">
            <a:spLocks noChangeArrowheads="1"/>
          </p:cNvSpPr>
          <p:nvPr/>
        </p:nvSpPr>
        <p:spPr bwMode="auto">
          <a:xfrm rot="-1309090">
            <a:off x="6781800" y="3124200"/>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2:10</a:t>
            </a:r>
          </a:p>
        </p:txBody>
      </p:sp>
      <p:sp>
        <p:nvSpPr>
          <p:cNvPr id="7181" name="Text Box 45"/>
          <p:cNvSpPr txBox="1">
            <a:spLocks noChangeArrowheads="1"/>
          </p:cNvSpPr>
          <p:nvPr/>
        </p:nvSpPr>
        <p:spPr bwMode="auto">
          <a:xfrm rot="1519247">
            <a:off x="6096000" y="4572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1:40</a:t>
            </a:r>
          </a:p>
        </p:txBody>
      </p:sp>
      <p:sp>
        <p:nvSpPr>
          <p:cNvPr id="7182" name="Text Box 46"/>
          <p:cNvSpPr txBox="1">
            <a:spLocks noChangeArrowheads="1"/>
          </p:cNvSpPr>
          <p:nvPr/>
        </p:nvSpPr>
        <p:spPr bwMode="auto">
          <a:xfrm rot="3844471">
            <a:off x="7246938" y="55546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1:30</a:t>
            </a:r>
          </a:p>
        </p:txBody>
      </p:sp>
      <p:sp>
        <p:nvSpPr>
          <p:cNvPr id="7183" name="Text Box 47"/>
          <p:cNvSpPr txBox="1">
            <a:spLocks noChangeArrowheads="1"/>
          </p:cNvSpPr>
          <p:nvPr/>
        </p:nvSpPr>
        <p:spPr bwMode="auto">
          <a:xfrm rot="-4089558">
            <a:off x="7285038" y="4297362"/>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1:55</a:t>
            </a:r>
          </a:p>
        </p:txBody>
      </p:sp>
      <p:sp>
        <p:nvSpPr>
          <p:cNvPr id="7184" name="Text Box 48"/>
          <p:cNvSpPr txBox="1">
            <a:spLocks noChangeArrowheads="1"/>
          </p:cNvSpPr>
          <p:nvPr/>
        </p:nvSpPr>
        <p:spPr bwMode="auto">
          <a:xfrm rot="5763594">
            <a:off x="7856538" y="4716462"/>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2:45</a:t>
            </a:r>
          </a:p>
        </p:txBody>
      </p:sp>
      <p:sp>
        <p:nvSpPr>
          <p:cNvPr id="7185" name="Text Box 49"/>
          <p:cNvSpPr txBox="1">
            <a:spLocks noChangeArrowheads="1"/>
          </p:cNvSpPr>
          <p:nvPr/>
        </p:nvSpPr>
        <p:spPr bwMode="auto">
          <a:xfrm>
            <a:off x="8077200" y="3352800"/>
            <a:ext cx="83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0:50</a:t>
            </a:r>
          </a:p>
        </p:txBody>
      </p:sp>
      <p:sp>
        <p:nvSpPr>
          <p:cNvPr id="7186" name="Text Box 50"/>
          <p:cNvSpPr txBox="1">
            <a:spLocks noChangeArrowheads="1"/>
          </p:cNvSpPr>
          <p:nvPr/>
        </p:nvSpPr>
        <p:spPr bwMode="auto">
          <a:xfrm>
            <a:off x="6248400" y="38100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1:50</a:t>
            </a:r>
          </a:p>
        </p:txBody>
      </p:sp>
    </p:spTree>
    <p:extLst>
      <p:ext uri="{BB962C8B-B14F-4D97-AF65-F5344CB8AC3E}">
        <p14:creationId xmlns:p14="http://schemas.microsoft.com/office/powerpoint/2010/main" val="35031519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en-US"/>
              <a:t>Weighted Graphs</a:t>
            </a:r>
          </a:p>
        </p:txBody>
      </p:sp>
      <p:sp>
        <p:nvSpPr>
          <p:cNvPr id="8195" name="Rectangle 3"/>
          <p:cNvSpPr>
            <a:spLocks noGrp="1" noChangeArrowheads="1"/>
          </p:cNvSpPr>
          <p:nvPr>
            <p:ph idx="1"/>
          </p:nvPr>
        </p:nvSpPr>
        <p:spPr/>
        <p:txBody>
          <a:bodyPr/>
          <a:lstStyle/>
          <a:p>
            <a:pPr eaLnBrk="1" hangingPunct="1">
              <a:lnSpc>
                <a:spcPct val="80000"/>
              </a:lnSpc>
              <a:buFont typeface="Wingdings" panose="05000000000000000000" pitchFamily="2" charset="2"/>
              <a:buNone/>
            </a:pPr>
            <a:endParaRPr lang="en-US" altLang="en-US" sz="2700"/>
          </a:p>
          <a:p>
            <a:pPr eaLnBrk="1" hangingPunct="1">
              <a:lnSpc>
                <a:spcPct val="80000"/>
              </a:lnSpc>
            </a:pPr>
            <a:r>
              <a:rPr lang="en-US" altLang="en-US" sz="2700"/>
              <a:t>A weighted graph is a graph in which each edge (u, v) has a weight w(u, v). Each weight is a real number. </a:t>
            </a:r>
          </a:p>
          <a:p>
            <a:pPr eaLnBrk="1" hangingPunct="1">
              <a:lnSpc>
                <a:spcPct val="80000"/>
              </a:lnSpc>
            </a:pPr>
            <a:r>
              <a:rPr lang="en-US" altLang="en-US" sz="2700"/>
              <a:t>Weights can represent distance, cost, time, capacity, etc.</a:t>
            </a:r>
          </a:p>
          <a:p>
            <a:pPr eaLnBrk="1" hangingPunct="1">
              <a:lnSpc>
                <a:spcPct val="80000"/>
              </a:lnSpc>
            </a:pPr>
            <a:r>
              <a:rPr lang="en-US" altLang="en-US" sz="2700"/>
              <a:t>The length of a path in a weighted graph is the sum of the weights on the edges.</a:t>
            </a:r>
          </a:p>
          <a:p>
            <a:pPr eaLnBrk="1" hangingPunct="1">
              <a:lnSpc>
                <a:spcPct val="80000"/>
              </a:lnSpc>
            </a:pPr>
            <a:r>
              <a:rPr lang="en-US" altLang="en-US" sz="2700"/>
              <a:t>Dijkstra’s Algorithm finds the shortest path between two vertices.</a:t>
            </a:r>
          </a:p>
          <a:p>
            <a:pPr eaLnBrk="1" hangingPunct="1">
              <a:lnSpc>
                <a:spcPct val="80000"/>
              </a:lnSpc>
            </a:pPr>
            <a:endParaRPr lang="en-US" altLang="en-US" sz="2700"/>
          </a:p>
        </p:txBody>
      </p:sp>
    </p:spTree>
    <p:extLst>
      <p:ext uri="{BB962C8B-B14F-4D97-AF65-F5344CB8AC3E}">
        <p14:creationId xmlns:p14="http://schemas.microsoft.com/office/powerpoint/2010/main" val="11365873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298450"/>
            <a:ext cx="8229600" cy="561975"/>
          </a:xfrm>
        </p:spPr>
        <p:txBody>
          <a:bodyPr/>
          <a:lstStyle/>
          <a:p>
            <a:pPr eaLnBrk="1" hangingPunct="1"/>
            <a:r>
              <a:rPr lang="en-GB" altLang="en-US" sz="3200" u="sng">
                <a:solidFill>
                  <a:schemeClr val="tx1"/>
                </a:solidFill>
                <a:latin typeface="Times New Roman" panose="02020603050405020304" pitchFamily="18" charset="0"/>
                <a:cs typeface="Times New Roman" panose="02020603050405020304" pitchFamily="18" charset="0"/>
              </a:rPr>
              <a:t>Dijkstra’s Algorithm</a:t>
            </a:r>
            <a:endParaRPr lang="en-US" altLang="en-US" sz="3200" u="sng">
              <a:solidFill>
                <a:schemeClr val="tx1"/>
              </a:solidFill>
              <a:latin typeface="Times New Roman" panose="02020603050405020304" pitchFamily="18" charset="0"/>
              <a:cs typeface="Times New Roman" panose="02020603050405020304" pitchFamily="18" charset="0"/>
            </a:endParaRPr>
          </a:p>
        </p:txBody>
      </p:sp>
      <p:sp>
        <p:nvSpPr>
          <p:cNvPr id="10243" name="Rectangle 3"/>
          <p:cNvSpPr>
            <a:spLocks noGrp="1" noChangeArrowheads="1"/>
          </p:cNvSpPr>
          <p:nvPr>
            <p:ph idx="1"/>
          </p:nvPr>
        </p:nvSpPr>
        <p:spPr>
          <a:xfrm>
            <a:off x="468313" y="1004888"/>
            <a:ext cx="8229600" cy="5472112"/>
          </a:xfrm>
        </p:spPr>
        <p:txBody>
          <a:bodyPr/>
          <a:lstStyle/>
          <a:p>
            <a:pPr eaLnBrk="1" hangingPunct="1">
              <a:lnSpc>
                <a:spcPct val="80000"/>
              </a:lnSpc>
            </a:pPr>
            <a:r>
              <a:rPr lang="en-US" altLang="en-US" sz="2000">
                <a:latin typeface="Times New Roman" panose="02020603050405020304" pitchFamily="18" charset="0"/>
                <a:cs typeface="Times New Roman" panose="02020603050405020304" pitchFamily="18" charset="0"/>
              </a:rPr>
              <a:t>Dijkstra’s algorithm is used in problems relating to finding the shortest path.</a:t>
            </a:r>
          </a:p>
          <a:p>
            <a:pPr eaLnBrk="1" hangingPunct="1">
              <a:lnSpc>
                <a:spcPct val="80000"/>
              </a:lnSpc>
              <a:buFontTx/>
              <a:buNone/>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Each node is given a temporary label denoting the length of the shortest path </a:t>
            </a:r>
            <a:r>
              <a:rPr lang="en-US" altLang="en-US" sz="2000" i="1">
                <a:latin typeface="Times New Roman" panose="02020603050405020304" pitchFamily="18" charset="0"/>
                <a:cs typeface="Times New Roman" panose="02020603050405020304" pitchFamily="18" charset="0"/>
              </a:rPr>
              <a:t>from</a:t>
            </a:r>
            <a:r>
              <a:rPr lang="en-US" altLang="en-US" sz="2000">
                <a:latin typeface="Times New Roman" panose="02020603050405020304" pitchFamily="18" charset="0"/>
                <a:cs typeface="Times New Roman" panose="02020603050405020304" pitchFamily="18" charset="0"/>
              </a:rPr>
              <a:t> the start node </a:t>
            </a:r>
            <a:r>
              <a:rPr lang="en-US" altLang="en-US" sz="2000" i="1">
                <a:latin typeface="Times New Roman" panose="02020603050405020304" pitchFamily="18" charset="0"/>
                <a:cs typeface="Times New Roman" panose="02020603050405020304" pitchFamily="18" charset="0"/>
              </a:rPr>
              <a:t>so far</a:t>
            </a:r>
            <a:r>
              <a:rPr lang="en-US" altLang="en-US" sz="2000">
                <a:latin typeface="Times New Roman" panose="02020603050405020304" pitchFamily="18" charset="0"/>
                <a:cs typeface="Times New Roman" panose="02020603050405020304" pitchFamily="18" charset="0"/>
              </a:rPr>
              <a:t>.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This label is replaced if another shorter route is found.</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 Once it is certain that no other shorter paths can be found, the temporary label becomes a permanent label.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Eventually all the nodes have permanent labels. </a:t>
            </a:r>
          </a:p>
          <a:p>
            <a:pPr eaLnBrk="1" hangingPunct="1">
              <a:lnSpc>
                <a:spcPct val="80000"/>
              </a:lnSpc>
            </a:pPr>
            <a:endParaRPr lang="en-US" altLang="en-US" sz="2000">
              <a:latin typeface="Times New Roman" panose="02020603050405020304" pitchFamily="18" charset="0"/>
              <a:cs typeface="Times New Roman" panose="02020603050405020304" pitchFamily="18" charset="0"/>
            </a:endParaRPr>
          </a:p>
          <a:p>
            <a:pPr eaLnBrk="1" hangingPunct="1">
              <a:lnSpc>
                <a:spcPct val="80000"/>
              </a:lnSpc>
            </a:pPr>
            <a:r>
              <a:rPr lang="en-US" altLang="en-US" sz="2000">
                <a:latin typeface="Times New Roman" panose="02020603050405020304" pitchFamily="18" charset="0"/>
                <a:cs typeface="Times New Roman" panose="02020603050405020304" pitchFamily="18" charset="0"/>
              </a:rPr>
              <a:t>At this point the shortest path is found by retracing the path backwards.</a:t>
            </a:r>
          </a:p>
        </p:txBody>
      </p:sp>
    </p:spTree>
    <p:extLst>
      <p:ext uri="{BB962C8B-B14F-4D97-AF65-F5344CB8AC3E}">
        <p14:creationId xmlns:p14="http://schemas.microsoft.com/office/powerpoint/2010/main" val="40552272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9" name="Picture 133"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688" y="787400"/>
            <a:ext cx="6399212" cy="173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6980" name="Group 2"/>
          <p:cNvGrpSpPr>
            <a:grpSpLocks/>
          </p:cNvGrpSpPr>
          <p:nvPr/>
        </p:nvGrpSpPr>
        <p:grpSpPr bwMode="auto">
          <a:xfrm>
            <a:off x="4640263" y="3021824"/>
            <a:ext cx="4217987" cy="3364357"/>
            <a:chOff x="415" y="856"/>
            <a:chExt cx="2910" cy="2258"/>
          </a:xfrm>
        </p:grpSpPr>
        <p:grpSp>
          <p:nvGrpSpPr>
            <p:cNvPr id="127041" name="Group 3"/>
            <p:cNvGrpSpPr>
              <a:grpSpLocks/>
            </p:cNvGrpSpPr>
            <p:nvPr/>
          </p:nvGrpSpPr>
          <p:grpSpPr bwMode="auto">
            <a:xfrm>
              <a:off x="1290" y="1997"/>
              <a:ext cx="316" cy="267"/>
              <a:chOff x="1613" y="2011"/>
              <a:chExt cx="316" cy="267"/>
            </a:xfrm>
          </p:grpSpPr>
          <p:sp>
            <p:nvSpPr>
              <p:cNvPr id="127103" name="Oval 4"/>
              <p:cNvSpPr>
                <a:spLocks noChangeArrowheads="1"/>
              </p:cNvSpPr>
              <p:nvPr/>
            </p:nvSpPr>
            <p:spPr bwMode="auto">
              <a:xfrm>
                <a:off x="1616" y="2138"/>
                <a:ext cx="311"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4" name="Line 5"/>
              <p:cNvSpPr>
                <a:spLocks noChangeShapeType="1"/>
              </p:cNvSpPr>
              <p:nvPr/>
            </p:nvSpPr>
            <p:spPr bwMode="auto">
              <a:xfrm>
                <a:off x="1616"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5" name="Line 6"/>
              <p:cNvSpPr>
                <a:spLocks noChangeShapeType="1"/>
              </p:cNvSpPr>
              <p:nvPr/>
            </p:nvSpPr>
            <p:spPr bwMode="auto">
              <a:xfrm>
                <a:off x="1929" y="212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6" name="Rectangle 7"/>
              <p:cNvSpPr>
                <a:spLocks noChangeArrowheads="1"/>
              </p:cNvSpPr>
              <p:nvPr/>
            </p:nvSpPr>
            <p:spPr bwMode="auto">
              <a:xfrm>
                <a:off x="1616" y="2129"/>
                <a:ext cx="308"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7" name="Oval 8"/>
              <p:cNvSpPr>
                <a:spLocks noChangeArrowheads="1"/>
              </p:cNvSpPr>
              <p:nvPr/>
            </p:nvSpPr>
            <p:spPr bwMode="auto">
              <a:xfrm>
                <a:off x="1613" y="2072"/>
                <a:ext cx="311"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8" name="Rectangle 9"/>
              <p:cNvSpPr>
                <a:spLocks noChangeArrowheads="1"/>
              </p:cNvSpPr>
              <p:nvPr/>
            </p:nvSpPr>
            <p:spPr bwMode="auto">
              <a:xfrm>
                <a:off x="1686" y="2100"/>
                <a:ext cx="140"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9" name="Text Box 10"/>
              <p:cNvSpPr txBox="1">
                <a:spLocks noChangeArrowheads="1"/>
              </p:cNvSpPr>
              <p:nvPr/>
            </p:nvSpPr>
            <p:spPr bwMode="auto">
              <a:xfrm>
                <a:off x="1633" y="2011"/>
                <a:ext cx="254"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2" name="Text Box 11"/>
            <p:cNvSpPr txBox="1">
              <a:spLocks noChangeArrowheads="1"/>
            </p:cNvSpPr>
            <p:nvPr/>
          </p:nvSpPr>
          <p:spPr bwMode="auto">
            <a:xfrm>
              <a:off x="925" y="1959"/>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3" name="Text Box 12"/>
            <p:cNvSpPr txBox="1">
              <a:spLocks noChangeArrowheads="1"/>
            </p:cNvSpPr>
            <p:nvPr/>
          </p:nvSpPr>
          <p:spPr bwMode="auto">
            <a:xfrm>
              <a:off x="1430" y="147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44" name="Group 13"/>
            <p:cNvGrpSpPr>
              <a:grpSpLocks/>
            </p:cNvGrpSpPr>
            <p:nvPr/>
          </p:nvGrpSpPr>
          <p:grpSpPr bwMode="auto">
            <a:xfrm>
              <a:off x="1299" y="2848"/>
              <a:ext cx="316" cy="266"/>
              <a:chOff x="1613" y="2011"/>
              <a:chExt cx="316" cy="266"/>
            </a:xfrm>
          </p:grpSpPr>
          <p:sp>
            <p:nvSpPr>
              <p:cNvPr id="127096" name="Oval 14"/>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7" name="Line 15"/>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8" name="Line 16"/>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9" name="Rectangle 17"/>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0" name="Oval 18"/>
              <p:cNvSpPr>
                <a:spLocks noChangeArrowheads="1"/>
              </p:cNvSpPr>
              <p:nvPr/>
            </p:nvSpPr>
            <p:spPr bwMode="auto">
              <a:xfrm>
                <a:off x="1613"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1" name="Rectangle 19"/>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102" name="Text Box 20"/>
              <p:cNvSpPr txBox="1">
                <a:spLocks noChangeArrowheads="1"/>
              </p:cNvSpPr>
              <p:nvPr/>
            </p:nvSpPr>
            <p:spPr bwMode="auto">
              <a:xfrm>
                <a:off x="1652"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5" name="Group 21"/>
            <p:cNvGrpSpPr>
              <a:grpSpLocks/>
            </p:cNvGrpSpPr>
            <p:nvPr/>
          </p:nvGrpSpPr>
          <p:grpSpPr bwMode="auto">
            <a:xfrm>
              <a:off x="1295" y="856"/>
              <a:ext cx="316" cy="266"/>
              <a:chOff x="1613" y="2011"/>
              <a:chExt cx="316" cy="266"/>
            </a:xfrm>
          </p:grpSpPr>
          <p:sp>
            <p:nvSpPr>
              <p:cNvPr id="127089" name="Oval 22"/>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0" name="Line 23"/>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1" name="Line 24"/>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2" name="Rectangle 25"/>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3" name="Oval 26"/>
              <p:cNvSpPr>
                <a:spLocks noChangeArrowheads="1"/>
              </p:cNvSpPr>
              <p:nvPr/>
            </p:nvSpPr>
            <p:spPr bwMode="auto">
              <a:xfrm>
                <a:off x="1611"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4" name="Rectangle 27"/>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95" name="Text Box 28"/>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x</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7046" name="Group 29"/>
            <p:cNvGrpSpPr>
              <a:grpSpLocks/>
            </p:cNvGrpSpPr>
            <p:nvPr/>
          </p:nvGrpSpPr>
          <p:grpSpPr bwMode="auto">
            <a:xfrm>
              <a:off x="415" y="2028"/>
              <a:ext cx="316" cy="267"/>
              <a:chOff x="1613" y="2011"/>
              <a:chExt cx="316" cy="267"/>
            </a:xfrm>
          </p:grpSpPr>
          <p:sp>
            <p:nvSpPr>
              <p:cNvPr id="127082" name="Oval 30"/>
              <p:cNvSpPr>
                <a:spLocks noChangeArrowheads="1"/>
              </p:cNvSpPr>
              <p:nvPr/>
            </p:nvSpPr>
            <p:spPr bwMode="auto">
              <a:xfrm>
                <a:off x="1616" y="2138"/>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3" name="Line 31"/>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4" name="Line 32"/>
              <p:cNvSpPr>
                <a:spLocks noChangeShapeType="1"/>
              </p:cNvSpPr>
              <p:nvPr/>
            </p:nvSpPr>
            <p:spPr bwMode="auto">
              <a:xfrm>
                <a:off x="1931"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5" name="Rectangle 33"/>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6" name="Oval 34"/>
              <p:cNvSpPr>
                <a:spLocks noChangeArrowheads="1"/>
              </p:cNvSpPr>
              <p:nvPr/>
            </p:nvSpPr>
            <p:spPr bwMode="auto">
              <a:xfrm>
                <a:off x="1613" y="2072"/>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7" name="Rectangle 35"/>
              <p:cNvSpPr>
                <a:spLocks noChangeArrowheads="1"/>
              </p:cNvSpPr>
              <p:nvPr/>
            </p:nvSpPr>
            <p:spPr bwMode="auto">
              <a:xfrm>
                <a:off x="1687" y="2102"/>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8" name="Text Box 36"/>
              <p:cNvSpPr txBox="1">
                <a:spLocks noChangeArrowheads="1"/>
              </p:cNvSpPr>
              <p:nvPr/>
            </p:nvSpPr>
            <p:spPr bwMode="auto">
              <a:xfrm>
                <a:off x="1648" y="2011"/>
                <a:ext cx="226"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47" name="Line 37"/>
            <p:cNvSpPr>
              <a:spLocks noChangeShapeType="1"/>
            </p:cNvSpPr>
            <p:nvPr/>
          </p:nvSpPr>
          <p:spPr bwMode="auto">
            <a:xfrm>
              <a:off x="738" y="2156"/>
              <a:ext cx="63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8" name="Line 38"/>
            <p:cNvSpPr>
              <a:spLocks noChangeShapeType="1"/>
            </p:cNvSpPr>
            <p:nvPr/>
          </p:nvSpPr>
          <p:spPr bwMode="auto">
            <a:xfrm>
              <a:off x="1440" y="1082"/>
              <a:ext cx="0" cy="96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49" name="Line 39"/>
            <p:cNvSpPr>
              <a:spLocks noChangeShapeType="1"/>
            </p:cNvSpPr>
            <p:nvPr/>
          </p:nvSpPr>
          <p:spPr bwMode="auto">
            <a:xfrm flipH="1">
              <a:off x="614" y="1021"/>
              <a:ext cx="674" cy="108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0" name="Text Box 40"/>
            <p:cNvSpPr txBox="1">
              <a:spLocks noChangeArrowheads="1"/>
            </p:cNvSpPr>
            <p:nvPr/>
          </p:nvSpPr>
          <p:spPr bwMode="auto">
            <a:xfrm>
              <a:off x="772" y="1368"/>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1" name="Line 41"/>
            <p:cNvSpPr>
              <a:spLocks noChangeShapeType="1"/>
            </p:cNvSpPr>
            <p:nvPr/>
          </p:nvSpPr>
          <p:spPr bwMode="auto">
            <a:xfrm>
              <a:off x="1447" y="2206"/>
              <a:ext cx="9" cy="71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2" name="Text Box 42"/>
            <p:cNvSpPr txBox="1">
              <a:spLocks noChangeArrowheads="1"/>
            </p:cNvSpPr>
            <p:nvPr/>
          </p:nvSpPr>
          <p:spPr bwMode="auto">
            <a:xfrm>
              <a:off x="1454" y="2407"/>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3" name="Freeform 43"/>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4" name="Text Box 44"/>
            <p:cNvSpPr txBox="1">
              <a:spLocks noChangeArrowheads="1"/>
            </p:cNvSpPr>
            <p:nvPr/>
          </p:nvSpPr>
          <p:spPr bwMode="auto">
            <a:xfrm>
              <a:off x="768" y="2582"/>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5" name="Line 45"/>
            <p:cNvSpPr>
              <a:spLocks noChangeShapeType="1"/>
            </p:cNvSpPr>
            <p:nvPr/>
          </p:nvSpPr>
          <p:spPr bwMode="auto">
            <a:xfrm flipH="1">
              <a:off x="1450" y="2158"/>
              <a:ext cx="998" cy="823"/>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6" name="Text Box 46"/>
            <p:cNvSpPr txBox="1">
              <a:spLocks noChangeArrowheads="1"/>
            </p:cNvSpPr>
            <p:nvPr/>
          </p:nvSpPr>
          <p:spPr bwMode="auto">
            <a:xfrm>
              <a:off x="1896" y="2569"/>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57" name="Freeform 47"/>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58" name="Group 48"/>
            <p:cNvGrpSpPr>
              <a:grpSpLocks/>
            </p:cNvGrpSpPr>
            <p:nvPr/>
          </p:nvGrpSpPr>
          <p:grpSpPr bwMode="auto">
            <a:xfrm>
              <a:off x="2332" y="2021"/>
              <a:ext cx="316" cy="266"/>
              <a:chOff x="1613" y="2011"/>
              <a:chExt cx="316" cy="266"/>
            </a:xfrm>
          </p:grpSpPr>
          <p:sp>
            <p:nvSpPr>
              <p:cNvPr id="127075" name="Oval 49"/>
              <p:cNvSpPr>
                <a:spLocks noChangeArrowheads="1"/>
              </p:cNvSpPr>
              <p:nvPr/>
            </p:nvSpPr>
            <p:spPr bwMode="auto">
              <a:xfrm>
                <a:off x="1616" y="2136"/>
                <a:ext cx="313" cy="82"/>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6" name="Line 50"/>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7" name="Line 51"/>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8" name="Rectangle 52"/>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9" name="Oval 53"/>
              <p:cNvSpPr>
                <a:spLocks noChangeArrowheads="1"/>
              </p:cNvSpPr>
              <p:nvPr/>
            </p:nvSpPr>
            <p:spPr bwMode="auto">
              <a:xfrm>
                <a:off x="1613" y="2070"/>
                <a:ext cx="313" cy="97"/>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0" name="Rectangle 54"/>
              <p:cNvSpPr>
                <a:spLocks noChangeArrowheads="1"/>
              </p:cNvSpPr>
              <p:nvPr/>
            </p:nvSpPr>
            <p:spPr bwMode="auto">
              <a:xfrm>
                <a:off x="1687" y="2100"/>
                <a:ext cx="141" cy="103"/>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81" name="Text Box 55"/>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59" name="Text Box 56"/>
            <p:cNvSpPr txBox="1">
              <a:spLocks noChangeArrowheads="1"/>
            </p:cNvSpPr>
            <p:nvPr/>
          </p:nvSpPr>
          <p:spPr bwMode="auto">
            <a:xfrm>
              <a:off x="1814" y="1721"/>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8</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7060" name="Group 57"/>
            <p:cNvGrpSpPr>
              <a:grpSpLocks/>
            </p:cNvGrpSpPr>
            <p:nvPr/>
          </p:nvGrpSpPr>
          <p:grpSpPr bwMode="auto">
            <a:xfrm>
              <a:off x="3009" y="2002"/>
              <a:ext cx="316" cy="266"/>
              <a:chOff x="1613" y="2011"/>
              <a:chExt cx="316" cy="266"/>
            </a:xfrm>
          </p:grpSpPr>
          <p:sp>
            <p:nvSpPr>
              <p:cNvPr id="127068" name="Oval 58"/>
              <p:cNvSpPr>
                <a:spLocks noChangeArrowheads="1"/>
              </p:cNvSpPr>
              <p:nvPr/>
            </p:nvSpPr>
            <p:spPr bwMode="auto">
              <a:xfrm>
                <a:off x="1616" y="2138"/>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9" name="Line 59"/>
              <p:cNvSpPr>
                <a:spLocks noChangeShapeType="1"/>
              </p:cNvSpPr>
              <p:nvPr/>
            </p:nvSpPr>
            <p:spPr bwMode="auto">
              <a:xfrm>
                <a:off x="1616"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0" name="Line 60"/>
              <p:cNvSpPr>
                <a:spLocks noChangeShapeType="1"/>
              </p:cNvSpPr>
              <p:nvPr/>
            </p:nvSpPr>
            <p:spPr bwMode="auto">
              <a:xfrm>
                <a:off x="1929" y="2131"/>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1" name="Rectangle 61"/>
              <p:cNvSpPr>
                <a:spLocks noChangeArrowheads="1"/>
              </p:cNvSpPr>
              <p:nvPr/>
            </p:nvSpPr>
            <p:spPr bwMode="auto">
              <a:xfrm>
                <a:off x="1616" y="2131"/>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2" name="Oval 62"/>
              <p:cNvSpPr>
                <a:spLocks noChangeArrowheads="1"/>
              </p:cNvSpPr>
              <p:nvPr/>
            </p:nvSpPr>
            <p:spPr bwMode="auto">
              <a:xfrm>
                <a:off x="1611" y="2072"/>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3" name="Rectangle 63"/>
              <p:cNvSpPr>
                <a:spLocks noChangeArrowheads="1"/>
              </p:cNvSpPr>
              <p:nvPr/>
            </p:nvSpPr>
            <p:spPr bwMode="auto">
              <a:xfrm>
                <a:off x="1687" y="2100"/>
                <a:ext cx="141" cy="10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74" name="Text Box 64"/>
              <p:cNvSpPr txBox="1">
                <a:spLocks noChangeArrowheads="1"/>
              </p:cNvSpPr>
              <p:nvPr/>
            </p:nvSpPr>
            <p:spPr bwMode="auto">
              <a:xfrm>
                <a:off x="1653"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z</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7061" name="Line 65"/>
            <p:cNvSpPr>
              <a:spLocks noChangeShapeType="1"/>
            </p:cNvSpPr>
            <p:nvPr/>
          </p:nvSpPr>
          <p:spPr bwMode="auto">
            <a:xfrm>
              <a:off x="2640" y="2149"/>
              <a:ext cx="352"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2" name="Text Box 66"/>
            <p:cNvSpPr txBox="1">
              <a:spLocks noChangeArrowheads="1"/>
            </p:cNvSpPr>
            <p:nvPr/>
          </p:nvSpPr>
          <p:spPr bwMode="auto">
            <a:xfrm>
              <a:off x="2706" y="2149"/>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3" name="Line 67"/>
            <p:cNvSpPr>
              <a:spLocks noChangeShapeType="1"/>
            </p:cNvSpPr>
            <p:nvPr/>
          </p:nvSpPr>
          <p:spPr bwMode="auto">
            <a:xfrm>
              <a:off x="1503" y="990"/>
              <a:ext cx="965" cy="1138"/>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4" name="Text Box 68"/>
            <p:cNvSpPr txBox="1">
              <a:spLocks noChangeArrowheads="1"/>
            </p:cNvSpPr>
            <p:nvPr/>
          </p:nvSpPr>
          <p:spPr bwMode="auto">
            <a:xfrm>
              <a:off x="1919" y="1343"/>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5" name="Freeform 69"/>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chemeClr val="accent1"/>
            </a:solidFill>
            <a:ln w="9525">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6" name="Freeform 70"/>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67" name="Text Box 71"/>
            <p:cNvSpPr txBox="1">
              <a:spLocks noChangeArrowheads="1"/>
            </p:cNvSpPr>
            <p:nvPr/>
          </p:nvSpPr>
          <p:spPr bwMode="auto">
            <a:xfrm>
              <a:off x="2680" y="100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9</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126981" name="Rectangle 72"/>
          <p:cNvSpPr>
            <a:spLocks noChangeArrowheads="1"/>
          </p:cNvSpPr>
          <p:nvPr/>
        </p:nvSpPr>
        <p:spPr bwMode="auto">
          <a:xfrm>
            <a:off x="487363" y="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99"/>
                </a:solidFill>
                <a:effectLst/>
                <a:uLnTx/>
                <a:uFillTx/>
                <a:latin typeface="Gill Sans MT" charset="0"/>
                <a:ea typeface="ＭＳ Ｐゴシック" charset="0"/>
              </a:rPr>
              <a:t>Dijkstra</a:t>
            </a:r>
            <a:r>
              <a:rPr kumimoji="0" lang="ja-JP" altLang="en-US" sz="4000" b="0" i="0" u="none" strike="noStrike" kern="1200" cap="none" spc="0" normalizeH="0" baseline="0" noProof="0">
                <a:ln>
                  <a:noFill/>
                </a:ln>
                <a:solidFill>
                  <a:srgbClr val="000099"/>
                </a:solidFill>
                <a:effectLst/>
                <a:uLnTx/>
                <a:uFillTx/>
                <a:latin typeface="Gill Sans MT" charset="0"/>
                <a:ea typeface="ＭＳ Ｐゴシック" charset="0"/>
              </a:rPr>
              <a:t>’</a:t>
            </a:r>
            <a:r>
              <a:rPr kumimoji="0" lang="en-US" altLang="ja-JP" sz="4000" b="0" i="0" u="none" strike="noStrike" kern="1200" cap="none" spc="0" normalizeH="0" baseline="0" noProof="0">
                <a:ln>
                  <a:noFill/>
                </a:ln>
                <a:solidFill>
                  <a:srgbClr val="000099"/>
                </a:solidFill>
                <a:effectLst/>
                <a:uLnTx/>
                <a:uFillTx/>
                <a:latin typeface="Gill Sans MT" charset="0"/>
                <a:ea typeface="ＭＳ Ｐゴシック" charset="0"/>
              </a:rPr>
              <a:t>s algorithm: example</a:t>
            </a:r>
            <a:endParaRPr kumimoji="0" lang="en-US" sz="4400" b="0" i="0" u="none" strike="noStrike" kern="1200" cap="none" spc="0" normalizeH="0" baseline="0" noProof="0">
              <a:ln>
                <a:noFill/>
              </a:ln>
              <a:solidFill>
                <a:srgbClr val="000099"/>
              </a:solidFill>
              <a:effectLst/>
              <a:uLnTx/>
              <a:uFillTx/>
              <a:latin typeface="Gill Sans MT" charset="0"/>
              <a:ea typeface="ＭＳ Ｐゴシック" charset="0"/>
            </a:endParaRPr>
          </a:p>
        </p:txBody>
      </p:sp>
      <p:sp>
        <p:nvSpPr>
          <p:cNvPr id="126982" name="Text Box 73"/>
          <p:cNvSpPr txBox="1">
            <a:spLocks noChangeArrowheads="1"/>
          </p:cNvSpPr>
          <p:nvPr/>
        </p:nvSpPr>
        <p:spPr bwMode="auto">
          <a:xfrm>
            <a:off x="474663" y="1277938"/>
            <a:ext cx="706437"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83" name="Text Box 74"/>
          <p:cNvSpPr txBox="1">
            <a:spLocks noChangeArrowheads="1"/>
          </p:cNvSpPr>
          <p:nvPr/>
        </p:nvSpPr>
        <p:spPr bwMode="auto">
          <a:xfrm>
            <a:off x="1458913" y="1284288"/>
            <a:ext cx="417512"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p:txBody>
      </p:sp>
      <p:sp>
        <p:nvSpPr>
          <p:cNvPr id="126984" name="Text Box 75"/>
          <p:cNvSpPr txBox="1">
            <a:spLocks noChangeArrowheads="1"/>
          </p:cNvSpPr>
          <p:nvPr/>
        </p:nvSpPr>
        <p:spPr bwMode="auto">
          <a:xfrm>
            <a:off x="2043113" y="1009650"/>
            <a:ext cx="677862" cy="641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v</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26985" name="Text Box 76"/>
          <p:cNvSpPr txBox="1">
            <a:spLocks noChangeArrowheads="1"/>
          </p:cNvSpPr>
          <p:nvPr/>
        </p:nvSpPr>
        <p:spPr bwMode="auto">
          <a:xfrm>
            <a:off x="511175" y="1617663"/>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0</a:t>
            </a:r>
          </a:p>
        </p:txBody>
      </p:sp>
      <p:sp>
        <p:nvSpPr>
          <p:cNvPr id="126986" name="Text Box 77"/>
          <p:cNvSpPr txBox="1">
            <a:spLocks noChangeArrowheads="1"/>
          </p:cNvSpPr>
          <p:nvPr/>
        </p:nvSpPr>
        <p:spPr bwMode="auto">
          <a:xfrm>
            <a:off x="515938" y="19145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p>
        </p:txBody>
      </p:sp>
      <p:sp>
        <p:nvSpPr>
          <p:cNvPr id="126987" name="Text Box 78"/>
          <p:cNvSpPr txBox="1">
            <a:spLocks noChangeArrowheads="1"/>
          </p:cNvSpPr>
          <p:nvPr/>
        </p:nvSpPr>
        <p:spPr bwMode="auto">
          <a:xfrm>
            <a:off x="517525" y="2222500"/>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p>
        </p:txBody>
      </p:sp>
      <p:sp>
        <p:nvSpPr>
          <p:cNvPr id="126988" name="Text Box 79"/>
          <p:cNvSpPr txBox="1">
            <a:spLocks noChangeArrowheads="1"/>
          </p:cNvSpPr>
          <p:nvPr/>
        </p:nvSpPr>
        <p:spPr bwMode="auto">
          <a:xfrm>
            <a:off x="511175" y="2524125"/>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p>
        </p:txBody>
      </p:sp>
      <p:sp>
        <p:nvSpPr>
          <p:cNvPr id="126989" name="Text Box 80"/>
          <p:cNvSpPr txBox="1">
            <a:spLocks noChangeArrowheads="1"/>
          </p:cNvSpPr>
          <p:nvPr/>
        </p:nvSpPr>
        <p:spPr bwMode="auto">
          <a:xfrm>
            <a:off x="509588" y="28273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4</a:t>
            </a:r>
          </a:p>
        </p:txBody>
      </p:sp>
      <p:sp>
        <p:nvSpPr>
          <p:cNvPr id="126990" name="Text Box 81"/>
          <p:cNvSpPr txBox="1">
            <a:spLocks noChangeArrowheads="1"/>
          </p:cNvSpPr>
          <p:nvPr/>
        </p:nvSpPr>
        <p:spPr bwMode="auto">
          <a:xfrm>
            <a:off x="514350" y="3132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p>
        </p:txBody>
      </p:sp>
      <p:sp>
        <p:nvSpPr>
          <p:cNvPr id="126991" name="Text Box 82"/>
          <p:cNvSpPr txBox="1">
            <a:spLocks noChangeArrowheads="1"/>
          </p:cNvSpPr>
          <p:nvPr/>
        </p:nvSpPr>
        <p:spPr bwMode="auto">
          <a:xfrm>
            <a:off x="2624608" y="1017588"/>
            <a:ext cx="73930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w</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p:txBody>
      </p:sp>
      <p:sp>
        <p:nvSpPr>
          <p:cNvPr id="126992" name="Text Box 83"/>
          <p:cNvSpPr txBox="1">
            <a:spLocks noChangeArrowheads="1"/>
          </p:cNvSpPr>
          <p:nvPr/>
        </p:nvSpPr>
        <p:spPr bwMode="auto">
          <a:xfrm>
            <a:off x="3301425" y="1017588"/>
            <a:ext cx="6832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x</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p:txBody>
      </p:sp>
      <p:sp>
        <p:nvSpPr>
          <p:cNvPr id="126993" name="Text Box 84"/>
          <p:cNvSpPr txBox="1">
            <a:spLocks noChangeArrowheads="1"/>
          </p:cNvSpPr>
          <p:nvPr/>
        </p:nvSpPr>
        <p:spPr bwMode="auto">
          <a:xfrm>
            <a:off x="3965000" y="1017588"/>
            <a:ext cx="68320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y</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p:txBody>
      </p:sp>
      <p:sp>
        <p:nvSpPr>
          <p:cNvPr id="126994" name="Text Box 85"/>
          <p:cNvSpPr txBox="1">
            <a:spLocks noChangeArrowheads="1"/>
          </p:cNvSpPr>
          <p:nvPr/>
        </p:nvSpPr>
        <p:spPr bwMode="auto">
          <a:xfrm>
            <a:off x="4573152" y="1022350"/>
            <a:ext cx="66877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a:t>
            </a:r>
            <a:r>
              <a:rPr kumimoji="0" lang="en-US" sz="2000" b="1" i="0" u="none" strike="noStrike" kern="1200" cap="none" spc="0" normalizeH="0" baseline="0" noProof="0" dirty="0">
                <a:ln>
                  <a:noFill/>
                </a:ln>
                <a:solidFill>
                  <a:srgbClr val="FF0000"/>
                </a:solidFill>
                <a:effectLst/>
                <a:uLnTx/>
                <a:uFillTx/>
                <a:latin typeface="Arial" charset="0"/>
                <a:ea typeface="ＭＳ Ｐゴシック" charset="0"/>
              </a:rPr>
              <a:t>z</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a:t>
            </a:r>
          </a:p>
        </p:txBody>
      </p:sp>
      <p:sp>
        <p:nvSpPr>
          <p:cNvPr id="126995" name="Line 86"/>
          <p:cNvSpPr>
            <a:spLocks noChangeShapeType="1"/>
          </p:cNvSpPr>
          <p:nvPr/>
        </p:nvSpPr>
        <p:spPr bwMode="auto">
          <a:xfrm>
            <a:off x="600075" y="1638300"/>
            <a:ext cx="4629150" cy="0"/>
          </a:xfrm>
          <a:prstGeom prst="line">
            <a:avLst/>
          </a:prstGeom>
          <a:noFill/>
          <a:ln w="28575">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6" name="Line 87"/>
          <p:cNvSpPr>
            <a:spLocks noChangeShapeType="1"/>
          </p:cNvSpPr>
          <p:nvPr/>
        </p:nvSpPr>
        <p:spPr bwMode="auto">
          <a:xfrm>
            <a:off x="581025" y="19526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7" name="Text Box 88"/>
          <p:cNvSpPr txBox="1">
            <a:spLocks noChangeArrowheads="1"/>
          </p:cNvSpPr>
          <p:nvPr/>
        </p:nvSpPr>
        <p:spPr bwMode="auto">
          <a:xfrm>
            <a:off x="1492250" y="1608138"/>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a:t>
            </a:r>
          </a:p>
        </p:txBody>
      </p:sp>
      <p:sp>
        <p:nvSpPr>
          <p:cNvPr id="126998" name="Line 89"/>
          <p:cNvSpPr>
            <a:spLocks noChangeShapeType="1"/>
          </p:cNvSpPr>
          <p:nvPr/>
        </p:nvSpPr>
        <p:spPr bwMode="auto">
          <a:xfrm>
            <a:off x="581025" y="22479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6999" name="Line 90"/>
          <p:cNvSpPr>
            <a:spLocks noChangeShapeType="1"/>
          </p:cNvSpPr>
          <p:nvPr/>
        </p:nvSpPr>
        <p:spPr bwMode="auto">
          <a:xfrm>
            <a:off x="581025" y="25622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0" name="Line 91"/>
          <p:cNvSpPr>
            <a:spLocks noChangeShapeType="1"/>
          </p:cNvSpPr>
          <p:nvPr/>
        </p:nvSpPr>
        <p:spPr bwMode="auto">
          <a:xfrm>
            <a:off x="565150" y="2865438"/>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1" name="Line 92"/>
          <p:cNvSpPr>
            <a:spLocks noChangeShapeType="1"/>
          </p:cNvSpPr>
          <p:nvPr/>
        </p:nvSpPr>
        <p:spPr bwMode="auto">
          <a:xfrm>
            <a:off x="576263" y="3171825"/>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02" name="Line 93"/>
          <p:cNvSpPr>
            <a:spLocks noChangeShapeType="1"/>
          </p:cNvSpPr>
          <p:nvPr/>
        </p:nvSpPr>
        <p:spPr bwMode="auto">
          <a:xfrm>
            <a:off x="581025" y="3467100"/>
            <a:ext cx="4629150" cy="0"/>
          </a:xfrm>
          <a:prstGeom prst="line">
            <a:avLst/>
          </a:prstGeom>
          <a:noFill/>
          <a:ln w="12700">
            <a:solidFill>
              <a:srgbClr val="000099"/>
            </a:solidFill>
            <a:round/>
            <a:headEnd/>
            <a:tailEn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9" name="Group 94"/>
          <p:cNvGrpSpPr>
            <a:grpSpLocks/>
          </p:cNvGrpSpPr>
          <p:nvPr/>
        </p:nvGrpSpPr>
        <p:grpSpPr bwMode="auto">
          <a:xfrm>
            <a:off x="2190750" y="1609725"/>
            <a:ext cx="3084513" cy="371475"/>
            <a:chOff x="1380" y="1014"/>
            <a:chExt cx="1943" cy="234"/>
          </a:xfrm>
        </p:grpSpPr>
        <p:sp>
          <p:nvSpPr>
            <p:cNvPr id="127036" name="Text Box 95"/>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7" name="Text Box 96"/>
            <p:cNvSpPr txBox="1">
              <a:spLocks noChangeArrowheads="1"/>
            </p:cNvSpPr>
            <p:nvPr/>
          </p:nvSpPr>
          <p:spPr bwMode="auto">
            <a:xfrm>
              <a:off x="2647"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8" name="Text Box 97"/>
            <p:cNvSpPr txBox="1">
              <a:spLocks noChangeArrowheads="1"/>
            </p:cNvSpPr>
            <p:nvPr/>
          </p:nvSpPr>
          <p:spPr bwMode="auto">
            <a:xfrm>
              <a:off x="1380" y="1017"/>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7,u</a:t>
              </a:r>
            </a:p>
          </p:txBody>
        </p:sp>
        <p:sp>
          <p:nvSpPr>
            <p:cNvPr id="127039" name="Text Box 98"/>
            <p:cNvSpPr txBox="1">
              <a:spLocks noChangeArrowheads="1"/>
            </p:cNvSpPr>
            <p:nvPr/>
          </p:nvSpPr>
          <p:spPr bwMode="auto">
            <a:xfrm>
              <a:off x="1787" y="1015"/>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3,u</a:t>
              </a:r>
            </a:p>
          </p:txBody>
        </p:sp>
        <p:sp>
          <p:nvSpPr>
            <p:cNvPr id="127040" name="Text Box 99"/>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sp>
        <p:nvSpPr>
          <p:cNvPr id="717924" name="Text Box 100"/>
          <p:cNvSpPr txBox="1">
            <a:spLocks noChangeArrowheads="1"/>
          </p:cNvSpPr>
          <p:nvPr/>
        </p:nvSpPr>
        <p:spPr bwMode="auto">
          <a:xfrm>
            <a:off x="1346200" y="1905000"/>
            <a:ext cx="4762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a:t>
            </a:r>
          </a:p>
        </p:txBody>
      </p:sp>
      <p:grpSp>
        <p:nvGrpSpPr>
          <p:cNvPr id="10" name="Group 101"/>
          <p:cNvGrpSpPr>
            <a:grpSpLocks/>
          </p:cNvGrpSpPr>
          <p:nvPr/>
        </p:nvGrpSpPr>
        <p:grpSpPr bwMode="auto">
          <a:xfrm>
            <a:off x="2163763" y="1916113"/>
            <a:ext cx="3122612" cy="371475"/>
            <a:chOff x="1356" y="1014"/>
            <a:chExt cx="1967" cy="234"/>
          </a:xfrm>
        </p:grpSpPr>
        <p:sp>
          <p:nvSpPr>
            <p:cNvPr id="127031" name="Text Box 102"/>
            <p:cNvSpPr txBox="1">
              <a:spLocks noChangeArrowheads="1"/>
            </p:cNvSpPr>
            <p:nvPr/>
          </p:nvSpPr>
          <p:spPr bwMode="auto">
            <a:xfrm>
              <a:off x="3043" y="1014"/>
              <a:ext cx="28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2" name="Text Box 103"/>
            <p:cNvSpPr txBox="1">
              <a:spLocks noChangeArrowheads="1"/>
            </p:cNvSpPr>
            <p:nvPr/>
          </p:nvSpPr>
          <p:spPr bwMode="auto">
            <a:xfrm>
              <a:off x="2482" y="1014"/>
              <a:ext cx="445"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a:t>
              </a:r>
              <a:r>
                <a:rPr kumimoji="0" lang="en-US" sz="1800" b="0" i="0" u="none" strike="noStrike" kern="1200" cap="none" spc="0" normalizeH="0" baseline="0" noProof="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3" name="Text Box 104"/>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34" name="Text Box 105"/>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5" name="Text Box 106"/>
            <p:cNvSpPr txBox="1">
              <a:spLocks noChangeArrowheads="1"/>
            </p:cNvSpPr>
            <p:nvPr/>
          </p:nvSpPr>
          <p:spPr bwMode="auto">
            <a:xfrm>
              <a:off x="2190" y="1016"/>
              <a:ext cx="3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5,u</a:t>
              </a:r>
            </a:p>
          </p:txBody>
        </p:sp>
      </p:grpSp>
      <p:grpSp>
        <p:nvGrpSpPr>
          <p:cNvPr id="11" name="Group 107"/>
          <p:cNvGrpSpPr>
            <a:grpSpLocks/>
          </p:cNvGrpSpPr>
          <p:nvPr/>
        </p:nvGrpSpPr>
        <p:grpSpPr bwMode="auto">
          <a:xfrm>
            <a:off x="2162175" y="2214563"/>
            <a:ext cx="3122613" cy="376237"/>
            <a:chOff x="1356" y="1011"/>
            <a:chExt cx="1967" cy="237"/>
          </a:xfrm>
        </p:grpSpPr>
        <p:sp>
          <p:nvSpPr>
            <p:cNvPr id="127026" name="Text Box 108"/>
            <p:cNvSpPr txBox="1">
              <a:spLocks noChangeArrowheads="1"/>
            </p:cNvSpPr>
            <p:nvPr/>
          </p:nvSpPr>
          <p:spPr bwMode="auto">
            <a:xfrm>
              <a:off x="2913" y="1011"/>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7" name="Text Box 109"/>
            <p:cNvSpPr txBox="1">
              <a:spLocks noChangeArrowheads="1"/>
            </p:cNvSpPr>
            <p:nvPr/>
          </p:nvSpPr>
          <p:spPr bwMode="auto">
            <a:xfrm>
              <a:off x="2489" y="1011"/>
              <a:ext cx="438"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11,</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w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28" name="Text Box 110"/>
            <p:cNvSpPr txBox="1">
              <a:spLocks noChangeArrowheads="1"/>
            </p:cNvSpPr>
            <p:nvPr/>
          </p:nvSpPr>
          <p:spPr bwMode="auto">
            <a:xfrm>
              <a:off x="1356" y="1017"/>
              <a:ext cx="34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6,w</a:t>
              </a:r>
            </a:p>
          </p:txBody>
        </p:sp>
        <p:sp>
          <p:nvSpPr>
            <p:cNvPr id="127029" name="Text Box 111"/>
            <p:cNvSpPr txBox="1">
              <a:spLocks noChangeArrowheads="1"/>
            </p:cNvSpPr>
            <p:nvPr/>
          </p:nvSpPr>
          <p:spPr bwMode="auto">
            <a:xfrm>
              <a:off x="1987" y="1015"/>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7030" name="Text Box 112"/>
            <p:cNvSpPr txBox="1">
              <a:spLocks noChangeArrowheads="1"/>
            </p:cNvSpPr>
            <p:nvPr/>
          </p:nvSpPr>
          <p:spPr bwMode="auto">
            <a:xfrm>
              <a:off x="2390" y="1016"/>
              <a:ext cx="11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37" name="Oval 113"/>
          <p:cNvSpPr>
            <a:spLocks noChangeArrowheads="1"/>
          </p:cNvSpPr>
          <p:nvPr/>
        </p:nvSpPr>
        <p:spPr bwMode="auto">
          <a:xfrm>
            <a:off x="2828925" y="166687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8" name="Oval 114"/>
          <p:cNvSpPr>
            <a:spLocks noChangeArrowheads="1"/>
          </p:cNvSpPr>
          <p:nvPr/>
        </p:nvSpPr>
        <p:spPr bwMode="auto">
          <a:xfrm>
            <a:off x="3482975" y="1952625"/>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39" name="Text Box 115"/>
          <p:cNvSpPr txBox="1">
            <a:spLocks noChangeArrowheads="1"/>
          </p:cNvSpPr>
          <p:nvPr/>
        </p:nvSpPr>
        <p:spPr bwMode="auto">
          <a:xfrm>
            <a:off x="1239838" y="2214563"/>
            <a:ext cx="5905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a:t>
            </a:r>
          </a:p>
        </p:txBody>
      </p:sp>
      <p:sp>
        <p:nvSpPr>
          <p:cNvPr id="717940" name="Oval 116"/>
          <p:cNvSpPr>
            <a:spLocks noChangeArrowheads="1"/>
          </p:cNvSpPr>
          <p:nvPr/>
        </p:nvSpPr>
        <p:spPr bwMode="auto">
          <a:xfrm>
            <a:off x="2174875" y="227171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1" name="Text Box 117"/>
          <p:cNvSpPr txBox="1">
            <a:spLocks noChangeArrowheads="1"/>
          </p:cNvSpPr>
          <p:nvPr/>
        </p:nvSpPr>
        <p:spPr bwMode="auto">
          <a:xfrm>
            <a:off x="1144588" y="2500313"/>
            <a:ext cx="7048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a:t>
            </a:r>
          </a:p>
        </p:txBody>
      </p:sp>
      <p:grpSp>
        <p:nvGrpSpPr>
          <p:cNvPr id="12" name="Group 118"/>
          <p:cNvGrpSpPr>
            <a:grpSpLocks/>
          </p:cNvGrpSpPr>
          <p:nvPr/>
        </p:nvGrpSpPr>
        <p:grpSpPr bwMode="auto">
          <a:xfrm>
            <a:off x="4008438" y="2511425"/>
            <a:ext cx="1273175" cy="366713"/>
            <a:chOff x="1492" y="2777"/>
            <a:chExt cx="802" cy="231"/>
          </a:xfrm>
        </p:grpSpPr>
        <p:sp>
          <p:nvSpPr>
            <p:cNvPr id="127024" name="Text Box 119"/>
            <p:cNvSpPr txBox="1">
              <a:spLocks noChangeArrowheads="1"/>
            </p:cNvSpPr>
            <p:nvPr/>
          </p:nvSpPr>
          <p:spPr bwMode="auto">
            <a:xfrm>
              <a:off x="1884" y="2777"/>
              <a:ext cx="410"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14</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,x </a:t>
              </a:r>
            </a:p>
          </p:txBody>
        </p:sp>
        <p:sp>
          <p:nvSpPr>
            <p:cNvPr id="127025" name="Text Box 120"/>
            <p:cNvSpPr txBox="1">
              <a:spLocks noChangeArrowheads="1"/>
            </p:cNvSpPr>
            <p:nvPr/>
          </p:nvSpPr>
          <p:spPr bwMode="auto">
            <a:xfrm>
              <a:off x="1492" y="2777"/>
              <a:ext cx="40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10,</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v </a:t>
              </a:r>
              <a:endParaRPr kumimoji="0" lang="en-US" sz="20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7945" name="Oval 121"/>
          <p:cNvSpPr>
            <a:spLocks noChangeArrowheads="1"/>
          </p:cNvSpPr>
          <p:nvPr/>
        </p:nvSpPr>
        <p:spPr bwMode="auto">
          <a:xfrm>
            <a:off x="4011613" y="2570163"/>
            <a:ext cx="528637"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6" name="Text Box 122"/>
          <p:cNvSpPr txBox="1">
            <a:spLocks noChangeArrowheads="1"/>
          </p:cNvSpPr>
          <p:nvPr/>
        </p:nvSpPr>
        <p:spPr bwMode="auto">
          <a:xfrm>
            <a:off x="1060450" y="2819400"/>
            <a:ext cx="819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a:t>
            </a:r>
          </a:p>
        </p:txBody>
      </p:sp>
      <p:sp>
        <p:nvSpPr>
          <p:cNvPr id="717947" name="Text Box 123"/>
          <p:cNvSpPr txBox="1">
            <a:spLocks noChangeArrowheads="1"/>
          </p:cNvSpPr>
          <p:nvPr/>
        </p:nvSpPr>
        <p:spPr bwMode="auto">
          <a:xfrm>
            <a:off x="4638675" y="2830513"/>
            <a:ext cx="650875"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rPr>
              <a:t>12</a:t>
            </a: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,y </a:t>
            </a:r>
          </a:p>
        </p:txBody>
      </p:sp>
      <p:sp>
        <p:nvSpPr>
          <p:cNvPr id="717948" name="Oval 124"/>
          <p:cNvSpPr>
            <a:spLocks noChangeArrowheads="1"/>
          </p:cNvSpPr>
          <p:nvPr/>
        </p:nvSpPr>
        <p:spPr bwMode="auto">
          <a:xfrm>
            <a:off x="4676775" y="2887663"/>
            <a:ext cx="528638" cy="27622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mic Sans MS" charset="0"/>
              <a:ea typeface="ＭＳ Ｐゴシック" charset="0"/>
            </a:endParaRPr>
          </a:p>
        </p:txBody>
      </p:sp>
      <p:sp>
        <p:nvSpPr>
          <p:cNvPr id="717949" name="Rectangle 125"/>
          <p:cNvSpPr>
            <a:spLocks noChangeArrowheads="1"/>
          </p:cNvSpPr>
          <p:nvPr/>
        </p:nvSpPr>
        <p:spPr bwMode="auto">
          <a:xfrm>
            <a:off x="538163" y="3775075"/>
            <a:ext cx="3810000" cy="2397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Gill Sans MT" charset="0"/>
                <a:ea typeface="ＭＳ Ｐゴシック" charset="0"/>
              </a:rPr>
              <a:t>notes: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construct shortest path tree by tracing predecessor nodes</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r>
              <a:rPr kumimoji="0" lang="en-US" sz="2000" b="0" i="0" u="none" strike="noStrike" kern="1200" cap="none" spc="0" normalizeH="0" baseline="0" noProof="0">
                <a:ln>
                  <a:noFill/>
                </a:ln>
                <a:solidFill>
                  <a:srgbClr val="000000"/>
                </a:solidFill>
                <a:effectLst/>
                <a:uLnTx/>
                <a:uFillTx/>
                <a:latin typeface="Gill Sans MT" charset="0"/>
                <a:ea typeface="ＭＳ Ｐゴシック" charset="0"/>
              </a:rPr>
              <a:t>ties can exist (can be broken arbitrarily)</a:t>
            </a:r>
          </a:p>
        </p:txBody>
      </p:sp>
      <p:sp>
        <p:nvSpPr>
          <p:cNvPr id="717950" name="Line 126"/>
          <p:cNvSpPr>
            <a:spLocks noChangeShapeType="1"/>
          </p:cNvSpPr>
          <p:nvPr/>
        </p:nvSpPr>
        <p:spPr bwMode="auto">
          <a:xfrm>
            <a:off x="7874000" y="4995863"/>
            <a:ext cx="590550"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1" name="Line 127"/>
          <p:cNvSpPr>
            <a:spLocks noChangeShapeType="1"/>
          </p:cNvSpPr>
          <p:nvPr/>
        </p:nvSpPr>
        <p:spPr bwMode="auto">
          <a:xfrm flipV="1">
            <a:off x="6124575" y="4995863"/>
            <a:ext cx="1463675" cy="12049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2" name="Line 128"/>
          <p:cNvSpPr>
            <a:spLocks noChangeShapeType="1"/>
          </p:cNvSpPr>
          <p:nvPr/>
        </p:nvSpPr>
        <p:spPr bwMode="auto">
          <a:xfrm>
            <a:off x="6115050" y="5110163"/>
            <a:ext cx="9525" cy="10477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3" name="Line 129"/>
          <p:cNvSpPr>
            <a:spLocks noChangeShapeType="1"/>
          </p:cNvSpPr>
          <p:nvPr/>
        </p:nvSpPr>
        <p:spPr bwMode="auto">
          <a:xfrm flipV="1">
            <a:off x="4906963" y="3252788"/>
            <a:ext cx="1012825" cy="16287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4" name="Line 130"/>
          <p:cNvSpPr>
            <a:spLocks noChangeShapeType="1"/>
          </p:cNvSpPr>
          <p:nvPr/>
        </p:nvSpPr>
        <p:spPr bwMode="auto">
          <a:xfrm flipV="1">
            <a:off x="5008563" y="4999038"/>
            <a:ext cx="944562"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7955" name="Text Box 131"/>
          <p:cNvSpPr txBox="1">
            <a:spLocks noChangeArrowheads="1"/>
          </p:cNvSpPr>
          <p:nvPr/>
        </p:nvSpPr>
        <p:spPr bwMode="auto">
          <a:xfrm>
            <a:off x="931863" y="3117850"/>
            <a:ext cx="9334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uwxvyz</a:t>
            </a:r>
          </a:p>
        </p:txBody>
      </p:sp>
    </p:spTree>
    <p:extLst>
      <p:ext uri="{BB962C8B-B14F-4D97-AF65-F5344CB8AC3E}">
        <p14:creationId xmlns:p14="http://schemas.microsoft.com/office/powerpoint/2010/main" val="256336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17937"/>
                                        </p:tgtEl>
                                        <p:attrNameLst>
                                          <p:attrName>style.visibility</p:attrName>
                                        </p:attrNameLst>
                                      </p:cBhvr>
                                      <p:to>
                                        <p:strVal val="visible"/>
                                      </p:to>
                                    </p:set>
                                    <p:animEffect transition="in" filter="dissolve">
                                      <p:cBhvr>
                                        <p:cTn id="12" dur="500"/>
                                        <p:tgtEl>
                                          <p:spTgt spid="717937"/>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17924"/>
                                        </p:tgtEl>
                                        <p:attrNameLst>
                                          <p:attrName>style.visibility</p:attrName>
                                        </p:attrNameLst>
                                      </p:cBhvr>
                                      <p:to>
                                        <p:strVal val="visible"/>
                                      </p:to>
                                    </p:set>
                                    <p:animEffect transition="in" filter="dissolve">
                                      <p:cBhvr>
                                        <p:cTn id="16" dur="500"/>
                                        <p:tgtEl>
                                          <p:spTgt spid="7179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1000"/>
                                        <p:tgtEl>
                                          <p:spTgt spid="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17938"/>
                                        </p:tgtEl>
                                        <p:attrNameLst>
                                          <p:attrName>style.visibility</p:attrName>
                                        </p:attrNameLst>
                                      </p:cBhvr>
                                      <p:to>
                                        <p:strVal val="visible"/>
                                      </p:to>
                                    </p:set>
                                    <p:animEffect transition="in" filter="dissolve">
                                      <p:cBhvr>
                                        <p:cTn id="26" dur="500"/>
                                        <p:tgtEl>
                                          <p:spTgt spid="717938"/>
                                        </p:tgtEl>
                                      </p:cBhvr>
                                    </p:animEffect>
                                  </p:childTnLst>
                                </p:cTn>
                              </p:par>
                            </p:childTnLst>
                          </p:cTn>
                        </p:par>
                        <p:par>
                          <p:cTn id="27" fill="hold" nodeType="afterGroup">
                            <p:stCondLst>
                              <p:cond delay="500"/>
                            </p:stCondLst>
                            <p:childTnLst>
                              <p:par>
                                <p:cTn id="28" presetID="9" presetClass="entr" presetSubtype="0" fill="hold" grpId="0" nodeType="afterEffect">
                                  <p:stCondLst>
                                    <p:cond delay="0"/>
                                  </p:stCondLst>
                                  <p:childTnLst>
                                    <p:set>
                                      <p:cBhvr>
                                        <p:cTn id="29" dur="1" fill="hold">
                                          <p:stCondLst>
                                            <p:cond delay="0"/>
                                          </p:stCondLst>
                                        </p:cTn>
                                        <p:tgtEl>
                                          <p:spTgt spid="717939"/>
                                        </p:tgtEl>
                                        <p:attrNameLst>
                                          <p:attrName>style.visibility</p:attrName>
                                        </p:attrNameLst>
                                      </p:cBhvr>
                                      <p:to>
                                        <p:strVal val="visible"/>
                                      </p:to>
                                    </p:set>
                                    <p:animEffect transition="in" filter="dissolve">
                                      <p:cBhvr>
                                        <p:cTn id="30" dur="500"/>
                                        <p:tgtEl>
                                          <p:spTgt spid="71793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10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717940"/>
                                        </p:tgtEl>
                                        <p:attrNameLst>
                                          <p:attrName>style.visibility</p:attrName>
                                        </p:attrNameLst>
                                      </p:cBhvr>
                                      <p:to>
                                        <p:strVal val="visible"/>
                                      </p:to>
                                    </p:set>
                                    <p:animEffect transition="in" filter="dissolve">
                                      <p:cBhvr>
                                        <p:cTn id="40" dur="500"/>
                                        <p:tgtEl>
                                          <p:spTgt spid="717940"/>
                                        </p:tgtEl>
                                      </p:cBhvr>
                                    </p:animEffect>
                                  </p:childTnLst>
                                </p:cTn>
                              </p:par>
                            </p:childTnLst>
                          </p:cTn>
                        </p:par>
                        <p:par>
                          <p:cTn id="41" fill="hold" nodeType="afterGroup">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717941"/>
                                        </p:tgtEl>
                                        <p:attrNameLst>
                                          <p:attrName>style.visibility</p:attrName>
                                        </p:attrNameLst>
                                      </p:cBhvr>
                                      <p:to>
                                        <p:strVal val="visible"/>
                                      </p:to>
                                    </p:set>
                                    <p:animEffect transition="in" filter="dissolve">
                                      <p:cBhvr>
                                        <p:cTn id="44" dur="500"/>
                                        <p:tgtEl>
                                          <p:spTgt spid="71794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1000"/>
                                        <p:tgtEl>
                                          <p:spTgt spid="1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717945"/>
                                        </p:tgtEl>
                                        <p:attrNameLst>
                                          <p:attrName>style.visibility</p:attrName>
                                        </p:attrNameLst>
                                      </p:cBhvr>
                                      <p:to>
                                        <p:strVal val="visible"/>
                                      </p:to>
                                    </p:set>
                                    <p:animEffect transition="in" filter="dissolve">
                                      <p:cBhvr>
                                        <p:cTn id="54" dur="500"/>
                                        <p:tgtEl>
                                          <p:spTgt spid="717945"/>
                                        </p:tgtEl>
                                      </p:cBhvr>
                                    </p:animEffect>
                                  </p:childTnLst>
                                </p:cTn>
                              </p:par>
                            </p:childTnLst>
                          </p:cTn>
                        </p:par>
                        <p:par>
                          <p:cTn id="55" fill="hold" nodeType="afterGroup">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717946"/>
                                        </p:tgtEl>
                                        <p:attrNameLst>
                                          <p:attrName>style.visibility</p:attrName>
                                        </p:attrNameLst>
                                      </p:cBhvr>
                                      <p:to>
                                        <p:strVal val="visible"/>
                                      </p:to>
                                    </p:set>
                                    <p:animEffect transition="in" filter="dissolve">
                                      <p:cBhvr>
                                        <p:cTn id="58" dur="500"/>
                                        <p:tgtEl>
                                          <p:spTgt spid="7179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7947"/>
                                        </p:tgtEl>
                                        <p:attrNameLst>
                                          <p:attrName>style.visibility</p:attrName>
                                        </p:attrNameLst>
                                      </p:cBhvr>
                                      <p:to>
                                        <p:strVal val="visible"/>
                                      </p:to>
                                    </p:set>
                                    <p:animEffect transition="in" filter="wipe(left)">
                                      <p:cBhvr>
                                        <p:cTn id="63" dur="1000"/>
                                        <p:tgtEl>
                                          <p:spTgt spid="71794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717948"/>
                                        </p:tgtEl>
                                        <p:attrNameLst>
                                          <p:attrName>style.visibility</p:attrName>
                                        </p:attrNameLst>
                                      </p:cBhvr>
                                      <p:to>
                                        <p:strVal val="visible"/>
                                      </p:to>
                                    </p:set>
                                    <p:animEffect transition="in" filter="dissolve">
                                      <p:cBhvr>
                                        <p:cTn id="68" dur="500"/>
                                        <p:tgtEl>
                                          <p:spTgt spid="717948"/>
                                        </p:tgtEl>
                                      </p:cBhvr>
                                    </p:animEffect>
                                  </p:childTnLst>
                                </p:cTn>
                              </p:par>
                            </p:childTnLst>
                          </p:cTn>
                        </p:par>
                        <p:par>
                          <p:cTn id="69" fill="hold" nodeType="afterGroup">
                            <p:stCondLst>
                              <p:cond delay="500"/>
                            </p:stCondLst>
                            <p:childTnLst>
                              <p:par>
                                <p:cTn id="70" presetID="9" presetClass="entr" presetSubtype="0" fill="hold" grpId="0" nodeType="afterEffect">
                                  <p:stCondLst>
                                    <p:cond delay="0"/>
                                  </p:stCondLst>
                                  <p:childTnLst>
                                    <p:set>
                                      <p:cBhvr>
                                        <p:cTn id="71" dur="1" fill="hold">
                                          <p:stCondLst>
                                            <p:cond delay="0"/>
                                          </p:stCondLst>
                                        </p:cTn>
                                        <p:tgtEl>
                                          <p:spTgt spid="717955"/>
                                        </p:tgtEl>
                                        <p:attrNameLst>
                                          <p:attrName>style.visibility</p:attrName>
                                        </p:attrNameLst>
                                      </p:cBhvr>
                                      <p:to>
                                        <p:strVal val="visible"/>
                                      </p:to>
                                    </p:set>
                                    <p:animEffect transition="in" filter="dissolve">
                                      <p:cBhvr>
                                        <p:cTn id="72" dur="500"/>
                                        <p:tgtEl>
                                          <p:spTgt spid="71795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717949"/>
                                        </p:tgtEl>
                                        <p:attrNameLst>
                                          <p:attrName>style.visibility</p:attrName>
                                        </p:attrNameLst>
                                      </p:cBhvr>
                                      <p:to>
                                        <p:strVal val="visible"/>
                                      </p:to>
                                    </p:set>
                                    <p:animEffect transition="in" filter="dissolve">
                                      <p:cBhvr>
                                        <p:cTn id="77" dur="500"/>
                                        <p:tgtEl>
                                          <p:spTgt spid="7179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717950"/>
                                        </p:tgtEl>
                                        <p:attrNameLst>
                                          <p:attrName>style.visibility</p:attrName>
                                        </p:attrNameLst>
                                      </p:cBhvr>
                                      <p:to>
                                        <p:strVal val="visible"/>
                                      </p:to>
                                    </p:set>
                                    <p:animEffect transition="in" filter="dissolve">
                                      <p:cBhvr>
                                        <p:cTn id="82" dur="1000"/>
                                        <p:tgtEl>
                                          <p:spTgt spid="717950"/>
                                        </p:tgtEl>
                                      </p:cBhvr>
                                    </p:animEffect>
                                  </p:childTnLst>
                                </p:cTn>
                              </p:par>
                            </p:childTnLst>
                          </p:cTn>
                        </p:par>
                        <p:par>
                          <p:cTn id="83" fill="hold" nodeType="afterGroup">
                            <p:stCondLst>
                              <p:cond delay="1000"/>
                            </p:stCondLst>
                            <p:childTnLst>
                              <p:par>
                                <p:cTn id="84" presetID="9" presetClass="entr" presetSubtype="0" fill="hold" grpId="0" nodeType="afterEffect">
                                  <p:stCondLst>
                                    <p:cond delay="0"/>
                                  </p:stCondLst>
                                  <p:childTnLst>
                                    <p:set>
                                      <p:cBhvr>
                                        <p:cTn id="85" dur="1" fill="hold">
                                          <p:stCondLst>
                                            <p:cond delay="0"/>
                                          </p:stCondLst>
                                        </p:cTn>
                                        <p:tgtEl>
                                          <p:spTgt spid="717951"/>
                                        </p:tgtEl>
                                        <p:attrNameLst>
                                          <p:attrName>style.visibility</p:attrName>
                                        </p:attrNameLst>
                                      </p:cBhvr>
                                      <p:to>
                                        <p:strVal val="visible"/>
                                      </p:to>
                                    </p:set>
                                    <p:animEffect transition="in" filter="dissolve">
                                      <p:cBhvr>
                                        <p:cTn id="86" dur="1000"/>
                                        <p:tgtEl>
                                          <p:spTgt spid="717951"/>
                                        </p:tgtEl>
                                      </p:cBhvr>
                                    </p:animEffect>
                                  </p:childTnLst>
                                </p:cTn>
                              </p:par>
                            </p:childTnLst>
                          </p:cTn>
                        </p:par>
                        <p:par>
                          <p:cTn id="87" fill="hold" nodeType="afterGroup">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717952"/>
                                        </p:tgtEl>
                                        <p:attrNameLst>
                                          <p:attrName>style.visibility</p:attrName>
                                        </p:attrNameLst>
                                      </p:cBhvr>
                                      <p:to>
                                        <p:strVal val="visible"/>
                                      </p:to>
                                    </p:set>
                                    <p:animEffect transition="in" filter="dissolve">
                                      <p:cBhvr>
                                        <p:cTn id="90" dur="1000"/>
                                        <p:tgtEl>
                                          <p:spTgt spid="717952"/>
                                        </p:tgtEl>
                                      </p:cBhvr>
                                    </p:animEffect>
                                  </p:childTnLst>
                                </p:cTn>
                              </p:par>
                            </p:childTnLst>
                          </p:cTn>
                        </p:par>
                        <p:par>
                          <p:cTn id="91" fill="hold" nodeType="afterGroup">
                            <p:stCondLst>
                              <p:cond delay="3000"/>
                            </p:stCondLst>
                            <p:childTnLst>
                              <p:par>
                                <p:cTn id="92" presetID="9" presetClass="entr" presetSubtype="0" fill="hold" grpId="0" nodeType="afterEffect">
                                  <p:stCondLst>
                                    <p:cond delay="0"/>
                                  </p:stCondLst>
                                  <p:childTnLst>
                                    <p:set>
                                      <p:cBhvr>
                                        <p:cTn id="93" dur="1" fill="hold">
                                          <p:stCondLst>
                                            <p:cond delay="0"/>
                                          </p:stCondLst>
                                        </p:cTn>
                                        <p:tgtEl>
                                          <p:spTgt spid="717953"/>
                                        </p:tgtEl>
                                        <p:attrNameLst>
                                          <p:attrName>style.visibility</p:attrName>
                                        </p:attrNameLst>
                                      </p:cBhvr>
                                      <p:to>
                                        <p:strVal val="visible"/>
                                      </p:to>
                                    </p:set>
                                    <p:animEffect transition="in" filter="dissolve">
                                      <p:cBhvr>
                                        <p:cTn id="94" dur="1000"/>
                                        <p:tgtEl>
                                          <p:spTgt spid="717953"/>
                                        </p:tgtEl>
                                      </p:cBhvr>
                                    </p:animEffect>
                                  </p:childTnLst>
                                </p:cTn>
                              </p:par>
                            </p:childTnLst>
                          </p:cTn>
                        </p:par>
                        <p:par>
                          <p:cTn id="95" fill="hold" nodeType="afterGroup">
                            <p:stCondLst>
                              <p:cond delay="4000"/>
                            </p:stCondLst>
                            <p:childTnLst>
                              <p:par>
                                <p:cTn id="96" presetID="9" presetClass="entr" presetSubtype="0" fill="hold" grpId="0" nodeType="afterEffect">
                                  <p:stCondLst>
                                    <p:cond delay="0"/>
                                  </p:stCondLst>
                                  <p:childTnLst>
                                    <p:set>
                                      <p:cBhvr>
                                        <p:cTn id="97" dur="1" fill="hold">
                                          <p:stCondLst>
                                            <p:cond delay="0"/>
                                          </p:stCondLst>
                                        </p:cTn>
                                        <p:tgtEl>
                                          <p:spTgt spid="717954"/>
                                        </p:tgtEl>
                                        <p:attrNameLst>
                                          <p:attrName>style.visibility</p:attrName>
                                        </p:attrNameLst>
                                      </p:cBhvr>
                                      <p:to>
                                        <p:strVal val="visible"/>
                                      </p:to>
                                    </p:set>
                                    <p:animEffect transition="in" filter="dissolve">
                                      <p:cBhvr>
                                        <p:cTn id="98" dur="1000"/>
                                        <p:tgtEl>
                                          <p:spTgt spid="717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924" grpId="0"/>
      <p:bldP spid="717937" grpId="0" animBg="1"/>
      <p:bldP spid="717938" grpId="0" animBg="1"/>
      <p:bldP spid="717939" grpId="0"/>
      <p:bldP spid="717940" grpId="0" animBg="1"/>
      <p:bldP spid="717941" grpId="0"/>
      <p:bldP spid="717945" grpId="0" animBg="1"/>
      <p:bldP spid="717946" grpId="0"/>
      <p:bldP spid="717947" grpId="0"/>
      <p:bldP spid="717948" grpId="0" animBg="1"/>
      <p:bldP spid="717949" grpId="0"/>
      <p:bldP spid="717950" grpId="0" animBg="1"/>
      <p:bldP spid="717951" grpId="0" animBg="1"/>
      <p:bldP spid="717952" grpId="0" animBg="1"/>
      <p:bldP spid="717953" grpId="0" animBg="1"/>
      <p:bldP spid="717954" grpId="0" animBg="1"/>
      <p:bldP spid="71795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3" name="Picture 91" descr="underline_base"/>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38" y="833438"/>
            <a:ext cx="7769225" cy="173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004" name="Rectangle 2"/>
          <p:cNvSpPr>
            <a:spLocks noGrp="1" noChangeArrowheads="1"/>
          </p:cNvSpPr>
          <p:nvPr>
            <p:ph type="title"/>
          </p:nvPr>
        </p:nvSpPr>
        <p:spPr>
          <a:xfrm>
            <a:off x="411163" y="130175"/>
            <a:ext cx="8364537" cy="963613"/>
          </a:xfrm>
        </p:spPr>
        <p:txBody>
          <a:bodyPr>
            <a:normAutofit/>
          </a:bodyPr>
          <a:lstStyle/>
          <a:p>
            <a:r>
              <a:rPr lang="en-US" sz="4000">
                <a:latin typeface="Gill Sans MT" charset="0"/>
              </a:rPr>
              <a:t>Dijkstra</a:t>
            </a:r>
            <a:r>
              <a:rPr lang="ja-JP" altLang="en-US" sz="4000">
                <a:latin typeface="Gill Sans MT" charset="0"/>
              </a:rPr>
              <a:t>’</a:t>
            </a:r>
            <a:r>
              <a:rPr lang="en-US" altLang="ja-JP" sz="4000">
                <a:latin typeface="Gill Sans MT" charset="0"/>
              </a:rPr>
              <a:t>s algorithm: another example</a:t>
            </a:r>
            <a:endParaRPr lang="en-US">
              <a:latin typeface="Gill Sans MT" charset="0"/>
            </a:endParaRPr>
          </a:p>
        </p:txBody>
      </p:sp>
      <p:sp>
        <p:nvSpPr>
          <p:cNvPr id="128005" name="Text Box 3"/>
          <p:cNvSpPr txBox="1">
            <a:spLocks noChangeArrowheads="1"/>
          </p:cNvSpPr>
          <p:nvPr/>
        </p:nvSpPr>
        <p:spPr bwMode="auto">
          <a:xfrm>
            <a:off x="239713" y="1506538"/>
            <a:ext cx="70643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a:t>
            </a:r>
          </a:p>
        </p:txBody>
      </p:sp>
      <p:sp>
        <p:nvSpPr>
          <p:cNvPr id="128006" name="Text Box 4"/>
          <p:cNvSpPr txBox="1">
            <a:spLocks noChangeArrowheads="1"/>
          </p:cNvSpPr>
          <p:nvPr/>
        </p:nvSpPr>
        <p:spPr bwMode="auto">
          <a:xfrm>
            <a:off x="1252538" y="1516063"/>
            <a:ext cx="101758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N</a:t>
            </a: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uxyvwz</a:t>
            </a:r>
          </a:p>
        </p:txBody>
      </p:sp>
      <p:sp>
        <p:nvSpPr>
          <p:cNvPr id="128007" name="Text Box 5"/>
          <p:cNvSpPr txBox="1">
            <a:spLocks noChangeArrowheads="1"/>
          </p:cNvSpPr>
          <p:nvPr/>
        </p:nvSpPr>
        <p:spPr bwMode="auto">
          <a:xfrm>
            <a:off x="3001527" y="1497013"/>
            <a:ext cx="668773"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D(v)</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2,u</a:t>
            </a:r>
          </a:p>
        </p:txBody>
      </p:sp>
      <p:sp>
        <p:nvSpPr>
          <p:cNvPr id="128008" name="Text Box 6"/>
          <p:cNvSpPr txBox="1">
            <a:spLocks noChangeArrowheads="1"/>
          </p:cNvSpPr>
          <p:nvPr/>
        </p:nvSpPr>
        <p:spPr bwMode="auto">
          <a:xfrm>
            <a:off x="4224932" y="1501775"/>
            <a:ext cx="726481"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D(w)</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5,u</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3,y</a:t>
            </a:r>
          </a:p>
        </p:txBody>
      </p:sp>
      <p:sp>
        <p:nvSpPr>
          <p:cNvPr id="128009" name="Text Box 7"/>
          <p:cNvSpPr txBox="1">
            <a:spLocks noChangeArrowheads="1"/>
          </p:cNvSpPr>
          <p:nvPr/>
        </p:nvSpPr>
        <p:spPr bwMode="auto">
          <a:xfrm>
            <a:off x="5558990" y="1497013"/>
            <a:ext cx="668773"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D(x)</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1,u</a:t>
            </a:r>
          </a:p>
        </p:txBody>
      </p:sp>
      <p:sp>
        <p:nvSpPr>
          <p:cNvPr id="128010" name="Text Box 8"/>
          <p:cNvSpPr txBox="1">
            <a:spLocks noChangeArrowheads="1"/>
          </p:cNvSpPr>
          <p:nvPr/>
        </p:nvSpPr>
        <p:spPr bwMode="auto">
          <a:xfrm>
            <a:off x="6854390" y="1501775"/>
            <a:ext cx="668773"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omic Sans MS" charset="0"/>
                <a:ea typeface="ＭＳ Ｐゴシック" charset="0"/>
                <a:cs typeface="Arial" charset="0"/>
              </a:rPr>
              <a:t>∞</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2,x</a:t>
            </a:r>
          </a:p>
        </p:txBody>
      </p:sp>
      <p:sp>
        <p:nvSpPr>
          <p:cNvPr id="128011" name="Text Box 9"/>
          <p:cNvSpPr txBox="1">
            <a:spLocks noChangeArrowheads="1"/>
          </p:cNvSpPr>
          <p:nvPr/>
        </p:nvSpPr>
        <p:spPr bwMode="auto">
          <a:xfrm>
            <a:off x="8106927" y="1516063"/>
            <a:ext cx="668773" cy="1877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D(z)</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mic Sans MS" charset="0"/>
                <a:ea typeface="ＭＳ Ｐゴシック" charset="0"/>
              </a:rPr>
              <a:t>∞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endParaRP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rPr>
              <a:t>4,y</a:t>
            </a:r>
          </a:p>
        </p:txBody>
      </p:sp>
      <p:sp>
        <p:nvSpPr>
          <p:cNvPr id="128012" name="Line 10"/>
          <p:cNvSpPr>
            <a:spLocks noChangeShapeType="1"/>
          </p:cNvSpPr>
          <p:nvPr/>
        </p:nvSpPr>
        <p:spPr bwMode="auto">
          <a:xfrm>
            <a:off x="361950" y="1857375"/>
            <a:ext cx="8505825" cy="9525"/>
          </a:xfrm>
          <a:prstGeom prst="line">
            <a:avLst/>
          </a:prstGeom>
          <a:noFill/>
          <a:ln w="28575">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3" name="Line 11"/>
          <p:cNvSpPr>
            <a:spLocks noChangeShapeType="1"/>
          </p:cNvSpPr>
          <p:nvPr/>
        </p:nvSpPr>
        <p:spPr bwMode="auto">
          <a:xfrm>
            <a:off x="519113" y="2162175"/>
            <a:ext cx="8296275" cy="0"/>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4" name="Line 12"/>
          <p:cNvSpPr>
            <a:spLocks noChangeShapeType="1"/>
          </p:cNvSpPr>
          <p:nvPr/>
        </p:nvSpPr>
        <p:spPr bwMode="auto">
          <a:xfrm>
            <a:off x="538163" y="2457450"/>
            <a:ext cx="8267700" cy="4763"/>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5" name="Line 13"/>
          <p:cNvSpPr>
            <a:spLocks noChangeShapeType="1"/>
          </p:cNvSpPr>
          <p:nvPr/>
        </p:nvSpPr>
        <p:spPr bwMode="auto">
          <a:xfrm>
            <a:off x="547688" y="2767013"/>
            <a:ext cx="8253412"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6" name="Line 14"/>
          <p:cNvSpPr>
            <a:spLocks noChangeShapeType="1"/>
          </p:cNvSpPr>
          <p:nvPr/>
        </p:nvSpPr>
        <p:spPr bwMode="auto">
          <a:xfrm>
            <a:off x="557213" y="3071813"/>
            <a:ext cx="8267700" cy="9525"/>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17" name="Line 15"/>
          <p:cNvSpPr>
            <a:spLocks noChangeShapeType="1"/>
          </p:cNvSpPr>
          <p:nvPr/>
        </p:nvSpPr>
        <p:spPr bwMode="auto">
          <a:xfrm>
            <a:off x="571500" y="3386138"/>
            <a:ext cx="8262938" cy="4762"/>
          </a:xfrm>
          <a:prstGeom prst="line">
            <a:avLst/>
          </a:prstGeom>
          <a:noFill/>
          <a:ln w="19050">
            <a:solidFill>
              <a:schemeClr val="accent2"/>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18" name="Group 16"/>
          <p:cNvGrpSpPr>
            <a:grpSpLocks/>
          </p:cNvGrpSpPr>
          <p:nvPr/>
        </p:nvGrpSpPr>
        <p:grpSpPr bwMode="auto">
          <a:xfrm>
            <a:off x="3645396" y="3771160"/>
            <a:ext cx="3571875" cy="2236787"/>
            <a:chOff x="3162" y="1071"/>
            <a:chExt cx="2250" cy="1409"/>
          </a:xfrm>
        </p:grpSpPr>
        <p:sp>
          <p:nvSpPr>
            <p:cNvPr id="128024" name="Freeform 17"/>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5" name="Freeform 18"/>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6" name="Oval 19"/>
            <p:cNvSpPr>
              <a:spLocks noChangeArrowheads="1"/>
            </p:cNvSpPr>
            <p:nvPr/>
          </p:nvSpPr>
          <p:spPr bwMode="auto">
            <a:xfrm>
              <a:off x="3238" y="1862"/>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7" name="Line 20"/>
            <p:cNvSpPr>
              <a:spLocks noChangeShapeType="1"/>
            </p:cNvSpPr>
            <p:nvPr/>
          </p:nvSpPr>
          <p:spPr bwMode="auto">
            <a:xfrm>
              <a:off x="3238"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8" name="Line 21"/>
            <p:cNvSpPr>
              <a:spLocks noChangeShapeType="1"/>
            </p:cNvSpPr>
            <p:nvPr/>
          </p:nvSpPr>
          <p:spPr bwMode="auto">
            <a:xfrm>
              <a:off x="3551" y="1855"/>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29" name="Rectangle 22"/>
            <p:cNvSpPr>
              <a:spLocks noChangeArrowheads="1"/>
            </p:cNvSpPr>
            <p:nvPr/>
          </p:nvSpPr>
          <p:spPr bwMode="auto">
            <a:xfrm>
              <a:off x="3238" y="1855"/>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0" name="Oval 23"/>
            <p:cNvSpPr>
              <a:spLocks noChangeArrowheads="1"/>
            </p:cNvSpPr>
            <p:nvPr/>
          </p:nvSpPr>
          <p:spPr bwMode="auto">
            <a:xfrm>
              <a:off x="3235" y="1796"/>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1" name="Oval 24"/>
            <p:cNvSpPr>
              <a:spLocks noChangeArrowheads="1"/>
            </p:cNvSpPr>
            <p:nvPr/>
          </p:nvSpPr>
          <p:spPr bwMode="auto">
            <a:xfrm>
              <a:off x="3712" y="224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2" name="Line 25"/>
            <p:cNvSpPr>
              <a:spLocks noChangeShapeType="1"/>
            </p:cNvSpPr>
            <p:nvPr/>
          </p:nvSpPr>
          <p:spPr bwMode="auto">
            <a:xfrm>
              <a:off x="3712"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3" name="Line 26"/>
            <p:cNvSpPr>
              <a:spLocks noChangeShapeType="1"/>
            </p:cNvSpPr>
            <p:nvPr/>
          </p:nvSpPr>
          <p:spPr bwMode="auto">
            <a:xfrm>
              <a:off x="4025" y="224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4" name="Rectangle 27"/>
            <p:cNvSpPr>
              <a:spLocks noChangeArrowheads="1"/>
            </p:cNvSpPr>
            <p:nvPr/>
          </p:nvSpPr>
          <p:spPr bwMode="auto">
            <a:xfrm>
              <a:off x="3712" y="224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5" name="Oval 28"/>
            <p:cNvSpPr>
              <a:spLocks noChangeArrowheads="1"/>
            </p:cNvSpPr>
            <p:nvPr/>
          </p:nvSpPr>
          <p:spPr bwMode="auto">
            <a:xfrm>
              <a:off x="3709" y="218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6" name="Oval 29"/>
            <p:cNvSpPr>
              <a:spLocks noChangeArrowheads="1"/>
            </p:cNvSpPr>
            <p:nvPr/>
          </p:nvSpPr>
          <p:spPr bwMode="auto">
            <a:xfrm>
              <a:off x="3708" y="1559"/>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7" name="Line 30"/>
            <p:cNvSpPr>
              <a:spLocks noChangeShapeType="1"/>
            </p:cNvSpPr>
            <p:nvPr/>
          </p:nvSpPr>
          <p:spPr bwMode="auto">
            <a:xfrm>
              <a:off x="3708"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8" name="Line 31"/>
            <p:cNvSpPr>
              <a:spLocks noChangeShapeType="1"/>
            </p:cNvSpPr>
            <p:nvPr/>
          </p:nvSpPr>
          <p:spPr bwMode="auto">
            <a:xfrm>
              <a:off x="4021" y="1552"/>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39" name="Rectangle 32"/>
            <p:cNvSpPr>
              <a:spLocks noChangeArrowheads="1"/>
            </p:cNvSpPr>
            <p:nvPr/>
          </p:nvSpPr>
          <p:spPr bwMode="auto">
            <a:xfrm>
              <a:off x="3708" y="1552"/>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0" name="Oval 33"/>
            <p:cNvSpPr>
              <a:spLocks noChangeArrowheads="1"/>
            </p:cNvSpPr>
            <p:nvPr/>
          </p:nvSpPr>
          <p:spPr bwMode="auto">
            <a:xfrm>
              <a:off x="3705" y="1493"/>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1" name="Oval 34"/>
            <p:cNvSpPr>
              <a:spLocks noChangeArrowheads="1"/>
            </p:cNvSpPr>
            <p:nvPr/>
          </p:nvSpPr>
          <p:spPr bwMode="auto">
            <a:xfrm>
              <a:off x="4391" y="1555"/>
              <a:ext cx="312"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2" name="Line 35"/>
            <p:cNvSpPr>
              <a:spLocks noChangeShapeType="1"/>
            </p:cNvSpPr>
            <p:nvPr/>
          </p:nvSpPr>
          <p:spPr bwMode="auto">
            <a:xfrm>
              <a:off x="4391"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3" name="Line 36"/>
            <p:cNvSpPr>
              <a:spLocks noChangeShapeType="1"/>
            </p:cNvSpPr>
            <p:nvPr/>
          </p:nvSpPr>
          <p:spPr bwMode="auto">
            <a:xfrm>
              <a:off x="4703" y="154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4" name="Rectangle 37"/>
            <p:cNvSpPr>
              <a:spLocks noChangeArrowheads="1"/>
            </p:cNvSpPr>
            <p:nvPr/>
          </p:nvSpPr>
          <p:spPr bwMode="auto">
            <a:xfrm>
              <a:off x="4391" y="1548"/>
              <a:ext cx="309"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5" name="Oval 38"/>
            <p:cNvSpPr>
              <a:spLocks noChangeArrowheads="1"/>
            </p:cNvSpPr>
            <p:nvPr/>
          </p:nvSpPr>
          <p:spPr bwMode="auto">
            <a:xfrm>
              <a:off x="4394" y="1492"/>
              <a:ext cx="312"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6" name="Oval 39"/>
            <p:cNvSpPr>
              <a:spLocks noChangeArrowheads="1"/>
            </p:cNvSpPr>
            <p:nvPr/>
          </p:nvSpPr>
          <p:spPr bwMode="auto">
            <a:xfrm>
              <a:off x="4401" y="2246"/>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7" name="Line 40"/>
            <p:cNvSpPr>
              <a:spLocks noChangeShapeType="1"/>
            </p:cNvSpPr>
            <p:nvPr/>
          </p:nvSpPr>
          <p:spPr bwMode="auto">
            <a:xfrm>
              <a:off x="4401"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8" name="Line 41"/>
            <p:cNvSpPr>
              <a:spLocks noChangeShapeType="1"/>
            </p:cNvSpPr>
            <p:nvPr/>
          </p:nvSpPr>
          <p:spPr bwMode="auto">
            <a:xfrm>
              <a:off x="4714" y="2239"/>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49" name="Rectangle 42"/>
            <p:cNvSpPr>
              <a:spLocks noChangeArrowheads="1"/>
            </p:cNvSpPr>
            <p:nvPr/>
          </p:nvSpPr>
          <p:spPr bwMode="auto">
            <a:xfrm>
              <a:off x="4401" y="2239"/>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0" name="Oval 43"/>
            <p:cNvSpPr>
              <a:spLocks noChangeArrowheads="1"/>
            </p:cNvSpPr>
            <p:nvPr/>
          </p:nvSpPr>
          <p:spPr bwMode="auto">
            <a:xfrm>
              <a:off x="4398" y="2180"/>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1" name="Oval 44"/>
            <p:cNvSpPr>
              <a:spLocks noChangeArrowheads="1"/>
            </p:cNvSpPr>
            <p:nvPr/>
          </p:nvSpPr>
          <p:spPr bwMode="auto">
            <a:xfrm>
              <a:off x="4966" y="1905"/>
              <a:ext cx="313" cy="81"/>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2" name="Line 45"/>
            <p:cNvSpPr>
              <a:spLocks noChangeShapeType="1"/>
            </p:cNvSpPr>
            <p:nvPr/>
          </p:nvSpPr>
          <p:spPr bwMode="auto">
            <a:xfrm>
              <a:off x="4966"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3" name="Line 46"/>
            <p:cNvSpPr>
              <a:spLocks noChangeShapeType="1"/>
            </p:cNvSpPr>
            <p:nvPr/>
          </p:nvSpPr>
          <p:spPr bwMode="auto">
            <a:xfrm>
              <a:off x="5279" y="1898"/>
              <a:ext cx="0" cy="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4" name="Rectangle 47"/>
            <p:cNvSpPr>
              <a:spLocks noChangeArrowheads="1"/>
            </p:cNvSpPr>
            <p:nvPr/>
          </p:nvSpPr>
          <p:spPr bwMode="auto">
            <a:xfrm>
              <a:off x="4966" y="1898"/>
              <a:ext cx="310" cy="49"/>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5" name="Oval 48"/>
            <p:cNvSpPr>
              <a:spLocks noChangeArrowheads="1"/>
            </p:cNvSpPr>
            <p:nvPr/>
          </p:nvSpPr>
          <p:spPr bwMode="auto">
            <a:xfrm>
              <a:off x="4963" y="1839"/>
              <a:ext cx="313" cy="95"/>
            </a:xfrm>
            <a:prstGeom prst="ellipse">
              <a:avLst/>
            </a:prstGeom>
            <a:solidFill>
              <a:schemeClr val="hlink"/>
            </a:solidFill>
            <a:ln w="12700">
              <a:solidFill>
                <a:schemeClr val="tx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6" name="Freeform 49"/>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7" name="Freeform 50"/>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8" name="Freeform 51"/>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59" name="Freeform 52"/>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0" name="Freeform 53"/>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1" name="Freeform 54"/>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2" name="Freeform 55"/>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3" name="Freeform 56"/>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64" name="Freeform 57"/>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grpSp>
          <p:nvGrpSpPr>
            <p:cNvPr id="128065" name="Group 58"/>
            <p:cNvGrpSpPr>
              <a:grpSpLocks/>
            </p:cNvGrpSpPr>
            <p:nvPr/>
          </p:nvGrpSpPr>
          <p:grpSpPr bwMode="auto">
            <a:xfrm>
              <a:off x="3287" y="1744"/>
              <a:ext cx="205" cy="250"/>
              <a:chOff x="2954" y="2425"/>
              <a:chExt cx="208" cy="250"/>
            </a:xfrm>
          </p:grpSpPr>
          <p:sp>
            <p:nvSpPr>
              <p:cNvPr id="128091" name="Rectangle 59"/>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2" name="Text Box 60"/>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u</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6" name="Group 61"/>
            <p:cNvGrpSpPr>
              <a:grpSpLocks/>
            </p:cNvGrpSpPr>
            <p:nvPr/>
          </p:nvGrpSpPr>
          <p:grpSpPr bwMode="auto">
            <a:xfrm>
              <a:off x="4461" y="2128"/>
              <a:ext cx="196" cy="250"/>
              <a:chOff x="2958" y="2425"/>
              <a:chExt cx="199" cy="250"/>
            </a:xfrm>
          </p:grpSpPr>
          <p:sp>
            <p:nvSpPr>
              <p:cNvPr id="128089" name="Rectangle 62"/>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90" name="Text Box 63"/>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y</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7" name="Group 64"/>
            <p:cNvGrpSpPr>
              <a:grpSpLocks/>
            </p:cNvGrpSpPr>
            <p:nvPr/>
          </p:nvGrpSpPr>
          <p:grpSpPr bwMode="auto">
            <a:xfrm>
              <a:off x="3772" y="2095"/>
              <a:ext cx="212" cy="288"/>
              <a:chOff x="2951" y="2395"/>
              <a:chExt cx="213" cy="288"/>
            </a:xfrm>
          </p:grpSpPr>
          <p:sp>
            <p:nvSpPr>
              <p:cNvPr id="128087" name="Rectangle 65"/>
              <p:cNvSpPr>
                <a:spLocks noChangeArrowheads="1"/>
              </p:cNvSpPr>
              <p:nvPr/>
            </p:nvSpPr>
            <p:spPr bwMode="auto">
              <a:xfrm>
                <a:off x="2982" y="2490"/>
                <a:ext cx="144"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8" name="Text Box 66"/>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x</a:t>
                </a:r>
              </a:p>
            </p:txBody>
          </p:sp>
        </p:grpSp>
        <p:grpSp>
          <p:nvGrpSpPr>
            <p:cNvPr id="128068" name="Group 67"/>
            <p:cNvGrpSpPr>
              <a:grpSpLocks/>
            </p:cNvGrpSpPr>
            <p:nvPr/>
          </p:nvGrpSpPr>
          <p:grpSpPr bwMode="auto">
            <a:xfrm>
              <a:off x="4438" y="1438"/>
              <a:ext cx="232" cy="250"/>
              <a:chOff x="2941" y="2425"/>
              <a:chExt cx="235" cy="250"/>
            </a:xfrm>
          </p:grpSpPr>
          <p:sp>
            <p:nvSpPr>
              <p:cNvPr id="128085" name="Rectangle 68"/>
              <p:cNvSpPr>
                <a:spLocks noChangeArrowheads="1"/>
              </p:cNvSpPr>
              <p:nvPr/>
            </p:nvSpPr>
            <p:spPr bwMode="auto">
              <a:xfrm>
                <a:off x="2982" y="2490"/>
                <a:ext cx="146"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6" name="Text Box 69"/>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w</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69" name="Group 70"/>
            <p:cNvGrpSpPr>
              <a:grpSpLocks/>
            </p:cNvGrpSpPr>
            <p:nvPr/>
          </p:nvGrpSpPr>
          <p:grpSpPr bwMode="auto">
            <a:xfrm>
              <a:off x="3771" y="1438"/>
              <a:ext cx="196" cy="250"/>
              <a:chOff x="2958" y="2425"/>
              <a:chExt cx="199" cy="250"/>
            </a:xfrm>
          </p:grpSpPr>
          <p:sp>
            <p:nvSpPr>
              <p:cNvPr id="128083" name="Rectangle 71"/>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4" name="Text Box 72"/>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rPr>
                  <a:t>v</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grpSp>
          <p:nvGrpSpPr>
            <p:cNvPr id="128070" name="Group 73"/>
            <p:cNvGrpSpPr>
              <a:grpSpLocks/>
            </p:cNvGrpSpPr>
            <p:nvPr/>
          </p:nvGrpSpPr>
          <p:grpSpPr bwMode="auto">
            <a:xfrm>
              <a:off x="5025" y="1756"/>
              <a:ext cx="212" cy="288"/>
              <a:chOff x="2949" y="2395"/>
              <a:chExt cx="214" cy="288"/>
            </a:xfrm>
          </p:grpSpPr>
          <p:sp>
            <p:nvSpPr>
              <p:cNvPr id="128081" name="Rectangle 74"/>
              <p:cNvSpPr>
                <a:spLocks noChangeArrowheads="1"/>
              </p:cNvSpPr>
              <p:nvPr/>
            </p:nvSpPr>
            <p:spPr bwMode="auto">
              <a:xfrm>
                <a:off x="2982" y="2490"/>
                <a:ext cx="142" cy="132"/>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2" name="Text Box 75"/>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rial" charset="0"/>
                    <a:ea typeface="ＭＳ Ｐゴシック" charset="0"/>
                  </a:rPr>
                  <a:t>z</a:t>
                </a:r>
              </a:p>
            </p:txBody>
          </p:sp>
        </p:grpSp>
        <p:sp>
          <p:nvSpPr>
            <p:cNvPr id="128071" name="Text Box 76"/>
            <p:cNvSpPr txBox="1">
              <a:spLocks noChangeArrowheads="1"/>
            </p:cNvSpPr>
            <p:nvPr/>
          </p:nvSpPr>
          <p:spPr bwMode="auto">
            <a:xfrm>
              <a:off x="3493" y="1568"/>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2" name="Text Box 77"/>
            <p:cNvSpPr txBox="1">
              <a:spLocks noChangeArrowheads="1"/>
            </p:cNvSpPr>
            <p:nvPr/>
          </p:nvSpPr>
          <p:spPr bwMode="auto">
            <a:xfrm>
              <a:off x="3841" y="178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3" name="Text Box 78"/>
            <p:cNvSpPr txBox="1">
              <a:spLocks noChangeArrowheads="1"/>
            </p:cNvSpPr>
            <p:nvPr/>
          </p:nvSpPr>
          <p:spPr bwMode="auto">
            <a:xfrm>
              <a:off x="3406" y="200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4" name="Text Box 79"/>
            <p:cNvSpPr txBox="1">
              <a:spLocks noChangeArrowheads="1"/>
            </p:cNvSpPr>
            <p:nvPr/>
          </p:nvSpPr>
          <p:spPr bwMode="auto">
            <a:xfrm>
              <a:off x="4225" y="188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5" name="Text Box 80"/>
            <p:cNvSpPr txBox="1">
              <a:spLocks noChangeArrowheads="1"/>
            </p:cNvSpPr>
            <p:nvPr/>
          </p:nvSpPr>
          <p:spPr bwMode="auto">
            <a:xfrm>
              <a:off x="4162" y="223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6" name="Text Box 81"/>
            <p:cNvSpPr txBox="1">
              <a:spLocks noChangeArrowheads="1"/>
            </p:cNvSpPr>
            <p:nvPr/>
          </p:nvSpPr>
          <p:spPr bwMode="auto">
            <a:xfrm>
              <a:off x="4522" y="180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1</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7" name="Text Box 82"/>
            <p:cNvSpPr txBox="1">
              <a:spLocks noChangeArrowheads="1"/>
            </p:cNvSpPr>
            <p:nvPr/>
          </p:nvSpPr>
          <p:spPr bwMode="auto">
            <a:xfrm>
              <a:off x="4882" y="2069"/>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2</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8" name="Text Box 83"/>
            <p:cNvSpPr txBox="1">
              <a:spLocks noChangeArrowheads="1"/>
            </p:cNvSpPr>
            <p:nvPr/>
          </p:nvSpPr>
          <p:spPr bwMode="auto">
            <a:xfrm>
              <a:off x="4855" y="153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79" name="Text Box 84"/>
            <p:cNvSpPr txBox="1">
              <a:spLocks noChangeArrowheads="1"/>
            </p:cNvSpPr>
            <p:nvPr/>
          </p:nvSpPr>
          <p:spPr bwMode="auto">
            <a:xfrm>
              <a:off x="4120" y="138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3</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128080" name="Text Box 85"/>
            <p:cNvSpPr txBox="1">
              <a:spLocks noChangeArrowheads="1"/>
            </p:cNvSpPr>
            <p:nvPr/>
          </p:nvSpPr>
          <p:spPr bwMode="auto">
            <a:xfrm>
              <a:off x="3769" y="111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rPr>
                <a:t>5</a:t>
              </a:r>
              <a:endParaRPr kumimoji="0" lang="en-US" sz="2400" b="0" i="0" u="none" strike="noStrike" kern="1200" cap="none" spc="0" normalizeH="0" baseline="0" noProof="0">
                <a:ln>
                  <a:noFill/>
                </a:ln>
                <a:solidFill>
                  <a:srgbClr val="000000"/>
                </a:solidFill>
                <a:effectLst/>
                <a:uLnTx/>
                <a:uFillTx/>
                <a:latin typeface="Arial" charset="0"/>
                <a:ea typeface="ＭＳ Ｐゴシック" charset="0"/>
              </a:endParaRPr>
            </a:p>
          </p:txBody>
        </p:sp>
      </p:grpSp>
      <p:sp>
        <p:nvSpPr>
          <p:cNvPr id="718934" name="Line 86"/>
          <p:cNvSpPr>
            <a:spLocks noChangeShapeType="1"/>
          </p:cNvSpPr>
          <p:nvPr/>
        </p:nvSpPr>
        <p:spPr bwMode="auto">
          <a:xfrm flipH="1">
            <a:off x="2241550" y="2035175"/>
            <a:ext cx="3514725"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5" name="Line 87"/>
          <p:cNvSpPr>
            <a:spLocks noChangeShapeType="1"/>
          </p:cNvSpPr>
          <p:nvPr/>
        </p:nvSpPr>
        <p:spPr bwMode="auto">
          <a:xfrm flipH="1">
            <a:off x="2163763" y="2330450"/>
            <a:ext cx="4894262"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6" name="Line 88"/>
          <p:cNvSpPr>
            <a:spLocks noChangeShapeType="1"/>
          </p:cNvSpPr>
          <p:nvPr/>
        </p:nvSpPr>
        <p:spPr bwMode="auto">
          <a:xfrm flipH="1">
            <a:off x="2227263" y="2692400"/>
            <a:ext cx="914400" cy="257175"/>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7" name="Line 89"/>
          <p:cNvSpPr>
            <a:spLocks noChangeShapeType="1"/>
          </p:cNvSpPr>
          <p:nvPr/>
        </p:nvSpPr>
        <p:spPr bwMode="auto">
          <a:xfrm flipH="1">
            <a:off x="2241550" y="2949575"/>
            <a:ext cx="2239963" cy="3095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
        <p:nvSpPr>
          <p:cNvPr id="718938" name="Line 90"/>
          <p:cNvSpPr>
            <a:spLocks noChangeShapeType="1"/>
          </p:cNvSpPr>
          <p:nvPr/>
        </p:nvSpPr>
        <p:spPr bwMode="auto">
          <a:xfrm flipH="1">
            <a:off x="2254250" y="3206750"/>
            <a:ext cx="5975350" cy="334963"/>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7229158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89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893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89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93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934" grpId="0" animBg="1"/>
      <p:bldP spid="718935" grpId="0" animBg="1"/>
      <p:bldP spid="718936" grpId="0" animBg="1"/>
      <p:bldP spid="718937" grpId="0" animBg="1"/>
      <p:bldP spid="71893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838200"/>
            <a:ext cx="5181600" cy="2971800"/>
          </a:xfrm>
          <a:noFill/>
        </p:spPr>
      </p:pic>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343400"/>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502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8229600" cy="914400"/>
          </a:xfrm>
        </p:spPr>
        <p:txBody>
          <a:bodyPr>
            <a:noAutofit/>
          </a:bodyPr>
          <a:lstStyle/>
          <a:p>
            <a:pPr algn="ctr"/>
            <a:r>
              <a:rPr lang="en-US" sz="3600" b="1" dirty="0">
                <a:effectLst>
                  <a:outerShdw blurRad="38100" dist="38100" dir="2700000" algn="tl">
                    <a:srgbClr val="000000">
                      <a:alpha val="43137"/>
                    </a:srgbClr>
                  </a:outerShdw>
                </a:effectLst>
              </a:rPr>
              <a:t>Graph Models:  Computer Networks</a:t>
            </a:r>
          </a:p>
        </p:txBody>
      </p:sp>
      <p:sp>
        <p:nvSpPr>
          <p:cNvPr id="3" name="Content Placeholder 2"/>
          <p:cNvSpPr>
            <a:spLocks noGrp="1"/>
          </p:cNvSpPr>
          <p:nvPr>
            <p:ph idx="1"/>
          </p:nvPr>
        </p:nvSpPr>
        <p:spPr>
          <a:xfrm>
            <a:off x="152400" y="1219200"/>
            <a:ext cx="8839200" cy="5638800"/>
          </a:xfrm>
        </p:spPr>
        <p:txBody>
          <a:bodyPr>
            <a:normAutofit/>
          </a:bodyPr>
          <a:lstStyle/>
          <a:p>
            <a:r>
              <a:rPr lang="en-US" sz="1900" dirty="0"/>
              <a:t>When we build a graph model, we use the appropriate type of graph to capture the important features of the application. </a:t>
            </a:r>
          </a:p>
          <a:p>
            <a:r>
              <a:rPr lang="en-US" sz="1900" dirty="0"/>
              <a:t>We illustrate this process using graph models of different types of computer networks. In all these graph models, the vertices represent data centers and the edges represent communication links.</a:t>
            </a:r>
          </a:p>
          <a:p>
            <a:r>
              <a:rPr lang="en-US" sz="1900" dirty="0"/>
              <a:t> To model a computer network where we are only concerned whether two data centers are connected by a communications link, we use a simple graph. This is the appropriate type of graph when we only care whether two data centers are directly linked (and not how many links there may be) and all communications links work in both directions.</a:t>
            </a:r>
          </a:p>
          <a:p>
            <a:endParaRPr lang="en-US" dirty="0"/>
          </a:p>
          <a:p>
            <a:pPr marL="0" indent="0">
              <a:buNone/>
            </a:pPr>
            <a:r>
              <a:rPr lang="en-US" dirty="0"/>
              <a:t> </a:t>
            </a:r>
          </a:p>
          <a:p>
            <a:pPr marL="0" indent="0">
              <a:buNone/>
            </a:pPr>
            <a:r>
              <a:rPr lang="en-US" dirty="0"/>
              <a:t>  </a:t>
            </a:r>
          </a:p>
          <a:p>
            <a:endParaRPr lang="en-US" dirty="0"/>
          </a:p>
          <a:p>
            <a:endParaRPr lang="en-US" dirty="0"/>
          </a:p>
          <a:p>
            <a:endParaRPr lang="en-US" dirty="0"/>
          </a:p>
          <a:p>
            <a:endParaRPr lang="en-US" dirty="0"/>
          </a:p>
        </p:txBody>
      </p:sp>
      <p:pic>
        <p:nvPicPr>
          <p:cNvPr id="5" name="Content Placeholder 3" descr="09001.jpg"/>
          <p:cNvPicPr>
            <a:picLocks noChangeAspect="1"/>
          </p:cNvPicPr>
          <p:nvPr/>
        </p:nvPicPr>
        <p:blipFill>
          <a:blip r:embed="rId2" cstate="print"/>
          <a:stretch>
            <a:fillRect/>
          </a:stretch>
        </p:blipFill>
        <p:spPr>
          <a:xfrm>
            <a:off x="457200" y="4343400"/>
            <a:ext cx="8229600" cy="1981200"/>
          </a:xfrm>
          <a:prstGeom prst="rect">
            <a:avLst/>
          </a:prstGeom>
        </p:spPr>
      </p:pic>
    </p:spTree>
    <p:extLst>
      <p:ext uri="{BB962C8B-B14F-4D97-AF65-F5344CB8AC3E}">
        <p14:creationId xmlns:p14="http://schemas.microsoft.com/office/powerpoint/2010/main" val="79008896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762000" y="1066800"/>
            <a:ext cx="7696200" cy="609600"/>
          </a:xfrm>
        </p:spPr>
        <p:txBody>
          <a:bodyPr/>
          <a:lstStyle/>
          <a:p>
            <a:pPr eaLnBrk="1" hangingPunct="1"/>
            <a:r>
              <a:rPr lang="en-US" altLang="en-US" sz="2400"/>
              <a:t>Problem: shortest path from a to z</a:t>
            </a:r>
          </a:p>
        </p:txBody>
      </p:sp>
      <p:grpSp>
        <p:nvGrpSpPr>
          <p:cNvPr id="11267" name="Group 23"/>
          <p:cNvGrpSpPr>
            <a:grpSpLocks/>
          </p:cNvGrpSpPr>
          <p:nvPr/>
        </p:nvGrpSpPr>
        <p:grpSpPr bwMode="auto">
          <a:xfrm>
            <a:off x="1905000" y="2357438"/>
            <a:ext cx="5257800" cy="1600200"/>
            <a:chOff x="1152" y="2160"/>
            <a:chExt cx="3312" cy="1008"/>
          </a:xfrm>
        </p:grpSpPr>
        <p:sp>
          <p:nvSpPr>
            <p:cNvPr id="11288" name="Oval 4"/>
            <p:cNvSpPr>
              <a:spLocks noChangeArrowheads="1"/>
            </p:cNvSpPr>
            <p:nvPr/>
          </p:nvSpPr>
          <p:spPr bwMode="auto">
            <a:xfrm>
              <a:off x="1152"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89" name="Oval 5"/>
            <p:cNvSpPr>
              <a:spLocks noChangeArrowheads="1"/>
            </p:cNvSpPr>
            <p:nvPr/>
          </p:nvSpPr>
          <p:spPr bwMode="auto">
            <a:xfrm>
              <a:off x="1920"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0" name="Oval 6"/>
            <p:cNvSpPr>
              <a:spLocks noChangeArrowheads="1"/>
            </p:cNvSpPr>
            <p:nvPr/>
          </p:nvSpPr>
          <p:spPr bwMode="auto">
            <a:xfrm>
              <a:off x="2736"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1" name="Oval 7"/>
            <p:cNvSpPr>
              <a:spLocks noChangeArrowheads="1"/>
            </p:cNvSpPr>
            <p:nvPr/>
          </p:nvSpPr>
          <p:spPr bwMode="auto">
            <a:xfrm>
              <a:off x="3552" y="216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2" name="Oval 8"/>
            <p:cNvSpPr>
              <a:spLocks noChangeArrowheads="1"/>
            </p:cNvSpPr>
            <p:nvPr/>
          </p:nvSpPr>
          <p:spPr bwMode="auto">
            <a:xfrm>
              <a:off x="4416" y="2592"/>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3" name="Oval 9"/>
            <p:cNvSpPr>
              <a:spLocks noChangeArrowheads="1"/>
            </p:cNvSpPr>
            <p:nvPr/>
          </p:nvSpPr>
          <p:spPr bwMode="auto">
            <a:xfrm>
              <a:off x="1920"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4" name="Oval 10"/>
            <p:cNvSpPr>
              <a:spLocks noChangeArrowheads="1"/>
            </p:cNvSpPr>
            <p:nvPr/>
          </p:nvSpPr>
          <p:spPr bwMode="auto">
            <a:xfrm>
              <a:off x="2736"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5" name="Oval 11"/>
            <p:cNvSpPr>
              <a:spLocks noChangeArrowheads="1"/>
            </p:cNvSpPr>
            <p:nvPr/>
          </p:nvSpPr>
          <p:spPr bwMode="auto">
            <a:xfrm>
              <a:off x="3552" y="3120"/>
              <a:ext cx="48" cy="4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296" name="Line 12"/>
            <p:cNvSpPr>
              <a:spLocks noChangeShapeType="1"/>
            </p:cNvSpPr>
            <p:nvPr/>
          </p:nvSpPr>
          <p:spPr bwMode="auto">
            <a:xfrm flipV="1">
              <a:off x="1200" y="216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7" name="Line 13"/>
            <p:cNvSpPr>
              <a:spLocks noChangeShapeType="1"/>
            </p:cNvSpPr>
            <p:nvPr/>
          </p:nvSpPr>
          <p:spPr bwMode="auto">
            <a:xfrm>
              <a:off x="1200" y="2640"/>
              <a:ext cx="768"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8" name="Line 15"/>
            <p:cNvSpPr>
              <a:spLocks noChangeShapeType="1"/>
            </p:cNvSpPr>
            <p:nvPr/>
          </p:nvSpPr>
          <p:spPr bwMode="auto">
            <a:xfrm>
              <a:off x="1968" y="2208"/>
              <a:ext cx="15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299" name="Line 16"/>
            <p:cNvSpPr>
              <a:spLocks noChangeShapeType="1"/>
            </p:cNvSpPr>
            <p:nvPr/>
          </p:nvSpPr>
          <p:spPr bwMode="auto">
            <a:xfrm>
              <a:off x="1968" y="3168"/>
              <a:ext cx="163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0" name="Line 17"/>
            <p:cNvSpPr>
              <a:spLocks noChangeShapeType="1"/>
            </p:cNvSpPr>
            <p:nvPr/>
          </p:nvSpPr>
          <p:spPr bwMode="auto">
            <a:xfrm flipV="1">
              <a:off x="3600" y="2640"/>
              <a:ext cx="816" cy="5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1" name="Line 18"/>
            <p:cNvSpPr>
              <a:spLocks noChangeShapeType="1"/>
            </p:cNvSpPr>
            <p:nvPr/>
          </p:nvSpPr>
          <p:spPr bwMode="auto">
            <a:xfrm>
              <a:off x="3600" y="2208"/>
              <a:ext cx="864"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2" name="Line 19"/>
            <p:cNvSpPr>
              <a:spLocks noChangeShapeType="1"/>
            </p:cNvSpPr>
            <p:nvPr/>
          </p:nvSpPr>
          <p:spPr bwMode="auto">
            <a:xfrm>
              <a:off x="1968"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3" name="Line 20"/>
            <p:cNvSpPr>
              <a:spLocks noChangeShapeType="1"/>
            </p:cNvSpPr>
            <p:nvPr/>
          </p:nvSpPr>
          <p:spPr bwMode="auto">
            <a:xfrm>
              <a:off x="2784"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4" name="Line 21"/>
            <p:cNvSpPr>
              <a:spLocks noChangeShapeType="1"/>
            </p:cNvSpPr>
            <p:nvPr/>
          </p:nvSpPr>
          <p:spPr bwMode="auto">
            <a:xfrm>
              <a:off x="3600" y="2208"/>
              <a:ext cx="0"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11305" name="Line 22"/>
            <p:cNvSpPr>
              <a:spLocks noChangeShapeType="1"/>
            </p:cNvSpPr>
            <p:nvPr/>
          </p:nvSpPr>
          <p:spPr bwMode="auto">
            <a:xfrm flipV="1">
              <a:off x="1968" y="2208"/>
              <a:ext cx="816"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11268" name="Text Box 24"/>
          <p:cNvSpPr txBox="1">
            <a:spLocks noChangeArrowheads="1"/>
          </p:cNvSpPr>
          <p:nvPr/>
        </p:nvSpPr>
        <p:spPr bwMode="auto">
          <a:xfrm>
            <a:off x="14859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a</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69" name="Text Box 25"/>
          <p:cNvSpPr txBox="1">
            <a:spLocks noChangeArrowheads="1"/>
          </p:cNvSpPr>
          <p:nvPr/>
        </p:nvSpPr>
        <p:spPr bwMode="auto">
          <a:xfrm>
            <a:off x="30480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b</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0" name="Text Box 26"/>
          <p:cNvSpPr txBox="1">
            <a:spLocks noChangeArrowheads="1"/>
          </p:cNvSpPr>
          <p:nvPr/>
        </p:nvSpPr>
        <p:spPr bwMode="auto">
          <a:xfrm>
            <a:off x="4343400" y="19145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d</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1" name="Text Box 27"/>
          <p:cNvSpPr txBox="1">
            <a:spLocks noChangeArrowheads="1"/>
          </p:cNvSpPr>
          <p:nvPr/>
        </p:nvSpPr>
        <p:spPr bwMode="auto">
          <a:xfrm>
            <a:off x="5638800" y="1838325"/>
            <a:ext cx="419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f</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2" name="Text Box 28"/>
          <p:cNvSpPr txBox="1">
            <a:spLocks noChangeArrowheads="1"/>
          </p:cNvSpPr>
          <p:nvPr/>
        </p:nvSpPr>
        <p:spPr bwMode="auto">
          <a:xfrm>
            <a:off x="7086600" y="30432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z</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3" name="Text Box 29"/>
          <p:cNvSpPr txBox="1">
            <a:spLocks noChangeArrowheads="1"/>
          </p:cNvSpPr>
          <p:nvPr/>
        </p:nvSpPr>
        <p:spPr bwMode="auto">
          <a:xfrm>
            <a:off x="3048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c</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4" name="Text Box 30"/>
          <p:cNvSpPr txBox="1">
            <a:spLocks noChangeArrowheads="1"/>
          </p:cNvSpPr>
          <p:nvPr/>
        </p:nvSpPr>
        <p:spPr bwMode="auto">
          <a:xfrm>
            <a:off x="44196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e</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5" name="Text Box 31"/>
          <p:cNvSpPr txBox="1">
            <a:spLocks noChangeArrowheads="1"/>
          </p:cNvSpPr>
          <p:nvPr/>
        </p:nvSpPr>
        <p:spPr bwMode="auto">
          <a:xfrm>
            <a:off x="5715000" y="3881438"/>
            <a:ext cx="419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1"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g</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6" name="Text Box 32"/>
          <p:cNvSpPr txBox="1">
            <a:spLocks noChangeArrowheads="1"/>
          </p:cNvSpPr>
          <p:nvPr/>
        </p:nvSpPr>
        <p:spPr bwMode="auto">
          <a:xfrm>
            <a:off x="1905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7" name="Text Box 33"/>
          <p:cNvSpPr txBox="1">
            <a:spLocks noChangeArrowheads="1"/>
          </p:cNvSpPr>
          <p:nvPr/>
        </p:nvSpPr>
        <p:spPr bwMode="auto">
          <a:xfrm>
            <a:off x="3581400" y="19907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8" name="Text Box 34"/>
          <p:cNvSpPr txBox="1">
            <a:spLocks noChangeArrowheads="1"/>
          </p:cNvSpPr>
          <p:nvPr/>
        </p:nvSpPr>
        <p:spPr bwMode="auto">
          <a:xfrm>
            <a:off x="4838700" y="1914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79" name="Text Box 35"/>
          <p:cNvSpPr txBox="1">
            <a:spLocks noChangeArrowheads="1"/>
          </p:cNvSpPr>
          <p:nvPr/>
        </p:nvSpPr>
        <p:spPr bwMode="auto">
          <a:xfrm>
            <a:off x="6477000" y="2357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7</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0" name="Text Box 36"/>
          <p:cNvSpPr txBox="1">
            <a:spLocks noChangeArrowheads="1"/>
          </p:cNvSpPr>
          <p:nvPr/>
        </p:nvSpPr>
        <p:spPr bwMode="auto">
          <a:xfrm>
            <a:off x="6477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1" name="Text Box 37"/>
          <p:cNvSpPr txBox="1">
            <a:spLocks noChangeArrowheads="1"/>
          </p:cNvSpPr>
          <p:nvPr/>
        </p:nvSpPr>
        <p:spPr bwMode="auto">
          <a:xfrm>
            <a:off x="5791200" y="2919413"/>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2</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2" name="Text Box 38"/>
          <p:cNvSpPr txBox="1">
            <a:spLocks noChangeArrowheads="1"/>
          </p:cNvSpPr>
          <p:nvPr/>
        </p:nvSpPr>
        <p:spPr bwMode="auto">
          <a:xfrm>
            <a:off x="44958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1</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3" name="Text Box 39"/>
          <p:cNvSpPr txBox="1">
            <a:spLocks noChangeArrowheads="1"/>
          </p:cNvSpPr>
          <p:nvPr/>
        </p:nvSpPr>
        <p:spPr bwMode="auto">
          <a:xfrm>
            <a:off x="4876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4" name="Text Box 40"/>
          <p:cNvSpPr txBox="1">
            <a:spLocks noChangeArrowheads="1"/>
          </p:cNvSpPr>
          <p:nvPr/>
        </p:nvSpPr>
        <p:spPr bwMode="auto">
          <a:xfrm>
            <a:off x="3733800" y="3881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5</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5" name="Text Box 41"/>
          <p:cNvSpPr txBox="1">
            <a:spLocks noChangeArrowheads="1"/>
          </p:cNvSpPr>
          <p:nvPr/>
        </p:nvSpPr>
        <p:spPr bwMode="auto">
          <a:xfrm>
            <a:off x="2286000" y="3438525"/>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6" name="Text Box 42"/>
          <p:cNvSpPr txBox="1">
            <a:spLocks noChangeArrowheads="1"/>
          </p:cNvSpPr>
          <p:nvPr/>
        </p:nvSpPr>
        <p:spPr bwMode="auto">
          <a:xfrm>
            <a:off x="3657600" y="2738438"/>
            <a:ext cx="381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3</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
        <p:nvSpPr>
          <p:cNvPr id="11287" name="Text Box 43"/>
          <p:cNvSpPr txBox="1">
            <a:spLocks noChangeArrowheads="1"/>
          </p:cNvSpPr>
          <p:nvPr/>
        </p:nvSpPr>
        <p:spPr bwMode="auto">
          <a:xfrm>
            <a:off x="2819400" y="2876550"/>
            <a:ext cx="381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altLang="en-US" sz="28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rPr>
              <a:t>4</a:t>
            </a:r>
            <a:endParaRPr kumimoji="0" lang="en-US" altLang="en-US" sz="2000" b="0" i="0" u="none" strike="noStrike" kern="1200" cap="none" spc="0" normalizeH="0" baseline="0" noProof="0">
              <a:ln>
                <a:noFill/>
              </a:ln>
              <a:solidFill>
                <a:srgbClr val="F82F1A"/>
              </a:solidFill>
              <a:effectLst/>
              <a:uLnTx/>
              <a:uFillTx/>
              <a:latin typeface="Times New Roman" panose="02020603050405020304" pitchFamily="18" charset="0"/>
              <a:ea typeface="+mn-ea"/>
              <a:cs typeface="+mn-cs"/>
            </a:endParaRPr>
          </a:p>
        </p:txBody>
      </p:sp>
    </p:spTree>
    <p:extLst>
      <p:ext uri="{BB962C8B-B14F-4D97-AF65-F5344CB8AC3E}">
        <p14:creationId xmlns:p14="http://schemas.microsoft.com/office/powerpoint/2010/main" val="41306596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62000" y="685800"/>
            <a:ext cx="7467600" cy="609600"/>
          </a:xfrm>
        </p:spPr>
        <p:txBody>
          <a:bodyPr/>
          <a:lstStyle/>
          <a:p>
            <a:pPr eaLnBrk="1" hangingPunct="1"/>
            <a:r>
              <a:rPr lang="en-US" altLang="en-US" sz="2500"/>
              <a:t>The Traveling Salesman Problem</a:t>
            </a:r>
            <a:endParaRPr lang="en-CA" altLang="en-US" sz="2500"/>
          </a:p>
        </p:txBody>
      </p:sp>
      <p:sp>
        <p:nvSpPr>
          <p:cNvPr id="13315" name="Rectangle 3"/>
          <p:cNvSpPr>
            <a:spLocks noGrp="1" noChangeArrowheads="1"/>
          </p:cNvSpPr>
          <p:nvPr>
            <p:ph idx="1"/>
          </p:nvPr>
        </p:nvSpPr>
        <p:spPr>
          <a:xfrm>
            <a:off x="228600" y="1905000"/>
            <a:ext cx="8763000" cy="3810000"/>
          </a:xfrm>
        </p:spPr>
        <p:txBody>
          <a:bodyPr>
            <a:normAutofit lnSpcReduction="10000"/>
          </a:bodyPr>
          <a:lstStyle/>
          <a:p>
            <a:pPr marL="0" indent="0" eaLnBrk="1" hangingPunct="1">
              <a:spcAft>
                <a:spcPct val="20000"/>
              </a:spcAft>
            </a:pPr>
            <a:r>
              <a:rPr lang="en-US" altLang="en-US" sz="2200">
                <a:sym typeface="Symbol" panose="05050102010706020507" pitchFamily="18" charset="2"/>
              </a:rPr>
              <a:t>The </a:t>
            </a:r>
            <a:r>
              <a:rPr lang="en-US" altLang="en-US" sz="2200" b="1">
                <a:solidFill>
                  <a:srgbClr val="4C32CE"/>
                </a:solidFill>
                <a:sym typeface="Symbol" panose="05050102010706020507" pitchFamily="18" charset="2"/>
              </a:rPr>
              <a:t>traveling salesman problem</a:t>
            </a:r>
            <a:r>
              <a:rPr lang="en-US" altLang="en-US" sz="2200">
                <a:sym typeface="Symbol" panose="05050102010706020507" pitchFamily="18" charset="2"/>
              </a:rPr>
              <a:t> is one of the classical problems in computer science.</a:t>
            </a:r>
          </a:p>
          <a:p>
            <a:pPr marL="0" indent="0" eaLnBrk="1" hangingPunct="1">
              <a:spcAft>
                <a:spcPct val="20000"/>
              </a:spcAft>
            </a:pPr>
            <a:r>
              <a:rPr lang="en-US" altLang="en-US" sz="2200">
                <a:sym typeface="Symbol" panose="05050102010706020507" pitchFamily="18" charset="2"/>
              </a:rPr>
              <a:t>A traveling salesman wants to visit a number of cities and then return to his starting point. Of course he wants to save time and energy, so he wants to determine the </a:t>
            </a:r>
            <a:r>
              <a:rPr lang="en-US" altLang="en-US" sz="2200" b="1">
                <a:solidFill>
                  <a:srgbClr val="4C32CE"/>
                </a:solidFill>
                <a:sym typeface="Symbol" panose="05050102010706020507" pitchFamily="18" charset="2"/>
              </a:rPr>
              <a:t>shortest cycle</a:t>
            </a:r>
            <a:r>
              <a:rPr lang="en-US" altLang="en-US" sz="2200">
                <a:sym typeface="Symbol" panose="05050102010706020507" pitchFamily="18" charset="2"/>
              </a:rPr>
              <a:t> for his trip.</a:t>
            </a:r>
          </a:p>
          <a:p>
            <a:pPr marL="0" indent="0" eaLnBrk="1" hangingPunct="1">
              <a:spcAft>
                <a:spcPct val="20000"/>
              </a:spcAft>
            </a:pPr>
            <a:r>
              <a:rPr lang="en-US" altLang="en-US" sz="2200">
                <a:sym typeface="Symbol" panose="05050102010706020507" pitchFamily="18" charset="2"/>
              </a:rPr>
              <a:t>We can represent the cities and the distances between them by a weighted, complete, undirected graph.</a:t>
            </a:r>
          </a:p>
          <a:p>
            <a:pPr marL="0" indent="0" eaLnBrk="1" hangingPunct="1">
              <a:spcAft>
                <a:spcPct val="20000"/>
              </a:spcAft>
            </a:pPr>
            <a:r>
              <a:rPr lang="en-US" altLang="en-US" sz="2200">
                <a:sym typeface="Symbol" panose="05050102010706020507" pitchFamily="18" charset="2"/>
              </a:rPr>
              <a:t>The problem then is to find the </a:t>
            </a:r>
            <a:r>
              <a:rPr lang="en-US" altLang="en-US" sz="2200" b="1">
                <a:solidFill>
                  <a:srgbClr val="4C32CE"/>
                </a:solidFill>
                <a:sym typeface="Symbol" panose="05050102010706020507" pitchFamily="18" charset="2"/>
              </a:rPr>
              <a:t>shortest cycle (of minimum total weight that visits each vertex exactly one)</a:t>
            </a:r>
            <a:r>
              <a:rPr lang="en-US" altLang="en-US" sz="2200">
                <a:sym typeface="Symbol" panose="05050102010706020507" pitchFamily="18" charset="2"/>
              </a:rPr>
              <a:t>.</a:t>
            </a:r>
          </a:p>
          <a:p>
            <a:pPr marL="0" indent="0" eaLnBrk="1" hangingPunct="1">
              <a:spcAft>
                <a:spcPct val="20000"/>
              </a:spcAft>
            </a:pPr>
            <a:r>
              <a:rPr lang="en-US" altLang="en-US" sz="2200">
                <a:sym typeface="Symbol" panose="05050102010706020507" pitchFamily="18" charset="2"/>
              </a:rPr>
              <a:t>Finding the shortest cycle is different than Dijkstra’s shortest path.</a:t>
            </a:r>
            <a:br>
              <a:rPr lang="en-US" altLang="en-US" sz="2200">
                <a:sym typeface="Symbol" panose="05050102010706020507" pitchFamily="18" charset="2"/>
              </a:rPr>
            </a:br>
            <a:r>
              <a:rPr lang="en-US" altLang="en-US" sz="2200">
                <a:sym typeface="Symbol" panose="05050102010706020507" pitchFamily="18" charset="2"/>
              </a:rPr>
              <a:t>	It is much harder too, no polynomial time algorithm exists!</a:t>
            </a:r>
          </a:p>
        </p:txBody>
      </p:sp>
    </p:spTree>
    <p:extLst>
      <p:ext uri="{BB962C8B-B14F-4D97-AF65-F5344CB8AC3E}">
        <p14:creationId xmlns:p14="http://schemas.microsoft.com/office/powerpoint/2010/main" val="34182945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z="2900"/>
              <a:t>The Traveling Salesman Problem</a:t>
            </a:r>
          </a:p>
        </p:txBody>
      </p:sp>
      <p:sp>
        <p:nvSpPr>
          <p:cNvPr id="14339" name="Rectangle 3"/>
          <p:cNvSpPr>
            <a:spLocks noGrp="1" noChangeArrowheads="1"/>
          </p:cNvSpPr>
          <p:nvPr>
            <p:ph idx="1"/>
          </p:nvPr>
        </p:nvSpPr>
        <p:spPr/>
        <p:txBody>
          <a:bodyPr/>
          <a:lstStyle/>
          <a:p>
            <a:r>
              <a:rPr lang="en-US" altLang="en-US" sz="2700"/>
              <a:t>Importance:</a:t>
            </a:r>
          </a:p>
          <a:p>
            <a:pPr lvl="1"/>
            <a:r>
              <a:rPr lang="en-US" altLang="en-US" sz="2200"/>
              <a:t>Variety  of scheduling application can be solved as a</a:t>
            </a:r>
            <a:br>
              <a:rPr lang="en-US" altLang="en-US" sz="2200"/>
            </a:br>
            <a:r>
              <a:rPr lang="en-US" altLang="en-US" sz="2200"/>
              <a:t>traveling salesmen problem. </a:t>
            </a:r>
          </a:p>
          <a:p>
            <a:pPr lvl="1"/>
            <a:r>
              <a:rPr lang="en-US" altLang="en-US" sz="2200"/>
              <a:t>Examples</a:t>
            </a:r>
            <a:r>
              <a:rPr lang="en-US" altLang="en-US" sz="2000"/>
              <a:t>:</a:t>
            </a:r>
          </a:p>
          <a:p>
            <a:pPr lvl="2"/>
            <a:r>
              <a:rPr lang="en-US" altLang="en-US" sz="2000"/>
              <a:t>Ordering drill position on a drill press. </a:t>
            </a:r>
          </a:p>
          <a:p>
            <a:pPr lvl="2"/>
            <a:r>
              <a:rPr lang="en-US" altLang="en-US" sz="2000"/>
              <a:t>School bus routing. </a:t>
            </a:r>
          </a:p>
          <a:p>
            <a:pPr lvl="1"/>
            <a:r>
              <a:rPr lang="en-US" altLang="en-US" sz="2200"/>
              <a:t>The problem has theoretical importance because it </a:t>
            </a:r>
            <a:br>
              <a:rPr lang="en-US" altLang="en-US" sz="2200"/>
            </a:br>
            <a:r>
              <a:rPr lang="en-US" altLang="en-US" sz="2200"/>
              <a:t>represents a class of difficult problems known as NP-hard problems.</a:t>
            </a:r>
          </a:p>
        </p:txBody>
      </p:sp>
    </p:spTree>
    <p:extLst>
      <p:ext uri="{BB962C8B-B14F-4D97-AF65-F5344CB8AC3E}">
        <p14:creationId xmlns:p14="http://schemas.microsoft.com/office/powerpoint/2010/main" val="35659081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a:t>Travelling Salesman problem</a:t>
            </a:r>
          </a:p>
        </p:txBody>
      </p:sp>
      <p:pic>
        <p:nvPicPr>
          <p:cNvPr id="15363"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038350" y="2177256"/>
            <a:ext cx="5067300" cy="3648075"/>
          </a:xfrm>
          <a:noFill/>
        </p:spPr>
      </p:pic>
    </p:spTree>
    <p:extLst>
      <p:ext uri="{BB962C8B-B14F-4D97-AF65-F5344CB8AC3E}">
        <p14:creationId xmlns:p14="http://schemas.microsoft.com/office/powerpoint/2010/main" val="14379503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704088"/>
            <a:ext cx="8229600" cy="743712"/>
          </a:xfrm>
        </p:spPr>
        <p:txBody>
          <a:bodyPr>
            <a:normAutofit/>
          </a:bodyPr>
          <a:lstStyle/>
          <a:p>
            <a:r>
              <a:rPr lang="en-US" altLang="en-US" dirty="0"/>
              <a:t>Travelling Salesman problem</a:t>
            </a:r>
          </a:p>
        </p:txBody>
      </p:sp>
      <p:pic>
        <p:nvPicPr>
          <p:cNvPr id="1638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848600" cy="4953000"/>
          </a:xfrm>
          <a:noFill/>
        </p:spPr>
      </p:pic>
    </p:spTree>
    <p:extLst>
      <p:ext uri="{BB962C8B-B14F-4D97-AF65-F5344CB8AC3E}">
        <p14:creationId xmlns:p14="http://schemas.microsoft.com/office/powerpoint/2010/main" val="32520403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Planar Graphs</a:t>
            </a:r>
          </a:p>
        </p:txBody>
      </p:sp>
    </p:spTree>
    <p:extLst>
      <p:ext uri="{BB962C8B-B14F-4D97-AF65-F5344CB8AC3E}">
        <p14:creationId xmlns:p14="http://schemas.microsoft.com/office/powerpoint/2010/main" val="16918939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152400"/>
            <a:ext cx="8229600" cy="914400"/>
          </a:xfrm>
        </p:spPr>
        <p:txBody>
          <a:bodyPr>
            <a:normAutofit/>
          </a:bodyPr>
          <a:lstStyle/>
          <a:p>
            <a:pPr eaLnBrk="1" hangingPunct="1"/>
            <a:r>
              <a:rPr lang="en-US" altLang="en-US">
                <a:latin typeface="Times New Roman" panose="02020603050405020304" pitchFamily="18" charset="0"/>
              </a:rPr>
              <a:t>The House-and-Utilities Problem</a:t>
            </a:r>
          </a:p>
        </p:txBody>
      </p:sp>
      <p:pic>
        <p:nvPicPr>
          <p:cNvPr id="4099" name="Picture 5" descr="09_7_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143000"/>
            <a:ext cx="6477000" cy="5421313"/>
          </a:xfrm>
          <a:noFill/>
        </p:spPr>
      </p:pic>
    </p:spTree>
    <p:extLst>
      <p:ext uri="{BB962C8B-B14F-4D97-AF65-F5344CB8AC3E}">
        <p14:creationId xmlns:p14="http://schemas.microsoft.com/office/powerpoint/2010/main" val="4064781736"/>
      </p:ext>
    </p:extLst>
  </p:cSld>
  <p:clrMapOvr>
    <a:masterClrMapping/>
  </p:clrMapOvr>
  <p:transition>
    <p:random/>
  </p:transition>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Planar Graphs</a:t>
            </a:r>
          </a:p>
        </p:txBody>
      </p:sp>
      <p:sp>
        <p:nvSpPr>
          <p:cNvPr id="193539" name="Rectangle 3"/>
          <p:cNvSpPr>
            <a:spLocks noGrp="1" noChangeArrowheads="1"/>
          </p:cNvSpPr>
          <p:nvPr>
            <p:ph idx="1"/>
          </p:nvPr>
        </p:nvSpPr>
        <p:spPr>
          <a:xfrm>
            <a:off x="228600" y="1371600"/>
            <a:ext cx="8610600" cy="4953000"/>
          </a:xfrm>
        </p:spPr>
        <p:txBody>
          <a:bodyPr/>
          <a:lstStyle/>
          <a:p>
            <a:pPr eaLnBrk="1" hangingPunct="1">
              <a:lnSpc>
                <a:spcPct val="90000"/>
              </a:lnSpc>
            </a:pPr>
            <a:r>
              <a:rPr lang="en-US" altLang="en-US" sz="3600">
                <a:latin typeface="Times New Roman" panose="02020603050405020304" pitchFamily="18" charset="0"/>
              </a:rPr>
              <a:t>Consider the previous slide.  Is it possible to join the three houses to the three utilities in such a way that none of the connections cross?</a:t>
            </a:r>
          </a:p>
        </p:txBody>
      </p:sp>
    </p:spTree>
    <p:extLst>
      <p:ext uri="{BB962C8B-B14F-4D97-AF65-F5344CB8AC3E}">
        <p14:creationId xmlns:p14="http://schemas.microsoft.com/office/powerpoint/2010/main" val="237544503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3539">
                                            <p:txEl>
                                              <p:pRg st="0" end="0"/>
                                            </p:txEl>
                                          </p:spTgt>
                                        </p:tgtEl>
                                        <p:attrNameLst>
                                          <p:attrName>style.visibility</p:attrName>
                                        </p:attrNameLst>
                                      </p:cBhvr>
                                      <p:to>
                                        <p:strVal val="visible"/>
                                      </p:to>
                                    </p:set>
                                    <p:anim calcmode="lin" valueType="num">
                                      <p:cBhvr additive="base">
                                        <p:cTn id="7" dur="500" fill="hold"/>
                                        <p:tgtEl>
                                          <p:spTgt spid="193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35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39"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Planar Graphs</a:t>
            </a:r>
          </a:p>
        </p:txBody>
      </p:sp>
      <p:sp>
        <p:nvSpPr>
          <p:cNvPr id="196611" name="Rectangle 3"/>
          <p:cNvSpPr>
            <a:spLocks noGrp="1" noChangeArrowheads="1"/>
          </p:cNvSpPr>
          <p:nvPr>
            <p:ph type="body" sz="half" idx="1"/>
          </p:nvPr>
        </p:nvSpPr>
        <p:spPr>
          <a:xfrm>
            <a:off x="381000" y="1143000"/>
            <a:ext cx="8382000" cy="1981200"/>
          </a:xfrm>
        </p:spPr>
        <p:txBody>
          <a:bodyPr/>
          <a:lstStyle/>
          <a:p>
            <a:pPr eaLnBrk="1" hangingPunct="1">
              <a:lnSpc>
                <a:spcPct val="90000"/>
              </a:lnSpc>
            </a:pPr>
            <a:r>
              <a:rPr lang="en-US" altLang="en-US">
                <a:latin typeface="Times New Roman" panose="02020603050405020304" pitchFamily="18" charset="0"/>
              </a:rPr>
              <a:t>Phrased another way, this question is equivalent to: Given the complete bipartite graph K</a:t>
            </a:r>
            <a:r>
              <a:rPr lang="en-US" altLang="en-US" baseline="-25000">
                <a:latin typeface="Times New Roman" panose="02020603050405020304" pitchFamily="18" charset="0"/>
              </a:rPr>
              <a:t>3,3</a:t>
            </a:r>
            <a:r>
              <a:rPr lang="en-US" altLang="en-US">
                <a:latin typeface="Times New Roman" panose="02020603050405020304" pitchFamily="18" charset="0"/>
              </a:rPr>
              <a:t>, can K</a:t>
            </a:r>
            <a:r>
              <a:rPr lang="en-US" altLang="en-US" baseline="-25000">
                <a:latin typeface="Times New Roman" panose="02020603050405020304" pitchFamily="18" charset="0"/>
              </a:rPr>
              <a:t>3,3</a:t>
            </a:r>
            <a:r>
              <a:rPr lang="en-US" altLang="en-US">
                <a:latin typeface="Times New Roman" panose="02020603050405020304" pitchFamily="18" charset="0"/>
              </a:rPr>
              <a:t> be drawn in the plane so that no two of its edges cross?</a:t>
            </a:r>
          </a:p>
        </p:txBody>
      </p:sp>
      <p:sp>
        <p:nvSpPr>
          <p:cNvPr id="6148" name="Text Box 6"/>
          <p:cNvSpPr txBox="1">
            <a:spLocks noChangeArrowheads="1"/>
          </p:cNvSpPr>
          <p:nvPr/>
        </p:nvSpPr>
        <p:spPr bwMode="auto">
          <a:xfrm>
            <a:off x="6096000" y="44958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3200">
                <a:latin typeface="Times New Roman" panose="02020603050405020304" pitchFamily="18" charset="0"/>
              </a:rPr>
              <a:t>K</a:t>
            </a:r>
            <a:r>
              <a:rPr lang="en-US" altLang="en-US" sz="3200" baseline="-25000">
                <a:latin typeface="Times New Roman" panose="02020603050405020304" pitchFamily="18" charset="0"/>
              </a:rPr>
              <a:t>3,3</a:t>
            </a:r>
          </a:p>
        </p:txBody>
      </p:sp>
      <p:grpSp>
        <p:nvGrpSpPr>
          <p:cNvPr id="2" name="Group 8"/>
          <p:cNvGrpSpPr>
            <a:grpSpLocks/>
          </p:cNvGrpSpPr>
          <p:nvPr/>
        </p:nvGrpSpPr>
        <p:grpSpPr bwMode="auto">
          <a:xfrm>
            <a:off x="838200" y="3352800"/>
            <a:ext cx="4724400" cy="3124200"/>
            <a:chOff x="2198" y="3014"/>
            <a:chExt cx="1371" cy="863"/>
          </a:xfrm>
        </p:grpSpPr>
        <p:sp>
          <p:nvSpPr>
            <p:cNvPr id="6150" name="Oval 9"/>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51" name="Line 10"/>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2" name="Line 11"/>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3" name="Line 12"/>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4" name="Line 13"/>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5" name="Line 14"/>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6" name="Line 15"/>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7" name="Line 16"/>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8" name="Line 17"/>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9" name="Line 18"/>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60" name="Oval 19"/>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1" name="Oval 20"/>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2" name="Oval 21"/>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3" name="Oval 22"/>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164" name="Oval 23"/>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910240520"/>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6611">
                                            <p:txEl>
                                              <p:pRg st="0" end="0"/>
                                            </p:txEl>
                                          </p:spTgt>
                                        </p:tgtEl>
                                        <p:attrNameLst>
                                          <p:attrName>style.visibility</p:attrName>
                                        </p:attrNameLst>
                                      </p:cBhvr>
                                      <p:to>
                                        <p:strVal val="visible"/>
                                      </p:to>
                                    </p:set>
                                    <p:anim calcmode="lin" valueType="num">
                                      <p:cBhvr additive="base">
                                        <p:cTn id="7" dur="500" fill="hold"/>
                                        <p:tgtEl>
                                          <p:spTgt spid="196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66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1"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Planar Graphs</a:t>
            </a:r>
          </a:p>
        </p:txBody>
      </p:sp>
      <p:sp>
        <p:nvSpPr>
          <p:cNvPr id="195587" name="Rectangle 3"/>
          <p:cNvSpPr>
            <a:spLocks noGrp="1" noChangeArrowheads="1"/>
          </p:cNvSpPr>
          <p:nvPr>
            <p:ph idx="1"/>
          </p:nvPr>
        </p:nvSpPr>
        <p:spPr>
          <a:xfrm>
            <a:off x="228600" y="1371600"/>
            <a:ext cx="8610600" cy="4953000"/>
          </a:xfrm>
        </p:spPr>
        <p:txBody>
          <a:bodyPr/>
          <a:lstStyle/>
          <a:p>
            <a:pPr eaLnBrk="1" hangingPunct="1">
              <a:lnSpc>
                <a:spcPct val="90000"/>
              </a:lnSpc>
            </a:pPr>
            <a:r>
              <a:rPr lang="en-US" altLang="en-US" sz="3600">
                <a:latin typeface="Times New Roman" panose="02020603050405020304" pitchFamily="18" charset="0"/>
              </a:rPr>
              <a:t>A graph is called </a:t>
            </a:r>
            <a:r>
              <a:rPr lang="en-US" altLang="en-US" sz="3600" i="1">
                <a:solidFill>
                  <a:schemeClr val="tx2"/>
                </a:solidFill>
                <a:latin typeface="Times New Roman" panose="02020603050405020304" pitchFamily="18" charset="0"/>
              </a:rPr>
              <a:t>planar</a:t>
            </a:r>
            <a:r>
              <a:rPr lang="en-US" altLang="en-US" sz="3600">
                <a:latin typeface="Times New Roman" panose="02020603050405020304" pitchFamily="18" charset="0"/>
              </a:rPr>
              <a:t> if it can be drawn in the plane without any edges crossing.</a:t>
            </a:r>
          </a:p>
          <a:p>
            <a:pPr eaLnBrk="1" hangingPunct="1">
              <a:lnSpc>
                <a:spcPct val="90000"/>
              </a:lnSpc>
            </a:pPr>
            <a:r>
              <a:rPr lang="en-US" altLang="en-US" sz="3600">
                <a:latin typeface="Times New Roman" panose="02020603050405020304" pitchFamily="18" charset="0"/>
              </a:rPr>
              <a:t>A crossing of edges is the intersection of the lines or arcs representing them at a point other than their common endpoint.</a:t>
            </a:r>
          </a:p>
          <a:p>
            <a:pPr eaLnBrk="1" hangingPunct="1">
              <a:lnSpc>
                <a:spcPct val="90000"/>
              </a:lnSpc>
            </a:pPr>
            <a:r>
              <a:rPr lang="en-US" altLang="en-US" sz="3600">
                <a:latin typeface="Times New Roman" panose="02020603050405020304" pitchFamily="18" charset="0"/>
              </a:rPr>
              <a:t>Such a </a:t>
            </a:r>
            <a:r>
              <a:rPr lang="en-US" altLang="en-US" sz="3600" u="sng">
                <a:latin typeface="Times New Roman" panose="02020603050405020304" pitchFamily="18" charset="0"/>
              </a:rPr>
              <a:t>drawing</a:t>
            </a:r>
            <a:r>
              <a:rPr lang="en-US" altLang="en-US" sz="3600">
                <a:latin typeface="Times New Roman" panose="02020603050405020304" pitchFamily="18" charset="0"/>
              </a:rPr>
              <a:t> is called a </a:t>
            </a:r>
            <a:r>
              <a:rPr lang="en-US" altLang="en-US" sz="3600" i="1">
                <a:solidFill>
                  <a:schemeClr val="tx2"/>
                </a:solidFill>
                <a:latin typeface="Times New Roman" panose="02020603050405020304" pitchFamily="18" charset="0"/>
              </a:rPr>
              <a:t>planar representation</a:t>
            </a:r>
            <a:r>
              <a:rPr lang="en-US" altLang="en-US" sz="3600">
                <a:latin typeface="Times New Roman" panose="02020603050405020304" pitchFamily="18" charset="0"/>
              </a:rPr>
              <a:t> of the graph.</a:t>
            </a:r>
          </a:p>
        </p:txBody>
      </p:sp>
    </p:spTree>
    <p:extLst>
      <p:ext uri="{BB962C8B-B14F-4D97-AF65-F5344CB8AC3E}">
        <p14:creationId xmlns:p14="http://schemas.microsoft.com/office/powerpoint/2010/main" val="108987919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5587">
                                            <p:txEl>
                                              <p:pRg st="0" end="0"/>
                                            </p:txEl>
                                          </p:spTgt>
                                        </p:tgtEl>
                                        <p:attrNameLst>
                                          <p:attrName>style.visibility</p:attrName>
                                        </p:attrNameLst>
                                      </p:cBhvr>
                                      <p:to>
                                        <p:strVal val="visible"/>
                                      </p:to>
                                    </p:set>
                                    <p:anim calcmode="lin" valueType="num">
                                      <p:cBhvr additive="base">
                                        <p:cTn id="7" dur="500" fill="hold"/>
                                        <p:tgtEl>
                                          <p:spTgt spid="195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95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5587">
                                            <p:txEl>
                                              <p:pRg st="1" end="1"/>
                                            </p:txEl>
                                          </p:spTgt>
                                        </p:tgtEl>
                                        <p:attrNameLst>
                                          <p:attrName>style.visibility</p:attrName>
                                        </p:attrNameLst>
                                      </p:cBhvr>
                                      <p:to>
                                        <p:strVal val="visible"/>
                                      </p:to>
                                    </p:set>
                                    <p:anim calcmode="lin" valueType="num">
                                      <p:cBhvr additive="base">
                                        <p:cTn id="13" dur="500" fill="hold"/>
                                        <p:tgtEl>
                                          <p:spTgt spid="195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95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5587">
                                            <p:txEl>
                                              <p:pRg st="2" end="2"/>
                                            </p:txEl>
                                          </p:spTgt>
                                        </p:tgtEl>
                                        <p:attrNameLst>
                                          <p:attrName>style.visibility</p:attrName>
                                        </p:attrNameLst>
                                      </p:cBhvr>
                                      <p:to>
                                        <p:strVal val="visible"/>
                                      </p:to>
                                    </p:set>
                                    <p:anim calcmode="lin" valueType="num">
                                      <p:cBhvr additive="base">
                                        <p:cTn id="19" dur="500" fill="hold"/>
                                        <p:tgtEl>
                                          <p:spTgt spid="195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558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431" y="206829"/>
            <a:ext cx="7886700" cy="1325563"/>
          </a:xfrm>
        </p:spPr>
        <p:txBody>
          <a:bodyPr>
            <a:normAutofit/>
          </a:bodyPr>
          <a:lstStyle/>
          <a:p>
            <a:r>
              <a:rPr lang="en-US" b="1" dirty="0">
                <a:effectLst>
                  <a:outerShdw blurRad="38100" dist="38100" dir="2700000" algn="tl">
                    <a:srgbClr val="000000">
                      <a:alpha val="43137"/>
                    </a:srgbClr>
                  </a:outerShdw>
                </a:effectLst>
              </a:rPr>
              <a:t>Graph Models: </a:t>
            </a:r>
            <a:br>
              <a:rPr lang="en-US" b="1"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Computer Networks (</a:t>
            </a:r>
            <a:r>
              <a:rPr lang="en-US" b="1" i="1" dirty="0">
                <a:effectLst>
                  <a:outerShdw blurRad="38100" dist="38100" dir="2700000" algn="tl">
                    <a:srgbClr val="000000">
                      <a:alpha val="43137"/>
                    </a:srgbClr>
                  </a:outerShdw>
                </a:effectLst>
              </a:rPr>
              <a:t>continued</a:t>
            </a:r>
            <a:r>
              <a:rPr lang="en-US" b="1" dirty="0">
                <a:effectLst>
                  <a:outerShdw blurRad="38100" dist="38100" dir="2700000" algn="tl">
                    <a:srgbClr val="000000">
                      <a:alpha val="43137"/>
                    </a:srgbClr>
                  </a:outerShdw>
                </a:effectLst>
              </a:rPr>
              <a:t>)</a:t>
            </a:r>
          </a:p>
        </p:txBody>
      </p:sp>
      <p:sp>
        <p:nvSpPr>
          <p:cNvPr id="3" name="Content Placeholder 2"/>
          <p:cNvSpPr>
            <a:spLocks noGrp="1"/>
          </p:cNvSpPr>
          <p:nvPr>
            <p:ph idx="1"/>
          </p:nvPr>
        </p:nvSpPr>
        <p:spPr/>
        <p:txBody>
          <a:bodyPr>
            <a:normAutofit/>
          </a:bodyPr>
          <a:lstStyle/>
          <a:p>
            <a:r>
              <a:rPr lang="en-US" sz="2400" dirty="0"/>
              <a:t>To model  a computer network where we care about the number of links between data centers, we use a multigraph. </a:t>
            </a:r>
          </a:p>
          <a:p>
            <a:endParaRPr lang="en-US" sz="2400" dirty="0"/>
          </a:p>
          <a:p>
            <a:endParaRPr lang="en-US" sz="2400" dirty="0"/>
          </a:p>
        </p:txBody>
      </p:sp>
      <p:pic>
        <p:nvPicPr>
          <p:cNvPr id="4" name="Picture 3" descr="09002.jpg"/>
          <p:cNvPicPr>
            <a:picLocks noChangeAspect="1"/>
          </p:cNvPicPr>
          <p:nvPr/>
        </p:nvPicPr>
        <p:blipFill>
          <a:blip r:embed="rId2" cstate="print"/>
          <a:stretch>
            <a:fillRect/>
          </a:stretch>
        </p:blipFill>
        <p:spPr>
          <a:xfrm>
            <a:off x="381000" y="2819400"/>
            <a:ext cx="7810500" cy="3096054"/>
          </a:xfrm>
          <a:prstGeom prst="rect">
            <a:avLst/>
          </a:prstGeom>
        </p:spPr>
      </p:pic>
    </p:spTree>
    <p:extLst>
      <p:ext uri="{BB962C8B-B14F-4D97-AF65-F5344CB8AC3E}">
        <p14:creationId xmlns:p14="http://schemas.microsoft.com/office/powerpoint/2010/main" val="27853038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Example</a:t>
            </a:r>
          </a:p>
        </p:txBody>
      </p:sp>
      <p:grpSp>
        <p:nvGrpSpPr>
          <p:cNvPr id="2" name="Group 3"/>
          <p:cNvGrpSpPr>
            <a:grpSpLocks/>
          </p:cNvGrpSpPr>
          <p:nvPr/>
        </p:nvGrpSpPr>
        <p:grpSpPr bwMode="auto">
          <a:xfrm>
            <a:off x="1447800" y="4419600"/>
            <a:ext cx="1447800" cy="1371600"/>
            <a:chOff x="1008" y="3264"/>
            <a:chExt cx="912" cy="864"/>
          </a:xfrm>
        </p:grpSpPr>
        <p:sp>
          <p:nvSpPr>
            <p:cNvPr id="8206" name="Rectangle 4"/>
            <p:cNvSpPr>
              <a:spLocks noChangeArrowheads="1"/>
            </p:cNvSpPr>
            <p:nvPr/>
          </p:nvSpPr>
          <p:spPr bwMode="auto">
            <a:xfrm>
              <a:off x="1056"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7" name="Line 5"/>
            <p:cNvSpPr>
              <a:spLocks noChangeShapeType="1"/>
            </p:cNvSpPr>
            <p:nvPr/>
          </p:nvSpPr>
          <p:spPr bwMode="auto">
            <a:xfrm>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6"/>
            <p:cNvSpPr>
              <a:spLocks noChangeShapeType="1"/>
            </p:cNvSpPr>
            <p:nvPr/>
          </p:nvSpPr>
          <p:spPr bwMode="auto">
            <a:xfrm flipV="1">
              <a:off x="1056"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Oval 7"/>
            <p:cNvSpPr>
              <a:spLocks noChangeArrowheads="1"/>
            </p:cNvSpPr>
            <p:nvPr/>
          </p:nvSpPr>
          <p:spPr bwMode="auto">
            <a:xfrm>
              <a:off x="1008"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0" name="Oval 8"/>
            <p:cNvSpPr>
              <a:spLocks noChangeArrowheads="1"/>
            </p:cNvSpPr>
            <p:nvPr/>
          </p:nvSpPr>
          <p:spPr bwMode="auto">
            <a:xfrm>
              <a:off x="1008"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1" name="Oval 9"/>
            <p:cNvSpPr>
              <a:spLocks noChangeArrowheads="1"/>
            </p:cNvSpPr>
            <p:nvPr/>
          </p:nvSpPr>
          <p:spPr bwMode="auto">
            <a:xfrm>
              <a:off x="182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12" name="Oval 10"/>
            <p:cNvSpPr>
              <a:spLocks noChangeArrowheads="1"/>
            </p:cNvSpPr>
            <p:nvPr/>
          </p:nvSpPr>
          <p:spPr bwMode="auto">
            <a:xfrm>
              <a:off x="182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3" name="Group 11"/>
          <p:cNvGrpSpPr>
            <a:grpSpLocks/>
          </p:cNvGrpSpPr>
          <p:nvPr/>
        </p:nvGrpSpPr>
        <p:grpSpPr bwMode="auto">
          <a:xfrm>
            <a:off x="5041900" y="4064000"/>
            <a:ext cx="2197100" cy="1727200"/>
            <a:chOff x="3272" y="3040"/>
            <a:chExt cx="1384" cy="1088"/>
          </a:xfrm>
        </p:grpSpPr>
        <p:sp>
          <p:nvSpPr>
            <p:cNvPr id="8199" name="Rectangle 12"/>
            <p:cNvSpPr>
              <a:spLocks noChangeArrowheads="1"/>
            </p:cNvSpPr>
            <p:nvPr/>
          </p:nvSpPr>
          <p:spPr bwMode="auto">
            <a:xfrm>
              <a:off x="3792" y="3312"/>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0" name="Line 13"/>
            <p:cNvSpPr>
              <a:spLocks noChangeShapeType="1"/>
            </p:cNvSpPr>
            <p:nvPr/>
          </p:nvSpPr>
          <p:spPr bwMode="auto">
            <a:xfrm>
              <a:off x="3792" y="3312"/>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1" name="Oval 14"/>
            <p:cNvSpPr>
              <a:spLocks noChangeArrowheads="1"/>
            </p:cNvSpPr>
            <p:nvPr/>
          </p:nvSpPr>
          <p:spPr bwMode="auto">
            <a:xfrm>
              <a:off x="3744"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2" name="Oval 15"/>
            <p:cNvSpPr>
              <a:spLocks noChangeArrowheads="1"/>
            </p:cNvSpPr>
            <p:nvPr/>
          </p:nvSpPr>
          <p:spPr bwMode="auto">
            <a:xfrm>
              <a:off x="3744"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3" name="Oval 16"/>
            <p:cNvSpPr>
              <a:spLocks noChangeArrowheads="1"/>
            </p:cNvSpPr>
            <p:nvPr/>
          </p:nvSpPr>
          <p:spPr bwMode="auto">
            <a:xfrm>
              <a:off x="4560" y="4032"/>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4" name="Oval 17"/>
            <p:cNvSpPr>
              <a:spLocks noChangeArrowheads="1"/>
            </p:cNvSpPr>
            <p:nvPr/>
          </p:nvSpPr>
          <p:spPr bwMode="auto">
            <a:xfrm>
              <a:off x="4560" y="3264"/>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05" name="Freeform 18"/>
            <p:cNvSpPr>
              <a:spLocks/>
            </p:cNvSpPr>
            <p:nvPr/>
          </p:nvSpPr>
          <p:spPr bwMode="auto">
            <a:xfrm>
              <a:off x="3272" y="3040"/>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87059" name="AutoShape 19"/>
          <p:cNvSpPr>
            <a:spLocks noChangeArrowheads="1"/>
          </p:cNvSpPr>
          <p:nvPr/>
        </p:nvSpPr>
        <p:spPr bwMode="auto">
          <a:xfrm>
            <a:off x="3581400" y="48006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198" name="Text Box 20"/>
          <p:cNvSpPr txBox="1">
            <a:spLocks noChangeArrowheads="1"/>
          </p:cNvSpPr>
          <p:nvPr/>
        </p:nvSpPr>
        <p:spPr bwMode="auto">
          <a:xfrm>
            <a:off x="304800" y="1371600"/>
            <a:ext cx="84582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is usually drawn with crossings, since it may be possible to draw it in another way without crossings.</a:t>
            </a:r>
          </a:p>
        </p:txBody>
      </p:sp>
    </p:spTree>
    <p:extLst>
      <p:ext uri="{BB962C8B-B14F-4D97-AF65-F5344CB8AC3E}">
        <p14:creationId xmlns:p14="http://schemas.microsoft.com/office/powerpoint/2010/main" val="278333895"/>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59"/>
                                        </p:tgtEl>
                                        <p:attrNameLst>
                                          <p:attrName>style.visibility</p:attrName>
                                        </p:attrNameLst>
                                      </p:cBhvr>
                                      <p:to>
                                        <p:strVal val="visible"/>
                                      </p:to>
                                    </p:set>
                                    <p:animEffect transition="in" filter="wipe(left)">
                                      <p:cBhvr>
                                        <p:cTn id="12" dur="500"/>
                                        <p:tgtEl>
                                          <p:spTgt spid="870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ou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59"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Example</a:t>
            </a:r>
          </a:p>
        </p:txBody>
      </p:sp>
      <p:pic>
        <p:nvPicPr>
          <p:cNvPr id="9219" name="Picture 21" descr="09_7_0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3200400"/>
            <a:ext cx="3810000" cy="2290763"/>
          </a:xfrm>
          <a:noFill/>
        </p:spPr>
      </p:pic>
      <p:pic>
        <p:nvPicPr>
          <p:cNvPr id="9222" name="Picture 23" descr="09_7_0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4629150" y="2852436"/>
            <a:ext cx="3886200" cy="2297715"/>
          </a:xfrm>
          <a:noFill/>
        </p:spPr>
      </p:pic>
      <p:sp>
        <p:nvSpPr>
          <p:cNvPr id="198675" name="AutoShape 19"/>
          <p:cNvSpPr>
            <a:spLocks noChangeArrowheads="1"/>
          </p:cNvSpPr>
          <p:nvPr/>
        </p:nvSpPr>
        <p:spPr bwMode="auto">
          <a:xfrm>
            <a:off x="3962400" y="3962400"/>
            <a:ext cx="838200" cy="685800"/>
          </a:xfrm>
          <a:prstGeom prst="rightArrow">
            <a:avLst>
              <a:gd name="adj1" fmla="val 50000"/>
              <a:gd name="adj2" fmla="val 30556"/>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9221" name="Text Box 20"/>
          <p:cNvSpPr txBox="1">
            <a:spLocks noChangeArrowheads="1"/>
          </p:cNvSpPr>
          <p:nvPr/>
        </p:nvSpPr>
        <p:spPr bwMode="auto">
          <a:xfrm>
            <a:off x="381000" y="1371600"/>
            <a:ext cx="8458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latin typeface="Times New Roman" panose="02020603050405020304" pitchFamily="18" charset="0"/>
              </a:rPr>
              <a:t>A graph may be planar even if it represents a  3-dimensional object.</a:t>
            </a:r>
          </a:p>
        </p:txBody>
      </p:sp>
    </p:spTree>
    <p:extLst>
      <p:ext uri="{BB962C8B-B14F-4D97-AF65-F5344CB8AC3E}">
        <p14:creationId xmlns:p14="http://schemas.microsoft.com/office/powerpoint/2010/main" val="903554381"/>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8675"/>
                                        </p:tgtEl>
                                        <p:attrNameLst>
                                          <p:attrName>style.visibility</p:attrName>
                                        </p:attrNameLst>
                                      </p:cBhvr>
                                      <p:to>
                                        <p:strVal val="visible"/>
                                      </p:to>
                                    </p:set>
                                    <p:animEffect transition="in" filter="wipe(left)">
                                      <p:cBhvr>
                                        <p:cTn id="7" dur="500"/>
                                        <p:tgtEl>
                                          <p:spTgt spid="19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5" grpId="0" animBg="1"/>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Planar Graphs</a:t>
            </a:r>
          </a:p>
        </p:txBody>
      </p:sp>
      <p:sp>
        <p:nvSpPr>
          <p:cNvPr id="201731" name="Rectangle 3"/>
          <p:cNvSpPr>
            <a:spLocks noGrp="1" noChangeArrowheads="1"/>
          </p:cNvSpPr>
          <p:nvPr>
            <p:ph idx="1"/>
          </p:nvPr>
        </p:nvSpPr>
        <p:spPr>
          <a:xfrm>
            <a:off x="228600" y="1371600"/>
            <a:ext cx="8610600" cy="4953000"/>
          </a:xfrm>
        </p:spPr>
        <p:txBody>
          <a:bodyPr/>
          <a:lstStyle/>
          <a:p>
            <a:pPr eaLnBrk="1" hangingPunct="1">
              <a:lnSpc>
                <a:spcPct val="90000"/>
              </a:lnSpc>
            </a:pPr>
            <a:r>
              <a:rPr lang="en-US" altLang="en-US" sz="3600">
                <a:latin typeface="Times New Roman" panose="02020603050405020304" pitchFamily="18" charset="0"/>
              </a:rPr>
              <a:t>We can prove that a particular graph is planar by showing how it can be drawn without any crossings.</a:t>
            </a:r>
          </a:p>
          <a:p>
            <a:pPr eaLnBrk="1" hangingPunct="1">
              <a:lnSpc>
                <a:spcPct val="90000"/>
              </a:lnSpc>
            </a:pPr>
            <a:r>
              <a:rPr lang="en-US" altLang="en-US" sz="3600">
                <a:latin typeface="Times New Roman" panose="02020603050405020304" pitchFamily="18" charset="0"/>
              </a:rPr>
              <a:t>However, not all graphs are planar.</a:t>
            </a:r>
          </a:p>
          <a:p>
            <a:pPr eaLnBrk="1" hangingPunct="1">
              <a:lnSpc>
                <a:spcPct val="90000"/>
              </a:lnSpc>
            </a:pPr>
            <a:r>
              <a:rPr lang="en-US" altLang="en-US" sz="3600">
                <a:latin typeface="Times New Roman" panose="02020603050405020304" pitchFamily="18" charset="0"/>
              </a:rPr>
              <a:t>It may be difficult to show that a graph is nonplanar.  We would have to show that there is </a:t>
            </a:r>
            <a:r>
              <a:rPr lang="en-US" altLang="en-US" sz="3600" i="1">
                <a:latin typeface="Times New Roman" panose="02020603050405020304" pitchFamily="18" charset="0"/>
              </a:rPr>
              <a:t>no way</a:t>
            </a:r>
            <a:r>
              <a:rPr lang="en-US" altLang="en-US" sz="3600">
                <a:latin typeface="Times New Roman" panose="02020603050405020304" pitchFamily="18" charset="0"/>
              </a:rPr>
              <a:t> to draw the graph without any edges crossing.</a:t>
            </a:r>
          </a:p>
        </p:txBody>
      </p:sp>
    </p:spTree>
    <p:extLst>
      <p:ext uri="{BB962C8B-B14F-4D97-AF65-F5344CB8AC3E}">
        <p14:creationId xmlns:p14="http://schemas.microsoft.com/office/powerpoint/2010/main" val="3003095217"/>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 calcmode="lin" valueType="num">
                                      <p:cBhvr additive="base">
                                        <p:cTn id="7" dur="500" fill="hold"/>
                                        <p:tgtEl>
                                          <p:spTgt spid="2017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17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1731">
                                            <p:txEl>
                                              <p:pRg st="1" end="1"/>
                                            </p:txEl>
                                          </p:spTgt>
                                        </p:tgtEl>
                                        <p:attrNameLst>
                                          <p:attrName>style.visibility</p:attrName>
                                        </p:attrNameLst>
                                      </p:cBhvr>
                                      <p:to>
                                        <p:strVal val="visible"/>
                                      </p:to>
                                    </p:set>
                                    <p:anim calcmode="lin" valueType="num">
                                      <p:cBhvr additive="base">
                                        <p:cTn id="13" dur="500" fill="hold"/>
                                        <p:tgtEl>
                                          <p:spTgt spid="2017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17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1731">
                                            <p:txEl>
                                              <p:pRg st="2" end="2"/>
                                            </p:txEl>
                                          </p:spTgt>
                                        </p:tgtEl>
                                        <p:attrNameLst>
                                          <p:attrName>style.visibility</p:attrName>
                                        </p:attrNameLst>
                                      </p:cBhvr>
                                      <p:to>
                                        <p:strVal val="visible"/>
                                      </p:to>
                                    </p:set>
                                    <p:anim calcmode="lin" valueType="num">
                                      <p:cBhvr additive="base">
                                        <p:cTn id="19" dur="500" fill="hold"/>
                                        <p:tgtEl>
                                          <p:spTgt spid="2017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173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Regions</a:t>
            </a:r>
          </a:p>
        </p:txBody>
      </p:sp>
      <p:sp>
        <p:nvSpPr>
          <p:cNvPr id="11267" name="Rectangle 3"/>
          <p:cNvSpPr>
            <a:spLocks noGrp="1" noChangeArrowheads="1"/>
          </p:cNvSpPr>
          <p:nvPr>
            <p:ph idx="1"/>
          </p:nvPr>
        </p:nvSpPr>
        <p:spPr>
          <a:xfrm>
            <a:off x="228600" y="1219200"/>
            <a:ext cx="8610600" cy="2590800"/>
          </a:xfrm>
        </p:spPr>
        <p:txBody>
          <a:bodyPr/>
          <a:lstStyle/>
          <a:p>
            <a:pPr eaLnBrk="1" hangingPunct="1">
              <a:lnSpc>
                <a:spcPct val="90000"/>
              </a:lnSpc>
            </a:pPr>
            <a:r>
              <a:rPr lang="en-US" altLang="en-US" sz="3600">
                <a:latin typeface="Times New Roman" panose="02020603050405020304" pitchFamily="18" charset="0"/>
              </a:rPr>
              <a:t>Euler showed that all planar representations of a graph split the plane into the same number of </a:t>
            </a:r>
            <a:r>
              <a:rPr lang="en-US" altLang="en-US" sz="3600" i="1">
                <a:latin typeface="Times New Roman" panose="02020603050405020304" pitchFamily="18" charset="0"/>
              </a:rPr>
              <a:t>regions</a:t>
            </a:r>
            <a:r>
              <a:rPr lang="en-US" altLang="en-US" sz="3600">
                <a:latin typeface="Times New Roman" panose="02020603050405020304" pitchFamily="18" charset="0"/>
              </a:rPr>
              <a:t>, including an unbounded region.</a:t>
            </a:r>
          </a:p>
        </p:txBody>
      </p:sp>
      <p:grpSp>
        <p:nvGrpSpPr>
          <p:cNvPr id="11268" name="Group 4"/>
          <p:cNvGrpSpPr>
            <a:grpSpLocks/>
          </p:cNvGrpSpPr>
          <p:nvPr/>
        </p:nvGrpSpPr>
        <p:grpSpPr bwMode="auto">
          <a:xfrm>
            <a:off x="2133600" y="3429000"/>
            <a:ext cx="3521075" cy="2565400"/>
            <a:chOff x="1046" y="2704"/>
            <a:chExt cx="1690" cy="1088"/>
          </a:xfrm>
        </p:grpSpPr>
        <p:sp>
          <p:nvSpPr>
            <p:cNvPr id="11269" name="Rectangle 5"/>
            <p:cNvSpPr>
              <a:spLocks noChangeArrowheads="1"/>
            </p:cNvSpPr>
            <p:nvPr/>
          </p:nvSpPr>
          <p:spPr bwMode="auto">
            <a:xfrm>
              <a:off x="1872" y="2976"/>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0" name="Line 6"/>
            <p:cNvSpPr>
              <a:spLocks noChangeShapeType="1"/>
            </p:cNvSpPr>
            <p:nvPr/>
          </p:nvSpPr>
          <p:spPr bwMode="auto">
            <a:xfrm>
              <a:off x="1872" y="2976"/>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271" name="Oval 7"/>
            <p:cNvSpPr>
              <a:spLocks noChangeArrowheads="1"/>
            </p:cNvSpPr>
            <p:nvPr/>
          </p:nvSpPr>
          <p:spPr bwMode="auto">
            <a:xfrm>
              <a:off x="1824"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2" name="Oval 8"/>
            <p:cNvSpPr>
              <a:spLocks noChangeArrowheads="1"/>
            </p:cNvSpPr>
            <p:nvPr/>
          </p:nvSpPr>
          <p:spPr bwMode="auto">
            <a:xfrm>
              <a:off x="1824"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3" name="Oval 9"/>
            <p:cNvSpPr>
              <a:spLocks noChangeArrowheads="1"/>
            </p:cNvSpPr>
            <p:nvPr/>
          </p:nvSpPr>
          <p:spPr bwMode="auto">
            <a:xfrm>
              <a:off x="2640"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4" name="Oval 10"/>
            <p:cNvSpPr>
              <a:spLocks noChangeArrowheads="1"/>
            </p:cNvSpPr>
            <p:nvPr/>
          </p:nvSpPr>
          <p:spPr bwMode="auto">
            <a:xfrm>
              <a:off x="2640"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275" name="Freeform 11"/>
            <p:cNvSpPr>
              <a:spLocks/>
            </p:cNvSpPr>
            <p:nvPr/>
          </p:nvSpPr>
          <p:spPr bwMode="auto">
            <a:xfrm>
              <a:off x="1352" y="2704"/>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6" name="Text Box 12"/>
            <p:cNvSpPr txBox="1">
              <a:spLocks noChangeArrowheads="1"/>
            </p:cNvSpPr>
            <p:nvPr/>
          </p:nvSpPr>
          <p:spPr bwMode="auto">
            <a:xfrm>
              <a:off x="1046" y="3005"/>
              <a:ext cx="1272"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4</a:t>
              </a:r>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3</a:t>
              </a:r>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2</a:t>
              </a:r>
              <a:endParaRPr lang="en-US" altLang="en-US" sz="2400">
                <a:solidFill>
                  <a:schemeClr val="tx2"/>
                </a:solidFill>
                <a:latin typeface="Bookman Old Style" panose="02050604050505020204" pitchFamily="18" charset="0"/>
              </a:endParaRPr>
            </a:p>
            <a:p>
              <a:pPr algn="l"/>
              <a:endParaRPr lang="en-US" altLang="en-US" sz="2400">
                <a:solidFill>
                  <a:schemeClr val="tx2"/>
                </a:solidFill>
                <a:latin typeface="Bookman Old Style" panose="02050604050505020204" pitchFamily="18" charset="0"/>
              </a:endParaRPr>
            </a:p>
            <a:p>
              <a:pPr algn="l"/>
              <a:r>
                <a:rPr lang="en-US" altLang="en-US" sz="2400">
                  <a:solidFill>
                    <a:schemeClr val="tx2"/>
                  </a:solidFill>
                  <a:latin typeface="Bookman Old Style" panose="02050604050505020204" pitchFamily="18" charset="0"/>
                </a:rPr>
                <a:t>                 </a:t>
              </a:r>
              <a:r>
                <a:rPr lang="en-US" altLang="en-US" sz="2400" i="1">
                  <a:solidFill>
                    <a:schemeClr val="tx2"/>
                  </a:solidFill>
                  <a:latin typeface="Bookman Old Style" panose="02050604050505020204" pitchFamily="18" charset="0"/>
                </a:rPr>
                <a:t>R</a:t>
              </a:r>
              <a:r>
                <a:rPr lang="en-US" altLang="en-US" sz="2400" baseline="-25000">
                  <a:solidFill>
                    <a:schemeClr val="tx2"/>
                  </a:solidFill>
                  <a:latin typeface="Bookman Old Style" panose="02050604050505020204" pitchFamily="18" charset="0"/>
                </a:rPr>
                <a:t>1</a:t>
              </a:r>
              <a:endParaRPr lang="en-US" altLang="en-US" sz="2400">
                <a:solidFill>
                  <a:schemeClr val="tx2"/>
                </a:solidFill>
                <a:latin typeface="Bookman Old Style" panose="02050604050505020204" pitchFamily="18" charset="0"/>
              </a:endParaRPr>
            </a:p>
          </p:txBody>
        </p:sp>
      </p:grpSp>
    </p:spTree>
    <p:extLst>
      <p:ext uri="{BB962C8B-B14F-4D97-AF65-F5344CB8AC3E}">
        <p14:creationId xmlns:p14="http://schemas.microsoft.com/office/powerpoint/2010/main" val="340671286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Regions</a:t>
            </a:r>
          </a:p>
        </p:txBody>
      </p:sp>
      <p:sp>
        <p:nvSpPr>
          <p:cNvPr id="12291" name="Rectangle 3"/>
          <p:cNvSpPr>
            <a:spLocks noGrp="1" noChangeArrowheads="1"/>
          </p:cNvSpPr>
          <p:nvPr>
            <p:ph idx="1"/>
          </p:nvPr>
        </p:nvSpPr>
        <p:spPr>
          <a:xfrm>
            <a:off x="228600" y="1143000"/>
            <a:ext cx="8610600" cy="2286000"/>
          </a:xfrm>
        </p:spPr>
        <p:txBody>
          <a:bodyPr/>
          <a:lstStyle/>
          <a:p>
            <a:pPr eaLnBrk="1" hangingPunct="1"/>
            <a:r>
              <a:rPr lang="en-US" altLang="en-US" sz="3600">
                <a:latin typeface="Times New Roman" panose="02020603050405020304" pitchFamily="18" charset="0"/>
              </a:rPr>
              <a:t>In any planar representation of K</a:t>
            </a:r>
            <a:r>
              <a:rPr lang="en-US" altLang="en-US" sz="3600" baseline="-25000">
                <a:latin typeface="Times New Roman" panose="02020603050405020304" pitchFamily="18" charset="0"/>
              </a:rPr>
              <a:t>3,3</a:t>
            </a:r>
            <a:r>
              <a:rPr lang="en-US" altLang="en-US" sz="3600">
                <a:latin typeface="Times New Roman" panose="02020603050405020304" pitchFamily="18" charset="0"/>
              </a:rPr>
              <a:t>, vertex v</a:t>
            </a:r>
            <a:r>
              <a:rPr lang="en-US" altLang="en-US" sz="3600" baseline="-25000">
                <a:latin typeface="Times New Roman" panose="02020603050405020304" pitchFamily="18" charset="0"/>
              </a:rPr>
              <a:t>1</a:t>
            </a:r>
            <a:r>
              <a:rPr lang="en-US" altLang="en-US" sz="3600">
                <a:latin typeface="Times New Roman" panose="02020603050405020304" pitchFamily="18" charset="0"/>
              </a:rPr>
              <a:t> must be connected to both v</a:t>
            </a:r>
            <a:r>
              <a:rPr lang="en-US" altLang="en-US" sz="3600" baseline="-25000">
                <a:latin typeface="Times New Roman" panose="02020603050405020304" pitchFamily="18" charset="0"/>
              </a:rPr>
              <a:t>4</a:t>
            </a:r>
            <a:r>
              <a:rPr lang="en-US" altLang="en-US" sz="3600">
                <a:latin typeface="Times New Roman" panose="02020603050405020304" pitchFamily="18" charset="0"/>
              </a:rPr>
              <a:t> and v</a:t>
            </a:r>
            <a:r>
              <a:rPr lang="en-US" altLang="en-US" sz="3600" baseline="-25000">
                <a:latin typeface="Times New Roman" panose="02020603050405020304" pitchFamily="18" charset="0"/>
              </a:rPr>
              <a:t>5</a:t>
            </a:r>
            <a:r>
              <a:rPr lang="en-US" altLang="en-US" sz="3600">
                <a:latin typeface="Times New Roman" panose="02020603050405020304" pitchFamily="18" charset="0"/>
              </a:rPr>
              <a:t>, and v</a:t>
            </a:r>
            <a:r>
              <a:rPr lang="en-US" altLang="en-US" sz="3600" baseline="-25000">
                <a:latin typeface="Times New Roman" panose="02020603050405020304" pitchFamily="18" charset="0"/>
              </a:rPr>
              <a:t>2</a:t>
            </a:r>
            <a:r>
              <a:rPr lang="en-US" altLang="en-US" sz="3600">
                <a:latin typeface="Times New Roman" panose="02020603050405020304" pitchFamily="18" charset="0"/>
              </a:rPr>
              <a:t> also must be connected to both v</a:t>
            </a:r>
            <a:r>
              <a:rPr lang="en-US" altLang="en-US" sz="3600" baseline="-25000">
                <a:latin typeface="Times New Roman" panose="02020603050405020304" pitchFamily="18" charset="0"/>
              </a:rPr>
              <a:t>4</a:t>
            </a:r>
            <a:r>
              <a:rPr lang="en-US" altLang="en-US" sz="3600">
                <a:latin typeface="Times New Roman" panose="02020603050405020304" pitchFamily="18" charset="0"/>
              </a:rPr>
              <a:t> and v</a:t>
            </a:r>
            <a:r>
              <a:rPr lang="en-US" altLang="en-US" sz="3600" baseline="-25000">
                <a:latin typeface="Times New Roman" panose="02020603050405020304" pitchFamily="18" charset="0"/>
              </a:rPr>
              <a:t>5</a:t>
            </a:r>
            <a:r>
              <a:rPr lang="en-US" altLang="en-US" sz="3600">
                <a:latin typeface="Times New Roman" panose="02020603050405020304" pitchFamily="18" charset="0"/>
              </a:rPr>
              <a:t>. </a:t>
            </a:r>
          </a:p>
        </p:txBody>
      </p:sp>
      <p:grpSp>
        <p:nvGrpSpPr>
          <p:cNvPr id="2" name="Group 13"/>
          <p:cNvGrpSpPr>
            <a:grpSpLocks/>
          </p:cNvGrpSpPr>
          <p:nvPr/>
        </p:nvGrpSpPr>
        <p:grpSpPr bwMode="auto">
          <a:xfrm>
            <a:off x="685800" y="3657600"/>
            <a:ext cx="3090863" cy="2514600"/>
            <a:chOff x="2198" y="3014"/>
            <a:chExt cx="1371" cy="863"/>
          </a:xfrm>
        </p:grpSpPr>
        <p:sp>
          <p:nvSpPr>
            <p:cNvPr id="12294" name="Oval 14"/>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295" name="Line 15"/>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6" name="Line 16"/>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7" name="Line 17"/>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8" name="Line 18"/>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299" name="Line 19"/>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0" name="Line 20"/>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1" name="Line 21"/>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2" name="Line 22"/>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3" name="Line 23"/>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304" name="Oval 24"/>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5" name="Oval 25"/>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6" name="Oval 26"/>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7" name="Oval 27"/>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308" name="Oval 28"/>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12293" name="Text Box 29"/>
          <p:cNvSpPr txBox="1">
            <a:spLocks noChangeArrowheads="1"/>
          </p:cNvSpPr>
          <p:nvPr/>
        </p:nvSpPr>
        <p:spPr bwMode="auto">
          <a:xfrm>
            <a:off x="152400" y="3124200"/>
            <a:ext cx="4876800" cy="343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2400"/>
              <a:t>    v</a:t>
            </a:r>
            <a:r>
              <a:rPr lang="en-US" altLang="en-US" sz="2400" baseline="-25000"/>
              <a:t>1</a:t>
            </a:r>
            <a:r>
              <a:rPr lang="en-US" altLang="en-US" sz="2400"/>
              <a:t>		 v</a:t>
            </a:r>
            <a:r>
              <a:rPr lang="en-US" altLang="en-US" sz="2400" baseline="-25000"/>
              <a:t>2</a:t>
            </a:r>
            <a:r>
              <a:rPr lang="en-US" altLang="en-US" sz="2400"/>
              <a:t>	        v</a:t>
            </a:r>
            <a:r>
              <a:rPr lang="en-US" altLang="en-US" sz="2400" baseline="-25000"/>
              <a:t>3</a:t>
            </a:r>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a:p>
          <a:p>
            <a:pPr algn="l" eaLnBrk="1" hangingPunct="1">
              <a:spcBef>
                <a:spcPct val="50000"/>
              </a:spcBef>
            </a:pPr>
            <a:endParaRPr lang="en-US" altLang="en-US" sz="800"/>
          </a:p>
          <a:p>
            <a:pPr algn="l" eaLnBrk="1" hangingPunct="1">
              <a:spcBef>
                <a:spcPct val="50000"/>
              </a:spcBef>
            </a:pPr>
            <a:endParaRPr lang="en-US" altLang="en-US" sz="800"/>
          </a:p>
          <a:p>
            <a:pPr algn="l" eaLnBrk="1" hangingPunct="1">
              <a:spcBef>
                <a:spcPct val="50000"/>
              </a:spcBef>
            </a:pPr>
            <a:r>
              <a:rPr lang="en-US" altLang="en-US" sz="2400"/>
              <a:t>     v</a:t>
            </a:r>
            <a:r>
              <a:rPr lang="en-US" altLang="en-US" sz="2400" baseline="-25000"/>
              <a:t>4</a:t>
            </a:r>
            <a:r>
              <a:rPr lang="en-US" altLang="en-US" sz="2400"/>
              <a:t>		 v</a:t>
            </a:r>
            <a:r>
              <a:rPr lang="en-US" altLang="en-US" sz="2400" baseline="-25000"/>
              <a:t>5</a:t>
            </a:r>
            <a:r>
              <a:rPr lang="en-US" altLang="en-US" sz="2400"/>
              <a:t>	        v</a:t>
            </a:r>
            <a:r>
              <a:rPr lang="en-US" altLang="en-US" sz="2400" baseline="-25000"/>
              <a:t>6</a:t>
            </a:r>
          </a:p>
        </p:txBody>
      </p:sp>
    </p:spTree>
    <p:extLst>
      <p:ext uri="{BB962C8B-B14F-4D97-AF65-F5344CB8AC3E}">
        <p14:creationId xmlns:p14="http://schemas.microsoft.com/office/powerpoint/2010/main" val="3433678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Regions</a:t>
            </a:r>
          </a:p>
        </p:txBody>
      </p:sp>
      <p:sp>
        <p:nvSpPr>
          <p:cNvPr id="13315" name="Rectangle 3"/>
          <p:cNvSpPr>
            <a:spLocks noGrp="1" noChangeArrowheads="1"/>
          </p:cNvSpPr>
          <p:nvPr>
            <p:ph idx="1"/>
          </p:nvPr>
        </p:nvSpPr>
        <p:spPr>
          <a:xfrm>
            <a:off x="152400" y="1219200"/>
            <a:ext cx="8839200" cy="2286000"/>
          </a:xfrm>
        </p:spPr>
        <p:txBody>
          <a:bodyPr/>
          <a:lstStyle/>
          <a:p>
            <a:pPr eaLnBrk="1" hangingPunct="1"/>
            <a:r>
              <a:rPr lang="en-US" altLang="en-US" sz="3600">
                <a:latin typeface="Times New Roman" panose="02020603050405020304" pitchFamily="18" charset="0"/>
              </a:rPr>
              <a:t>The four edges {v</a:t>
            </a:r>
            <a:r>
              <a:rPr lang="en-US" altLang="en-US" sz="3600" baseline="-25000">
                <a:latin typeface="Times New Roman" panose="02020603050405020304" pitchFamily="18" charset="0"/>
              </a:rPr>
              <a:t>1</a:t>
            </a:r>
            <a:r>
              <a:rPr lang="en-US" altLang="en-US" sz="3600">
                <a:latin typeface="Times New Roman" panose="02020603050405020304" pitchFamily="18" charset="0"/>
              </a:rPr>
              <a:t>, v</a:t>
            </a:r>
            <a:r>
              <a:rPr lang="en-US" altLang="en-US" sz="3600" baseline="-25000">
                <a:latin typeface="Times New Roman" panose="02020603050405020304" pitchFamily="18" charset="0"/>
              </a:rPr>
              <a:t>4</a:t>
            </a:r>
            <a:r>
              <a:rPr lang="en-US" altLang="en-US" sz="3600">
                <a:latin typeface="Times New Roman" panose="02020603050405020304" pitchFamily="18" charset="0"/>
              </a:rPr>
              <a:t>}, {v</a:t>
            </a:r>
            <a:r>
              <a:rPr lang="en-US" altLang="en-US" sz="3600" baseline="-25000">
                <a:latin typeface="Times New Roman" panose="02020603050405020304" pitchFamily="18" charset="0"/>
              </a:rPr>
              <a:t>4</a:t>
            </a:r>
            <a:r>
              <a:rPr lang="en-US" altLang="en-US" sz="3600">
                <a:latin typeface="Times New Roman" panose="02020603050405020304" pitchFamily="18" charset="0"/>
              </a:rPr>
              <a:t>, v</a:t>
            </a:r>
            <a:r>
              <a:rPr lang="en-US" altLang="en-US" sz="3600" baseline="-25000">
                <a:latin typeface="Times New Roman" panose="02020603050405020304" pitchFamily="18" charset="0"/>
              </a:rPr>
              <a:t>2</a:t>
            </a:r>
            <a:r>
              <a:rPr lang="en-US" altLang="en-US" sz="3600">
                <a:latin typeface="Times New Roman" panose="02020603050405020304" pitchFamily="18" charset="0"/>
              </a:rPr>
              <a:t>}, {v</a:t>
            </a:r>
            <a:r>
              <a:rPr lang="en-US" altLang="en-US" sz="3600" baseline="-25000">
                <a:latin typeface="Times New Roman" panose="02020603050405020304" pitchFamily="18" charset="0"/>
              </a:rPr>
              <a:t>2</a:t>
            </a:r>
            <a:r>
              <a:rPr lang="en-US" altLang="en-US" sz="3600">
                <a:latin typeface="Times New Roman" panose="02020603050405020304" pitchFamily="18" charset="0"/>
              </a:rPr>
              <a:t>, v</a:t>
            </a:r>
            <a:r>
              <a:rPr lang="en-US" altLang="en-US" sz="3600" baseline="-25000">
                <a:latin typeface="Times New Roman" panose="02020603050405020304" pitchFamily="18" charset="0"/>
              </a:rPr>
              <a:t>5</a:t>
            </a:r>
            <a:r>
              <a:rPr lang="en-US" altLang="en-US" sz="3600">
                <a:latin typeface="Times New Roman" panose="02020603050405020304" pitchFamily="18" charset="0"/>
              </a:rPr>
              <a:t>},       {v</a:t>
            </a:r>
            <a:r>
              <a:rPr lang="en-US" altLang="en-US" sz="3600" baseline="-25000">
                <a:latin typeface="Times New Roman" panose="02020603050405020304" pitchFamily="18" charset="0"/>
              </a:rPr>
              <a:t>5</a:t>
            </a:r>
            <a:r>
              <a:rPr lang="en-US" altLang="en-US" sz="3600">
                <a:latin typeface="Times New Roman" panose="02020603050405020304" pitchFamily="18" charset="0"/>
              </a:rPr>
              <a:t>, v</a:t>
            </a:r>
            <a:r>
              <a:rPr lang="en-US" altLang="en-US" sz="3600" baseline="-25000">
                <a:latin typeface="Times New Roman" panose="02020603050405020304" pitchFamily="18" charset="0"/>
              </a:rPr>
              <a:t>1</a:t>
            </a:r>
            <a:r>
              <a:rPr lang="en-US" altLang="en-US" sz="3600">
                <a:latin typeface="Times New Roman" panose="02020603050405020304" pitchFamily="18" charset="0"/>
              </a:rPr>
              <a:t>} form a closed curve that splits the plane into two regions, R</a:t>
            </a:r>
            <a:r>
              <a:rPr lang="en-US" altLang="en-US" sz="3600" baseline="-25000">
                <a:latin typeface="Times New Roman" panose="02020603050405020304" pitchFamily="18" charset="0"/>
              </a:rPr>
              <a:t>1</a:t>
            </a:r>
            <a:r>
              <a:rPr lang="en-US" altLang="en-US" sz="3600">
                <a:latin typeface="Times New Roman" panose="02020603050405020304" pitchFamily="18" charset="0"/>
              </a:rPr>
              <a:t> and R</a:t>
            </a:r>
            <a:r>
              <a:rPr lang="en-US" altLang="en-US" sz="3600" baseline="-25000">
                <a:latin typeface="Times New Roman" panose="02020603050405020304" pitchFamily="18" charset="0"/>
              </a:rPr>
              <a:t>2</a:t>
            </a:r>
            <a:r>
              <a:rPr lang="en-US" altLang="en-US" sz="3600">
                <a:latin typeface="Times New Roman" panose="02020603050405020304" pitchFamily="18" charset="0"/>
              </a:rPr>
              <a:t>.</a:t>
            </a:r>
          </a:p>
        </p:txBody>
      </p:sp>
      <p:sp>
        <p:nvSpPr>
          <p:cNvPr id="13316" name="Oval 5"/>
          <p:cNvSpPr>
            <a:spLocks noChangeAspect="1" noChangeArrowheads="1"/>
          </p:cNvSpPr>
          <p:nvPr/>
        </p:nvSpPr>
        <p:spPr bwMode="auto">
          <a:xfrm>
            <a:off x="1066800" y="42672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17" name="Line 6"/>
          <p:cNvSpPr>
            <a:spLocks noChangeShapeType="1"/>
          </p:cNvSpPr>
          <p:nvPr/>
        </p:nvSpPr>
        <p:spPr bwMode="auto">
          <a:xfrm>
            <a:off x="1147763" y="432752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18" name="Line 10"/>
          <p:cNvSpPr>
            <a:spLocks noChangeShapeType="1"/>
          </p:cNvSpPr>
          <p:nvPr/>
        </p:nvSpPr>
        <p:spPr bwMode="auto">
          <a:xfrm>
            <a:off x="2819400" y="43434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19" name="Line 11"/>
          <p:cNvSpPr>
            <a:spLocks noChangeShapeType="1"/>
          </p:cNvSpPr>
          <p:nvPr/>
        </p:nvSpPr>
        <p:spPr bwMode="auto">
          <a:xfrm flipH="1" flipV="1">
            <a:off x="1143000" y="6096000"/>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20" name="Line 13"/>
          <p:cNvSpPr>
            <a:spLocks noChangeShapeType="1"/>
          </p:cNvSpPr>
          <p:nvPr/>
        </p:nvSpPr>
        <p:spPr bwMode="auto">
          <a:xfrm flipH="1" flipV="1">
            <a:off x="1147763" y="4327525"/>
            <a:ext cx="1671637"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321" name="Oval 15"/>
          <p:cNvSpPr>
            <a:spLocks noChangeAspect="1" noChangeArrowheads="1"/>
          </p:cNvSpPr>
          <p:nvPr/>
        </p:nvSpPr>
        <p:spPr bwMode="auto">
          <a:xfrm>
            <a:off x="2743200" y="42672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2" name="Oval 17"/>
          <p:cNvSpPr>
            <a:spLocks noChangeAspect="1" noChangeArrowheads="1"/>
          </p:cNvSpPr>
          <p:nvPr/>
        </p:nvSpPr>
        <p:spPr bwMode="auto">
          <a:xfrm>
            <a:off x="1066800" y="60071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3" name="Oval 18"/>
          <p:cNvSpPr>
            <a:spLocks noChangeAspect="1" noChangeArrowheads="1"/>
          </p:cNvSpPr>
          <p:nvPr/>
        </p:nvSpPr>
        <p:spPr bwMode="auto">
          <a:xfrm>
            <a:off x="2743200" y="60198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4" name="Text Box 20"/>
          <p:cNvSpPr txBox="1">
            <a:spLocks noChangeArrowheads="1"/>
          </p:cNvSpPr>
          <p:nvPr/>
        </p:nvSpPr>
        <p:spPr bwMode="auto">
          <a:xfrm>
            <a:off x="381000" y="3886200"/>
            <a:ext cx="8305800" cy="274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			</a:t>
            </a:r>
          </a:p>
          <a:p>
            <a:pPr algn="l" eaLnBrk="1" hangingPunct="1">
              <a:spcBef>
                <a:spcPct val="50000"/>
              </a:spcBef>
            </a:pPr>
            <a:endParaRPr lang="en-US" altLang="en-US" baseline="-25000"/>
          </a:p>
          <a:p>
            <a:pPr algn="l" eaLnBrk="1" hangingPunct="1">
              <a:spcBef>
                <a:spcPct val="50000"/>
              </a:spcBef>
            </a:pPr>
            <a:endParaRPr lang="en-US" altLang="en-US"/>
          </a:p>
          <a:p>
            <a:pPr algn="l" eaLnBrk="1" hangingPunct="1">
              <a:spcBef>
                <a:spcPct val="50000"/>
              </a:spcBef>
            </a:pPr>
            <a:r>
              <a:rPr lang="en-US" altLang="en-US" sz="2400"/>
              <a:t>	</a:t>
            </a:r>
            <a:r>
              <a:rPr lang="en-US" altLang="en-US" sz="2400" i="1"/>
              <a:t>R</a:t>
            </a:r>
            <a:r>
              <a:rPr lang="en-US" altLang="en-US" sz="2400" baseline="-25000"/>
              <a:t>2</a:t>
            </a:r>
            <a:r>
              <a:rPr lang="en-US" altLang="en-US" sz="2400"/>
              <a:t>		</a:t>
            </a:r>
            <a:r>
              <a:rPr lang="en-US" altLang="en-US" sz="2400" i="1"/>
              <a:t>R</a:t>
            </a:r>
            <a:r>
              <a:rPr lang="en-US" altLang="en-US" sz="2400" baseline="-25000"/>
              <a:t>1</a:t>
            </a:r>
          </a:p>
          <a:p>
            <a:pPr algn="l" eaLnBrk="1" hangingPunct="1">
              <a:spcBef>
                <a:spcPct val="50000"/>
              </a:spcBef>
            </a:pPr>
            <a:endParaRPr lang="en-US" altLang="en-US" sz="2400"/>
          </a:p>
          <a:p>
            <a:pPr algn="l" eaLnBrk="1" hangingPunct="1">
              <a:spcBef>
                <a:spcPct val="50000"/>
              </a:spcBef>
            </a:pPr>
            <a:endParaRPr lang="en-US" altLang="en-US" sz="800"/>
          </a:p>
          <a:p>
            <a:pPr algn="l" eaLnBrk="1" hangingPunct="1">
              <a:spcBef>
                <a:spcPct val="50000"/>
              </a:spcBef>
            </a:pPr>
            <a:r>
              <a:rPr lang="en-US" altLang="en-US"/>
              <a:t>        v</a:t>
            </a:r>
            <a:r>
              <a:rPr lang="en-US" altLang="en-US" baseline="-25000"/>
              <a:t>4</a:t>
            </a:r>
            <a:r>
              <a:rPr lang="en-US" altLang="en-US"/>
              <a:t>		      v</a:t>
            </a:r>
            <a:r>
              <a:rPr lang="en-US" altLang="en-US" baseline="-25000"/>
              <a:t>2</a:t>
            </a:r>
            <a:r>
              <a:rPr lang="en-US" altLang="en-US"/>
              <a:t>		</a:t>
            </a:r>
            <a:endParaRPr lang="en-US" altLang="en-US" baseline="-25000"/>
          </a:p>
        </p:txBody>
      </p:sp>
    </p:spTree>
    <p:extLst>
      <p:ext uri="{BB962C8B-B14F-4D97-AF65-F5344CB8AC3E}">
        <p14:creationId xmlns:p14="http://schemas.microsoft.com/office/powerpoint/2010/main" val="12595637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Regions</a:t>
            </a:r>
          </a:p>
        </p:txBody>
      </p:sp>
      <p:sp>
        <p:nvSpPr>
          <p:cNvPr id="14339" name="Rectangle 3"/>
          <p:cNvSpPr>
            <a:spLocks noGrp="1" noChangeArrowheads="1"/>
          </p:cNvSpPr>
          <p:nvPr>
            <p:ph idx="1"/>
          </p:nvPr>
        </p:nvSpPr>
        <p:spPr>
          <a:xfrm>
            <a:off x="228600" y="1219200"/>
            <a:ext cx="8610600" cy="2514600"/>
          </a:xfrm>
        </p:spPr>
        <p:txBody>
          <a:bodyPr/>
          <a:lstStyle/>
          <a:p>
            <a:pPr eaLnBrk="1" hangingPunct="1"/>
            <a:r>
              <a:rPr lang="en-US" altLang="en-US">
                <a:latin typeface="Times New Roman" panose="02020603050405020304" pitchFamily="18" charset="0"/>
              </a:rPr>
              <a:t>Next, we note that v</a:t>
            </a:r>
            <a:r>
              <a:rPr lang="en-US" altLang="en-US" baseline="-25000">
                <a:latin typeface="Times New Roman" panose="02020603050405020304" pitchFamily="18" charset="0"/>
              </a:rPr>
              <a:t>3</a:t>
            </a:r>
            <a:r>
              <a:rPr lang="en-US" altLang="en-US">
                <a:latin typeface="Times New Roman" panose="02020603050405020304" pitchFamily="18" charset="0"/>
              </a:rPr>
              <a:t> must be in either </a:t>
            </a:r>
            <a:r>
              <a:rPr lang="en-US" altLang="en-US" i="1">
                <a:latin typeface="Times New Roman" panose="02020603050405020304" pitchFamily="18" charset="0"/>
              </a:rPr>
              <a:t>R</a:t>
            </a:r>
            <a:r>
              <a:rPr lang="en-US" altLang="en-US" baseline="-25000">
                <a:latin typeface="Times New Roman" panose="02020603050405020304" pitchFamily="18" charset="0"/>
              </a:rPr>
              <a:t>1</a:t>
            </a:r>
            <a:r>
              <a:rPr lang="en-US" altLang="en-US">
                <a:latin typeface="Times New Roman" panose="02020603050405020304" pitchFamily="18" charset="0"/>
              </a:rPr>
              <a:t> or </a:t>
            </a:r>
            <a:r>
              <a:rPr lang="en-US" altLang="en-US" i="1">
                <a:latin typeface="Times New Roman" panose="02020603050405020304" pitchFamily="18" charset="0"/>
              </a:rPr>
              <a:t>R</a:t>
            </a:r>
            <a:r>
              <a:rPr lang="en-US" altLang="en-US" baseline="-25000">
                <a:latin typeface="Times New Roman" panose="02020603050405020304" pitchFamily="18" charset="0"/>
              </a:rPr>
              <a:t>2</a:t>
            </a:r>
            <a:r>
              <a:rPr lang="en-US" altLang="en-US">
                <a:latin typeface="Times New Roman" panose="02020603050405020304" pitchFamily="18" charset="0"/>
              </a:rPr>
              <a:t>. </a:t>
            </a:r>
          </a:p>
          <a:p>
            <a:pPr eaLnBrk="1" hangingPunct="1"/>
            <a:r>
              <a:rPr lang="en-US" altLang="en-US">
                <a:latin typeface="Times New Roman" panose="02020603050405020304" pitchFamily="18" charset="0"/>
              </a:rPr>
              <a:t>Assume v</a:t>
            </a:r>
            <a:r>
              <a:rPr lang="en-US" altLang="en-US" baseline="-25000">
                <a:latin typeface="Times New Roman" panose="02020603050405020304" pitchFamily="18" charset="0"/>
              </a:rPr>
              <a:t>3</a:t>
            </a:r>
            <a:r>
              <a:rPr lang="en-US" altLang="en-US">
                <a:latin typeface="Times New Roman" panose="02020603050405020304" pitchFamily="18" charset="0"/>
              </a:rPr>
              <a:t> is in </a:t>
            </a:r>
            <a:r>
              <a:rPr lang="en-US" altLang="en-US" i="1">
                <a:latin typeface="Times New Roman" panose="02020603050405020304" pitchFamily="18" charset="0"/>
              </a:rPr>
              <a:t>R</a:t>
            </a:r>
            <a:r>
              <a:rPr lang="en-US" altLang="en-US" baseline="-25000">
                <a:latin typeface="Times New Roman" panose="02020603050405020304" pitchFamily="18" charset="0"/>
              </a:rPr>
              <a:t>2</a:t>
            </a:r>
            <a:r>
              <a:rPr lang="en-US" altLang="en-US">
                <a:latin typeface="Times New Roman" panose="02020603050405020304" pitchFamily="18" charset="0"/>
              </a:rPr>
              <a:t>.  Then the edges</a:t>
            </a:r>
            <a:r>
              <a:rPr lang="en-US" altLang="en-US" i="1">
                <a:latin typeface="Times New Roman" panose="02020603050405020304" pitchFamily="18" charset="0"/>
              </a:rPr>
              <a:t> </a:t>
            </a:r>
            <a:r>
              <a:rPr lang="en-US" altLang="en-US">
                <a:latin typeface="Times New Roman" panose="02020603050405020304" pitchFamily="18" charset="0"/>
              </a:rPr>
              <a:t>{v</a:t>
            </a:r>
            <a:r>
              <a:rPr lang="en-US" altLang="en-US" baseline="-25000">
                <a:latin typeface="Times New Roman" panose="02020603050405020304" pitchFamily="18" charset="0"/>
              </a:rPr>
              <a:t>3</a:t>
            </a:r>
            <a:r>
              <a:rPr lang="en-US" altLang="en-US">
                <a:latin typeface="Times New Roman" panose="02020603050405020304" pitchFamily="18" charset="0"/>
              </a:rPr>
              <a:t>, v</a:t>
            </a:r>
            <a:r>
              <a:rPr lang="en-US" altLang="en-US" baseline="-25000">
                <a:latin typeface="Times New Roman" panose="02020603050405020304" pitchFamily="18" charset="0"/>
              </a:rPr>
              <a:t>4</a:t>
            </a:r>
            <a:r>
              <a:rPr lang="en-US" altLang="en-US">
                <a:latin typeface="Times New Roman" panose="02020603050405020304" pitchFamily="18" charset="0"/>
              </a:rPr>
              <a:t>} and {v</a:t>
            </a:r>
            <a:r>
              <a:rPr lang="en-US" altLang="en-US" baseline="-25000">
                <a:latin typeface="Times New Roman" panose="02020603050405020304" pitchFamily="18" charset="0"/>
              </a:rPr>
              <a:t>4</a:t>
            </a:r>
            <a:r>
              <a:rPr lang="en-US" altLang="en-US">
                <a:latin typeface="Times New Roman" panose="02020603050405020304" pitchFamily="18" charset="0"/>
              </a:rPr>
              <a:t>, v</a:t>
            </a:r>
            <a:r>
              <a:rPr lang="en-US" altLang="en-US" baseline="-25000">
                <a:latin typeface="Times New Roman" panose="02020603050405020304" pitchFamily="18" charset="0"/>
              </a:rPr>
              <a:t>5</a:t>
            </a:r>
            <a:r>
              <a:rPr lang="en-US" altLang="en-US">
                <a:latin typeface="Times New Roman" panose="02020603050405020304" pitchFamily="18" charset="0"/>
              </a:rPr>
              <a:t>} separate </a:t>
            </a:r>
            <a:r>
              <a:rPr lang="en-US" altLang="en-US" i="1">
                <a:latin typeface="Times New Roman" panose="02020603050405020304" pitchFamily="18" charset="0"/>
              </a:rPr>
              <a:t>R</a:t>
            </a:r>
            <a:r>
              <a:rPr lang="en-US" altLang="en-US" baseline="-25000">
                <a:latin typeface="Times New Roman" panose="02020603050405020304" pitchFamily="18" charset="0"/>
              </a:rPr>
              <a:t>2</a:t>
            </a:r>
            <a:r>
              <a:rPr lang="en-US" altLang="en-US">
                <a:latin typeface="Times New Roman" panose="02020603050405020304" pitchFamily="18" charset="0"/>
              </a:rPr>
              <a:t> into two subregions, </a:t>
            </a:r>
            <a:r>
              <a:rPr lang="en-US" altLang="en-US" i="1">
                <a:latin typeface="Times New Roman" panose="02020603050405020304" pitchFamily="18" charset="0"/>
              </a:rPr>
              <a:t>R</a:t>
            </a:r>
            <a:r>
              <a:rPr lang="en-US" altLang="en-US" baseline="-25000">
                <a:latin typeface="Times New Roman" panose="02020603050405020304" pitchFamily="18" charset="0"/>
              </a:rPr>
              <a:t>21</a:t>
            </a:r>
            <a:r>
              <a:rPr lang="en-US" altLang="en-US">
                <a:latin typeface="Times New Roman" panose="02020603050405020304" pitchFamily="18" charset="0"/>
              </a:rPr>
              <a:t> and </a:t>
            </a:r>
            <a:r>
              <a:rPr lang="en-US" altLang="en-US" i="1">
                <a:latin typeface="Times New Roman" panose="02020603050405020304" pitchFamily="18" charset="0"/>
              </a:rPr>
              <a:t>R</a:t>
            </a:r>
            <a:r>
              <a:rPr lang="en-US" altLang="en-US" baseline="-25000">
                <a:latin typeface="Times New Roman" panose="02020603050405020304" pitchFamily="18" charset="0"/>
              </a:rPr>
              <a:t>22</a:t>
            </a:r>
            <a:r>
              <a:rPr lang="en-US" altLang="en-US">
                <a:latin typeface="Times New Roman" panose="02020603050405020304" pitchFamily="18" charset="0"/>
              </a:rPr>
              <a:t>.</a:t>
            </a:r>
            <a:endParaRPr lang="en-US" altLang="en-US" baseline="-25000">
              <a:latin typeface="Times New Roman" panose="02020603050405020304" pitchFamily="18" charset="0"/>
            </a:endParaRPr>
          </a:p>
        </p:txBody>
      </p:sp>
      <p:sp>
        <p:nvSpPr>
          <p:cNvPr id="14340" name="Oval 4"/>
          <p:cNvSpPr>
            <a:spLocks noChangeAspect="1" noChangeArrowheads="1"/>
          </p:cNvSpPr>
          <p:nvPr/>
        </p:nvSpPr>
        <p:spPr bwMode="auto">
          <a:xfrm>
            <a:off x="1066800" y="42672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1" name="Line 5"/>
          <p:cNvSpPr>
            <a:spLocks noChangeShapeType="1"/>
          </p:cNvSpPr>
          <p:nvPr/>
        </p:nvSpPr>
        <p:spPr bwMode="auto">
          <a:xfrm>
            <a:off x="1147763" y="432752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2" name="Line 6"/>
          <p:cNvSpPr>
            <a:spLocks noChangeShapeType="1"/>
          </p:cNvSpPr>
          <p:nvPr/>
        </p:nvSpPr>
        <p:spPr bwMode="auto">
          <a:xfrm>
            <a:off x="2819400" y="43434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3" name="Line 7"/>
          <p:cNvSpPr>
            <a:spLocks noChangeShapeType="1"/>
          </p:cNvSpPr>
          <p:nvPr/>
        </p:nvSpPr>
        <p:spPr bwMode="auto">
          <a:xfrm flipH="1" flipV="1">
            <a:off x="1143000" y="6096000"/>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4" name="Line 8"/>
          <p:cNvSpPr>
            <a:spLocks noChangeShapeType="1"/>
          </p:cNvSpPr>
          <p:nvPr/>
        </p:nvSpPr>
        <p:spPr bwMode="auto">
          <a:xfrm flipH="1" flipV="1">
            <a:off x="1147763" y="4327525"/>
            <a:ext cx="1671637"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45" name="Oval 9"/>
          <p:cNvSpPr>
            <a:spLocks noChangeAspect="1" noChangeArrowheads="1"/>
          </p:cNvSpPr>
          <p:nvPr/>
        </p:nvSpPr>
        <p:spPr bwMode="auto">
          <a:xfrm>
            <a:off x="2743200" y="42672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6" name="Oval 10"/>
          <p:cNvSpPr>
            <a:spLocks noChangeAspect="1" noChangeArrowheads="1"/>
          </p:cNvSpPr>
          <p:nvPr/>
        </p:nvSpPr>
        <p:spPr bwMode="auto">
          <a:xfrm>
            <a:off x="1066800" y="60071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7" name="Oval 11"/>
          <p:cNvSpPr>
            <a:spLocks noChangeAspect="1" noChangeArrowheads="1"/>
          </p:cNvSpPr>
          <p:nvPr/>
        </p:nvSpPr>
        <p:spPr bwMode="auto">
          <a:xfrm>
            <a:off x="2743200" y="6019800"/>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48" name="Text Box 12"/>
          <p:cNvSpPr txBox="1">
            <a:spLocks noChangeArrowheads="1"/>
          </p:cNvSpPr>
          <p:nvPr/>
        </p:nvSpPr>
        <p:spPr bwMode="auto">
          <a:xfrm>
            <a:off x="381000" y="3886200"/>
            <a:ext cx="83058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			     </a:t>
            </a: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i="1"/>
              <a:t>R</a:t>
            </a:r>
            <a:r>
              <a:rPr lang="en-US" altLang="en-US" baseline="-25000"/>
              <a:t>21</a:t>
            </a:r>
          </a:p>
          <a:p>
            <a:pPr algn="l" eaLnBrk="1" hangingPunct="1">
              <a:spcBef>
                <a:spcPct val="50000"/>
              </a:spcBef>
            </a:pPr>
            <a:r>
              <a:rPr lang="en-US" altLang="en-US" sz="2400"/>
              <a:t>	</a:t>
            </a:r>
            <a:r>
              <a:rPr lang="en-US" altLang="en-US" sz="2400" i="1"/>
              <a:t>R</a:t>
            </a:r>
            <a:r>
              <a:rPr lang="en-US" altLang="en-US" sz="2400" baseline="-25000"/>
              <a:t>2</a:t>
            </a:r>
            <a:r>
              <a:rPr lang="en-US" altLang="en-US" sz="2400"/>
              <a:t>		</a:t>
            </a:r>
            <a:r>
              <a:rPr lang="en-US" altLang="en-US" sz="2400" i="1"/>
              <a:t>R</a:t>
            </a:r>
            <a:r>
              <a:rPr lang="en-US" altLang="en-US" sz="2400" baseline="-25000"/>
              <a:t>1</a:t>
            </a:r>
            <a:r>
              <a:rPr lang="en-US" altLang="en-US" sz="2400"/>
              <a:t>	   </a:t>
            </a:r>
            <a:r>
              <a:rPr lang="en-US" altLang="en-US" sz="2400">
                <a:cs typeface="Arial" panose="020B0604020202020204" pitchFamily="34" charset="0"/>
              </a:rPr>
              <a:t>→</a:t>
            </a:r>
            <a:r>
              <a:rPr lang="en-US" altLang="en-US" sz="2400"/>
              <a:t>		      </a:t>
            </a:r>
            <a:r>
              <a:rPr lang="en-US" altLang="en-US"/>
              <a:t>v</a:t>
            </a:r>
            <a:r>
              <a:rPr lang="en-US" altLang="en-US" baseline="-25000"/>
              <a:t>3</a:t>
            </a:r>
          </a:p>
          <a:p>
            <a:pPr algn="l" eaLnBrk="1" hangingPunct="1">
              <a:spcBef>
                <a:spcPct val="50000"/>
              </a:spcBef>
            </a:pPr>
            <a:r>
              <a:rPr lang="en-US" altLang="en-US" sz="2400"/>
              <a:t>						       </a:t>
            </a:r>
            <a:r>
              <a:rPr lang="en-US" altLang="en-US" i="1"/>
              <a:t>R</a:t>
            </a:r>
            <a:r>
              <a:rPr lang="en-US" altLang="en-US" baseline="-25000"/>
              <a:t>22</a:t>
            </a:r>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r>
              <a:rPr lang="en-US" altLang="en-US"/>
              <a:t>			    v</a:t>
            </a:r>
            <a:r>
              <a:rPr lang="en-US" altLang="en-US" baseline="-25000"/>
              <a:t>4</a:t>
            </a:r>
            <a:r>
              <a:rPr lang="en-US" altLang="en-US"/>
              <a:t> 		   v</a:t>
            </a:r>
            <a:r>
              <a:rPr lang="en-US" altLang="en-US" baseline="-25000"/>
              <a:t>2</a:t>
            </a:r>
          </a:p>
        </p:txBody>
      </p:sp>
      <p:sp>
        <p:nvSpPr>
          <p:cNvPr id="14349" name="Oval 13"/>
          <p:cNvSpPr>
            <a:spLocks noChangeAspect="1" noChangeArrowheads="1"/>
          </p:cNvSpPr>
          <p:nvPr/>
        </p:nvSpPr>
        <p:spPr bwMode="auto">
          <a:xfrm>
            <a:off x="5329238" y="42830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0" name="Line 14"/>
          <p:cNvSpPr>
            <a:spLocks noChangeShapeType="1"/>
          </p:cNvSpPr>
          <p:nvPr/>
        </p:nvSpPr>
        <p:spPr bwMode="auto">
          <a:xfrm>
            <a:off x="5410200" y="43434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1" name="Line 15"/>
          <p:cNvSpPr>
            <a:spLocks noChangeShapeType="1"/>
          </p:cNvSpPr>
          <p:nvPr/>
        </p:nvSpPr>
        <p:spPr bwMode="auto">
          <a:xfrm>
            <a:off x="7081838" y="43592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2" name="Line 16"/>
          <p:cNvSpPr>
            <a:spLocks noChangeShapeType="1"/>
          </p:cNvSpPr>
          <p:nvPr/>
        </p:nvSpPr>
        <p:spPr bwMode="auto">
          <a:xfrm flipH="1" flipV="1">
            <a:off x="5405438" y="61118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3" name="Line 17"/>
          <p:cNvSpPr>
            <a:spLocks noChangeShapeType="1"/>
          </p:cNvSpPr>
          <p:nvPr/>
        </p:nvSpPr>
        <p:spPr bwMode="auto">
          <a:xfrm flipH="1" flipV="1">
            <a:off x="5410200" y="43434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4" name="Oval 18"/>
          <p:cNvSpPr>
            <a:spLocks noChangeAspect="1" noChangeArrowheads="1"/>
          </p:cNvSpPr>
          <p:nvPr/>
        </p:nvSpPr>
        <p:spPr bwMode="auto">
          <a:xfrm>
            <a:off x="7005638" y="42830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5" name="Oval 19"/>
          <p:cNvSpPr>
            <a:spLocks noChangeAspect="1" noChangeArrowheads="1"/>
          </p:cNvSpPr>
          <p:nvPr/>
        </p:nvSpPr>
        <p:spPr bwMode="auto">
          <a:xfrm>
            <a:off x="5329238" y="60229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6" name="Oval 20"/>
          <p:cNvSpPr>
            <a:spLocks noChangeAspect="1" noChangeArrowheads="1"/>
          </p:cNvSpPr>
          <p:nvPr/>
        </p:nvSpPr>
        <p:spPr bwMode="auto">
          <a:xfrm>
            <a:off x="7005638" y="60356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7" name="Oval 21"/>
          <p:cNvSpPr>
            <a:spLocks noChangeAspect="1" noChangeArrowheads="1"/>
          </p:cNvSpPr>
          <p:nvPr/>
        </p:nvSpPr>
        <p:spPr bwMode="auto">
          <a:xfrm>
            <a:off x="6172200" y="51054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358" name="Line 22"/>
          <p:cNvSpPr>
            <a:spLocks noChangeShapeType="1"/>
          </p:cNvSpPr>
          <p:nvPr/>
        </p:nvSpPr>
        <p:spPr bwMode="auto">
          <a:xfrm flipH="1">
            <a:off x="5410200" y="4343400"/>
            <a:ext cx="1676400" cy="17526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8571145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Regions</a:t>
            </a:r>
          </a:p>
        </p:txBody>
      </p:sp>
      <p:sp>
        <p:nvSpPr>
          <p:cNvPr id="15363" name="Rectangle 3"/>
          <p:cNvSpPr>
            <a:spLocks noGrp="1" noChangeArrowheads="1"/>
          </p:cNvSpPr>
          <p:nvPr>
            <p:ph idx="1"/>
          </p:nvPr>
        </p:nvSpPr>
        <p:spPr>
          <a:xfrm>
            <a:off x="228600" y="1066800"/>
            <a:ext cx="8610600" cy="2895600"/>
          </a:xfrm>
        </p:spPr>
        <p:txBody>
          <a:bodyPr/>
          <a:lstStyle/>
          <a:p>
            <a:pPr eaLnBrk="1" hangingPunct="1">
              <a:lnSpc>
                <a:spcPct val="90000"/>
              </a:lnSpc>
            </a:pPr>
            <a:r>
              <a:rPr lang="en-US" altLang="en-US" sz="3600">
                <a:latin typeface="Times New Roman" panose="02020603050405020304" pitchFamily="18" charset="0"/>
              </a:rPr>
              <a:t>Now there is no way to place vertex v</a:t>
            </a:r>
            <a:r>
              <a:rPr lang="en-US" altLang="en-US" sz="3600" baseline="-25000">
                <a:latin typeface="Times New Roman" panose="02020603050405020304" pitchFamily="18" charset="0"/>
              </a:rPr>
              <a:t>6</a:t>
            </a:r>
            <a:r>
              <a:rPr lang="en-US" altLang="en-US" sz="3600">
                <a:latin typeface="Times New Roman" panose="02020603050405020304" pitchFamily="18" charset="0"/>
              </a:rPr>
              <a:t> without forcing a crossing:</a:t>
            </a:r>
          </a:p>
          <a:p>
            <a:pPr lvl="1" eaLnBrk="1" hangingPunct="1">
              <a:lnSpc>
                <a:spcPct val="90000"/>
              </a:lnSpc>
            </a:pPr>
            <a:r>
              <a:rPr lang="en-US" altLang="en-US" sz="3200">
                <a:latin typeface="Times New Roman" panose="02020603050405020304" pitchFamily="18" charset="0"/>
              </a:rPr>
              <a:t>If v</a:t>
            </a:r>
            <a:r>
              <a:rPr lang="en-US" altLang="en-US" sz="3200" baseline="-25000">
                <a:latin typeface="Times New Roman" panose="02020603050405020304" pitchFamily="18" charset="0"/>
              </a:rPr>
              <a:t>6</a:t>
            </a:r>
            <a:r>
              <a:rPr lang="en-US" altLang="en-US" sz="3200">
                <a:latin typeface="Times New Roman" panose="02020603050405020304" pitchFamily="18" charset="0"/>
              </a:rPr>
              <a:t> is in </a:t>
            </a:r>
            <a:r>
              <a:rPr lang="en-US" altLang="en-US" sz="3200" i="1">
                <a:latin typeface="Times New Roman" panose="02020603050405020304" pitchFamily="18" charset="0"/>
              </a:rPr>
              <a:t>R</a:t>
            </a:r>
            <a:r>
              <a:rPr lang="en-US" altLang="en-US" sz="3200" baseline="-25000">
                <a:latin typeface="Times New Roman" panose="02020603050405020304" pitchFamily="18" charset="0"/>
              </a:rPr>
              <a:t>1</a:t>
            </a:r>
            <a:r>
              <a:rPr lang="en-US" altLang="en-US" sz="3200">
                <a:latin typeface="Times New Roman" panose="02020603050405020304" pitchFamily="18" charset="0"/>
              </a:rPr>
              <a:t> then {v</a:t>
            </a:r>
            <a:r>
              <a:rPr lang="en-US" altLang="en-US" sz="3200" baseline="-25000">
                <a:latin typeface="Times New Roman" panose="02020603050405020304" pitchFamily="18" charset="0"/>
              </a:rPr>
              <a:t>6</a:t>
            </a:r>
            <a:r>
              <a:rPr lang="en-US" altLang="en-US" sz="3200">
                <a:latin typeface="Times New Roman" panose="02020603050405020304" pitchFamily="18" charset="0"/>
              </a:rPr>
              <a:t>, v</a:t>
            </a:r>
            <a:r>
              <a:rPr lang="en-US" altLang="en-US" sz="3200" baseline="-25000">
                <a:latin typeface="Times New Roman" panose="02020603050405020304" pitchFamily="18" charset="0"/>
              </a:rPr>
              <a:t>3</a:t>
            </a:r>
            <a:r>
              <a:rPr lang="en-US" altLang="en-US" sz="3200">
                <a:latin typeface="Times New Roman" panose="02020603050405020304" pitchFamily="18" charset="0"/>
              </a:rPr>
              <a:t>} must cross an edge</a:t>
            </a:r>
          </a:p>
          <a:p>
            <a:pPr lvl="1" eaLnBrk="1" hangingPunct="1">
              <a:lnSpc>
                <a:spcPct val="90000"/>
              </a:lnSpc>
            </a:pPr>
            <a:r>
              <a:rPr lang="en-US" altLang="en-US" sz="3200">
                <a:latin typeface="Times New Roman" panose="02020603050405020304" pitchFamily="18" charset="0"/>
              </a:rPr>
              <a:t>If v</a:t>
            </a:r>
            <a:r>
              <a:rPr lang="en-US" altLang="en-US" sz="3200" baseline="-25000">
                <a:latin typeface="Times New Roman" panose="02020603050405020304" pitchFamily="18" charset="0"/>
              </a:rPr>
              <a:t>6</a:t>
            </a:r>
            <a:r>
              <a:rPr lang="en-US" altLang="en-US" sz="3200">
                <a:latin typeface="Times New Roman" panose="02020603050405020304" pitchFamily="18" charset="0"/>
              </a:rPr>
              <a:t> is in </a:t>
            </a:r>
            <a:r>
              <a:rPr lang="en-US" altLang="en-US" sz="3200" i="1">
                <a:latin typeface="Times New Roman" panose="02020603050405020304" pitchFamily="18" charset="0"/>
              </a:rPr>
              <a:t>R</a:t>
            </a:r>
            <a:r>
              <a:rPr lang="en-US" altLang="en-US" sz="3200" baseline="-25000">
                <a:latin typeface="Times New Roman" panose="02020603050405020304" pitchFamily="18" charset="0"/>
              </a:rPr>
              <a:t>21</a:t>
            </a:r>
            <a:r>
              <a:rPr lang="en-US" altLang="en-US" sz="3200">
                <a:latin typeface="Times New Roman" panose="02020603050405020304" pitchFamily="18" charset="0"/>
              </a:rPr>
              <a:t> then {v</a:t>
            </a:r>
            <a:r>
              <a:rPr lang="en-US" altLang="en-US" sz="3200" baseline="-25000">
                <a:latin typeface="Times New Roman" panose="02020603050405020304" pitchFamily="18" charset="0"/>
              </a:rPr>
              <a:t>6</a:t>
            </a:r>
            <a:r>
              <a:rPr lang="en-US" altLang="en-US" sz="3200">
                <a:latin typeface="Times New Roman" panose="02020603050405020304" pitchFamily="18" charset="0"/>
              </a:rPr>
              <a:t>, v</a:t>
            </a:r>
            <a:r>
              <a:rPr lang="en-US" altLang="en-US" sz="3200" baseline="-25000">
                <a:latin typeface="Times New Roman" panose="02020603050405020304" pitchFamily="18" charset="0"/>
              </a:rPr>
              <a:t>2</a:t>
            </a:r>
            <a:r>
              <a:rPr lang="en-US" altLang="en-US" sz="3200">
                <a:latin typeface="Times New Roman" panose="02020603050405020304" pitchFamily="18" charset="0"/>
              </a:rPr>
              <a:t>} must cross an edge</a:t>
            </a:r>
          </a:p>
          <a:p>
            <a:pPr lvl="1" eaLnBrk="1" hangingPunct="1">
              <a:lnSpc>
                <a:spcPct val="90000"/>
              </a:lnSpc>
            </a:pPr>
            <a:r>
              <a:rPr lang="en-US" altLang="en-US" sz="3200">
                <a:latin typeface="Times New Roman" panose="02020603050405020304" pitchFamily="18" charset="0"/>
              </a:rPr>
              <a:t>If v</a:t>
            </a:r>
            <a:r>
              <a:rPr lang="en-US" altLang="en-US" sz="3200" baseline="-25000">
                <a:latin typeface="Times New Roman" panose="02020603050405020304" pitchFamily="18" charset="0"/>
              </a:rPr>
              <a:t>6</a:t>
            </a:r>
            <a:r>
              <a:rPr lang="en-US" altLang="en-US" sz="3200">
                <a:latin typeface="Times New Roman" panose="02020603050405020304" pitchFamily="18" charset="0"/>
              </a:rPr>
              <a:t> is in </a:t>
            </a:r>
            <a:r>
              <a:rPr lang="en-US" altLang="en-US" sz="3200" i="1">
                <a:latin typeface="Times New Roman" panose="02020603050405020304" pitchFamily="18" charset="0"/>
              </a:rPr>
              <a:t>R</a:t>
            </a:r>
            <a:r>
              <a:rPr lang="en-US" altLang="en-US" sz="3200" baseline="-25000">
                <a:latin typeface="Times New Roman" panose="02020603050405020304" pitchFamily="18" charset="0"/>
              </a:rPr>
              <a:t>22</a:t>
            </a:r>
            <a:r>
              <a:rPr lang="en-US" altLang="en-US" sz="3200">
                <a:latin typeface="Times New Roman" panose="02020603050405020304" pitchFamily="18" charset="0"/>
              </a:rPr>
              <a:t> then {v</a:t>
            </a:r>
            <a:r>
              <a:rPr lang="en-US" altLang="en-US" sz="3200" baseline="-25000">
                <a:latin typeface="Times New Roman" panose="02020603050405020304" pitchFamily="18" charset="0"/>
              </a:rPr>
              <a:t>6</a:t>
            </a:r>
            <a:r>
              <a:rPr lang="en-US" altLang="en-US" sz="3200">
                <a:latin typeface="Times New Roman" panose="02020603050405020304" pitchFamily="18" charset="0"/>
              </a:rPr>
              <a:t>, v</a:t>
            </a:r>
            <a:r>
              <a:rPr lang="en-US" altLang="en-US" sz="3200" baseline="-25000">
                <a:latin typeface="Times New Roman" panose="02020603050405020304" pitchFamily="18" charset="0"/>
              </a:rPr>
              <a:t>1</a:t>
            </a:r>
            <a:r>
              <a:rPr lang="en-US" altLang="en-US" sz="3200">
                <a:latin typeface="Times New Roman" panose="02020603050405020304" pitchFamily="18" charset="0"/>
              </a:rPr>
              <a:t>} must cross an edge</a:t>
            </a:r>
          </a:p>
          <a:p>
            <a:pPr eaLnBrk="1" hangingPunct="1">
              <a:lnSpc>
                <a:spcPct val="90000"/>
              </a:lnSpc>
            </a:pPr>
            <a:endParaRPr lang="en-US" altLang="en-US" sz="3600">
              <a:latin typeface="Times New Roman" panose="02020603050405020304" pitchFamily="18" charset="0"/>
            </a:endParaRPr>
          </a:p>
        </p:txBody>
      </p:sp>
      <p:sp>
        <p:nvSpPr>
          <p:cNvPr id="15364" name="Text Box 12"/>
          <p:cNvSpPr txBox="1">
            <a:spLocks noChangeArrowheads="1"/>
          </p:cNvSpPr>
          <p:nvPr/>
        </p:nvSpPr>
        <p:spPr bwMode="auto">
          <a:xfrm>
            <a:off x="533400" y="3962400"/>
            <a:ext cx="38100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i="1"/>
              <a:t>R</a:t>
            </a:r>
            <a:r>
              <a:rPr lang="en-US" altLang="en-US" baseline="-25000"/>
              <a:t>21</a:t>
            </a:r>
          </a:p>
          <a:p>
            <a:pPr algn="l" eaLnBrk="1" hangingPunct="1">
              <a:spcBef>
                <a:spcPct val="50000"/>
              </a:spcBef>
            </a:pPr>
            <a:r>
              <a:rPr lang="en-US" altLang="en-US" sz="2400"/>
              <a:t>	       </a:t>
            </a:r>
            <a:r>
              <a:rPr lang="en-US" altLang="en-US"/>
              <a:t>v</a:t>
            </a:r>
            <a:r>
              <a:rPr lang="en-US" altLang="en-US" baseline="-25000"/>
              <a:t>3</a:t>
            </a:r>
            <a:r>
              <a:rPr lang="en-US" altLang="en-US"/>
              <a:t>              </a:t>
            </a:r>
            <a:r>
              <a:rPr lang="en-US" altLang="en-US" i="1"/>
              <a:t>R</a:t>
            </a:r>
            <a:r>
              <a:rPr lang="en-US" altLang="en-US" baseline="-25000"/>
              <a:t>1</a:t>
            </a:r>
          </a:p>
          <a:p>
            <a:pPr algn="l" eaLnBrk="1" hangingPunct="1">
              <a:spcBef>
                <a:spcPct val="50000"/>
              </a:spcBef>
            </a:pPr>
            <a:r>
              <a:rPr lang="en-US" altLang="en-US" sz="2400"/>
              <a:t>		</a:t>
            </a:r>
            <a:r>
              <a:rPr lang="en-US" altLang="en-US" i="1"/>
              <a:t>R</a:t>
            </a:r>
            <a:r>
              <a:rPr lang="en-US" altLang="en-US" baseline="-25000"/>
              <a:t>22</a:t>
            </a:r>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p>
        </p:txBody>
      </p:sp>
      <p:sp>
        <p:nvSpPr>
          <p:cNvPr id="15365" name="Oval 13"/>
          <p:cNvSpPr>
            <a:spLocks noChangeAspect="1" noChangeArrowheads="1"/>
          </p:cNvSpPr>
          <p:nvPr/>
        </p:nvSpPr>
        <p:spPr bwMode="auto">
          <a:xfrm>
            <a:off x="1138238" y="43592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66" name="Line 14"/>
          <p:cNvSpPr>
            <a:spLocks noChangeShapeType="1"/>
          </p:cNvSpPr>
          <p:nvPr/>
        </p:nvSpPr>
        <p:spPr bwMode="auto">
          <a:xfrm>
            <a:off x="1219200" y="44196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7" name="Line 15"/>
          <p:cNvSpPr>
            <a:spLocks noChangeShapeType="1"/>
          </p:cNvSpPr>
          <p:nvPr/>
        </p:nvSpPr>
        <p:spPr bwMode="auto">
          <a:xfrm>
            <a:off x="2890838" y="44354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8" name="Line 16"/>
          <p:cNvSpPr>
            <a:spLocks noChangeShapeType="1"/>
          </p:cNvSpPr>
          <p:nvPr/>
        </p:nvSpPr>
        <p:spPr bwMode="auto">
          <a:xfrm flipH="1" flipV="1">
            <a:off x="1214438" y="61880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69" name="Line 17"/>
          <p:cNvSpPr>
            <a:spLocks noChangeShapeType="1"/>
          </p:cNvSpPr>
          <p:nvPr/>
        </p:nvSpPr>
        <p:spPr bwMode="auto">
          <a:xfrm flipH="1" flipV="1">
            <a:off x="1219200" y="44196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5370" name="Oval 18"/>
          <p:cNvSpPr>
            <a:spLocks noChangeAspect="1" noChangeArrowheads="1"/>
          </p:cNvSpPr>
          <p:nvPr/>
        </p:nvSpPr>
        <p:spPr bwMode="auto">
          <a:xfrm>
            <a:off x="2814638" y="43592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1" name="Oval 19"/>
          <p:cNvSpPr>
            <a:spLocks noChangeAspect="1" noChangeArrowheads="1"/>
          </p:cNvSpPr>
          <p:nvPr/>
        </p:nvSpPr>
        <p:spPr bwMode="auto">
          <a:xfrm>
            <a:off x="1138238" y="60991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2" name="Oval 20"/>
          <p:cNvSpPr>
            <a:spLocks noChangeAspect="1" noChangeArrowheads="1"/>
          </p:cNvSpPr>
          <p:nvPr/>
        </p:nvSpPr>
        <p:spPr bwMode="auto">
          <a:xfrm>
            <a:off x="2814638" y="61118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3" name="Oval 21"/>
          <p:cNvSpPr>
            <a:spLocks noChangeAspect="1" noChangeArrowheads="1"/>
          </p:cNvSpPr>
          <p:nvPr/>
        </p:nvSpPr>
        <p:spPr bwMode="auto">
          <a:xfrm>
            <a:off x="1981200" y="51816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5374" name="Line 22"/>
          <p:cNvSpPr>
            <a:spLocks noChangeShapeType="1"/>
          </p:cNvSpPr>
          <p:nvPr/>
        </p:nvSpPr>
        <p:spPr bwMode="auto">
          <a:xfrm flipH="1">
            <a:off x="1219200" y="4419600"/>
            <a:ext cx="1676400" cy="17526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7455752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Regions</a:t>
            </a:r>
          </a:p>
        </p:txBody>
      </p:sp>
      <p:sp>
        <p:nvSpPr>
          <p:cNvPr id="16387" name="Rectangle 3"/>
          <p:cNvSpPr>
            <a:spLocks noGrp="1" noChangeArrowheads="1"/>
          </p:cNvSpPr>
          <p:nvPr>
            <p:ph idx="1"/>
          </p:nvPr>
        </p:nvSpPr>
        <p:spPr>
          <a:xfrm>
            <a:off x="228600" y="1066800"/>
            <a:ext cx="8610600" cy="2057400"/>
          </a:xfrm>
        </p:spPr>
        <p:txBody>
          <a:bodyPr/>
          <a:lstStyle/>
          <a:p>
            <a:pPr eaLnBrk="1" hangingPunct="1"/>
            <a:r>
              <a:rPr lang="en-US" altLang="en-US" sz="3600">
                <a:latin typeface="Times New Roman" panose="02020603050405020304" pitchFamily="18" charset="0"/>
              </a:rPr>
              <a:t>Alternatively,  assume v</a:t>
            </a:r>
            <a:r>
              <a:rPr lang="en-US" altLang="en-US" sz="3600" baseline="-25000">
                <a:latin typeface="Times New Roman" panose="02020603050405020304" pitchFamily="18" charset="0"/>
              </a:rPr>
              <a:t>3</a:t>
            </a:r>
            <a:r>
              <a:rPr lang="en-US" altLang="en-US" sz="3600">
                <a:latin typeface="Times New Roman" panose="02020603050405020304" pitchFamily="18" charset="0"/>
              </a:rPr>
              <a:t> is in R</a:t>
            </a:r>
            <a:r>
              <a:rPr lang="en-US" altLang="en-US" sz="3600" baseline="-25000">
                <a:latin typeface="Times New Roman" panose="02020603050405020304" pitchFamily="18" charset="0"/>
              </a:rPr>
              <a:t>1</a:t>
            </a:r>
            <a:r>
              <a:rPr lang="en-US" altLang="en-US" sz="3600">
                <a:latin typeface="Times New Roman" panose="02020603050405020304" pitchFamily="18" charset="0"/>
              </a:rPr>
              <a:t>. Then the edges</a:t>
            </a:r>
            <a:r>
              <a:rPr lang="en-US" altLang="en-US" sz="3600" i="1">
                <a:latin typeface="Times New Roman" panose="02020603050405020304" pitchFamily="18" charset="0"/>
              </a:rPr>
              <a:t> </a:t>
            </a:r>
            <a:r>
              <a:rPr lang="en-US" altLang="en-US" sz="3600">
                <a:latin typeface="Times New Roman" panose="02020603050405020304" pitchFamily="18" charset="0"/>
              </a:rPr>
              <a:t>{v</a:t>
            </a:r>
            <a:r>
              <a:rPr lang="en-US" altLang="en-US" sz="3600" baseline="-25000">
                <a:latin typeface="Times New Roman" panose="02020603050405020304" pitchFamily="18" charset="0"/>
              </a:rPr>
              <a:t>3</a:t>
            </a:r>
            <a:r>
              <a:rPr lang="en-US" altLang="en-US" sz="3600">
                <a:latin typeface="Times New Roman" panose="02020603050405020304" pitchFamily="18" charset="0"/>
              </a:rPr>
              <a:t>, v</a:t>
            </a:r>
            <a:r>
              <a:rPr lang="en-US" altLang="en-US" sz="3600" baseline="-25000">
                <a:latin typeface="Times New Roman" panose="02020603050405020304" pitchFamily="18" charset="0"/>
              </a:rPr>
              <a:t>4</a:t>
            </a:r>
            <a:r>
              <a:rPr lang="en-US" altLang="en-US" sz="3600">
                <a:latin typeface="Times New Roman" panose="02020603050405020304" pitchFamily="18" charset="0"/>
              </a:rPr>
              <a:t>} and {v</a:t>
            </a:r>
            <a:r>
              <a:rPr lang="en-US" altLang="en-US" sz="3600" baseline="-25000">
                <a:latin typeface="Times New Roman" panose="02020603050405020304" pitchFamily="18" charset="0"/>
              </a:rPr>
              <a:t>4</a:t>
            </a:r>
            <a:r>
              <a:rPr lang="en-US" altLang="en-US" sz="3600">
                <a:latin typeface="Times New Roman" panose="02020603050405020304" pitchFamily="18" charset="0"/>
              </a:rPr>
              <a:t>, v</a:t>
            </a:r>
            <a:r>
              <a:rPr lang="en-US" altLang="en-US" sz="3600" baseline="-25000">
                <a:latin typeface="Times New Roman" panose="02020603050405020304" pitchFamily="18" charset="0"/>
              </a:rPr>
              <a:t>5</a:t>
            </a:r>
            <a:r>
              <a:rPr lang="en-US" altLang="en-US" sz="3600">
                <a:latin typeface="Times New Roman" panose="02020603050405020304" pitchFamily="18" charset="0"/>
              </a:rPr>
              <a:t>} separate </a:t>
            </a:r>
            <a:r>
              <a:rPr lang="en-US" altLang="en-US" sz="3600" i="1">
                <a:latin typeface="Times New Roman" panose="02020603050405020304" pitchFamily="18" charset="0"/>
              </a:rPr>
              <a:t>R</a:t>
            </a:r>
            <a:r>
              <a:rPr lang="en-US" altLang="en-US" sz="3600" baseline="-25000">
                <a:latin typeface="Times New Roman" panose="02020603050405020304" pitchFamily="18" charset="0"/>
              </a:rPr>
              <a:t>1</a:t>
            </a:r>
            <a:r>
              <a:rPr lang="en-US" altLang="en-US" sz="3600">
                <a:latin typeface="Times New Roman" panose="02020603050405020304" pitchFamily="18" charset="0"/>
              </a:rPr>
              <a:t> into two subregions, </a:t>
            </a:r>
            <a:r>
              <a:rPr lang="en-US" altLang="en-US" sz="3600" i="1">
                <a:latin typeface="Times New Roman" panose="02020603050405020304" pitchFamily="18" charset="0"/>
              </a:rPr>
              <a:t>R</a:t>
            </a:r>
            <a:r>
              <a:rPr lang="en-US" altLang="en-US" sz="3600" baseline="-25000">
                <a:latin typeface="Times New Roman" panose="02020603050405020304" pitchFamily="18" charset="0"/>
              </a:rPr>
              <a:t>11</a:t>
            </a:r>
            <a:r>
              <a:rPr lang="en-US" altLang="en-US" sz="3600">
                <a:latin typeface="Times New Roman" panose="02020603050405020304" pitchFamily="18" charset="0"/>
              </a:rPr>
              <a:t> and </a:t>
            </a:r>
            <a:r>
              <a:rPr lang="en-US" altLang="en-US" sz="3600" i="1">
                <a:latin typeface="Times New Roman" panose="02020603050405020304" pitchFamily="18" charset="0"/>
              </a:rPr>
              <a:t>R</a:t>
            </a:r>
            <a:r>
              <a:rPr lang="en-US" altLang="en-US" sz="3600" baseline="-25000">
                <a:latin typeface="Times New Roman" panose="02020603050405020304" pitchFamily="18" charset="0"/>
              </a:rPr>
              <a:t>12</a:t>
            </a:r>
            <a:r>
              <a:rPr lang="en-US" altLang="en-US" sz="3600">
                <a:latin typeface="Times New Roman" panose="02020603050405020304" pitchFamily="18" charset="0"/>
              </a:rPr>
              <a:t>.</a:t>
            </a:r>
            <a:endParaRPr lang="en-US" altLang="en-US" sz="3600" baseline="-25000">
              <a:latin typeface="Times New Roman" panose="02020603050405020304" pitchFamily="18" charset="0"/>
            </a:endParaRPr>
          </a:p>
        </p:txBody>
      </p:sp>
      <p:sp>
        <p:nvSpPr>
          <p:cNvPr id="16388" name="Text Box 4"/>
          <p:cNvSpPr txBox="1">
            <a:spLocks noChangeArrowheads="1"/>
          </p:cNvSpPr>
          <p:nvPr/>
        </p:nvSpPr>
        <p:spPr bwMode="auto">
          <a:xfrm>
            <a:off x="533400" y="3657600"/>
            <a:ext cx="4648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baseline="-25000"/>
              <a:t>			 </a:t>
            </a:r>
            <a:r>
              <a:rPr lang="en-US" altLang="en-US" i="1"/>
              <a:t>R</a:t>
            </a:r>
            <a:r>
              <a:rPr lang="en-US" altLang="en-US" baseline="-25000"/>
              <a:t>11</a:t>
            </a:r>
          </a:p>
          <a:p>
            <a:pPr algn="l" eaLnBrk="1" hangingPunct="1">
              <a:spcBef>
                <a:spcPct val="50000"/>
              </a:spcBef>
            </a:pPr>
            <a:r>
              <a:rPr lang="en-US" altLang="en-US" sz="2400"/>
              <a:t>	 </a:t>
            </a:r>
            <a:r>
              <a:rPr lang="en-US" altLang="en-US" i="1"/>
              <a:t>R</a:t>
            </a:r>
            <a:r>
              <a:rPr lang="en-US" altLang="en-US" baseline="-25000"/>
              <a:t>2</a:t>
            </a:r>
            <a:r>
              <a:rPr lang="en-US" altLang="en-US" sz="2400"/>
              <a:t> 	          </a:t>
            </a:r>
            <a:r>
              <a:rPr lang="en-US" altLang="en-US" i="1"/>
              <a:t>R</a:t>
            </a:r>
            <a:r>
              <a:rPr lang="en-US" altLang="en-US" baseline="-25000"/>
              <a:t>12</a:t>
            </a:r>
            <a:r>
              <a:rPr lang="en-US" altLang="en-US"/>
              <a:t> </a:t>
            </a:r>
            <a:r>
              <a:rPr lang="en-US" altLang="en-US" sz="2400"/>
              <a:t>	 </a:t>
            </a:r>
            <a:r>
              <a:rPr lang="en-US" altLang="en-US"/>
              <a:t>v</a:t>
            </a:r>
            <a:r>
              <a:rPr lang="en-US" altLang="en-US" baseline="-25000"/>
              <a:t>3</a:t>
            </a:r>
          </a:p>
          <a:p>
            <a:pPr algn="l" eaLnBrk="1" hangingPunct="1">
              <a:spcBef>
                <a:spcPct val="50000"/>
              </a:spcBef>
            </a:pPr>
            <a:r>
              <a:rPr lang="en-US" altLang="en-US" sz="2400"/>
              <a:t>		</a:t>
            </a:r>
            <a:endParaRPr lang="en-US" altLang="en-US" baseline="-25000"/>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p>
        </p:txBody>
      </p:sp>
      <p:sp>
        <p:nvSpPr>
          <p:cNvPr id="16389" name="Oval 5"/>
          <p:cNvSpPr>
            <a:spLocks noChangeAspect="1" noChangeArrowheads="1"/>
          </p:cNvSpPr>
          <p:nvPr/>
        </p:nvSpPr>
        <p:spPr bwMode="auto">
          <a:xfrm>
            <a:off x="1138238" y="40544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0" name="Line 6"/>
          <p:cNvSpPr>
            <a:spLocks noChangeShapeType="1"/>
          </p:cNvSpPr>
          <p:nvPr/>
        </p:nvSpPr>
        <p:spPr bwMode="auto">
          <a:xfrm>
            <a:off x="1219200" y="41148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1" name="Line 7"/>
          <p:cNvSpPr>
            <a:spLocks noChangeShapeType="1"/>
          </p:cNvSpPr>
          <p:nvPr/>
        </p:nvSpPr>
        <p:spPr bwMode="auto">
          <a:xfrm>
            <a:off x="2890838" y="41306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2" name="Line 8"/>
          <p:cNvSpPr>
            <a:spLocks noChangeShapeType="1"/>
          </p:cNvSpPr>
          <p:nvPr/>
        </p:nvSpPr>
        <p:spPr bwMode="auto">
          <a:xfrm flipH="1" flipV="1">
            <a:off x="1214438" y="58832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3" name="Line 9"/>
          <p:cNvSpPr>
            <a:spLocks noChangeShapeType="1"/>
          </p:cNvSpPr>
          <p:nvPr/>
        </p:nvSpPr>
        <p:spPr bwMode="auto">
          <a:xfrm flipH="1" flipV="1">
            <a:off x="1219200" y="41148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394" name="Oval 10"/>
          <p:cNvSpPr>
            <a:spLocks noChangeAspect="1" noChangeArrowheads="1"/>
          </p:cNvSpPr>
          <p:nvPr/>
        </p:nvSpPr>
        <p:spPr bwMode="auto">
          <a:xfrm>
            <a:off x="2814638" y="40544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5" name="Oval 11"/>
          <p:cNvSpPr>
            <a:spLocks noChangeAspect="1" noChangeArrowheads="1"/>
          </p:cNvSpPr>
          <p:nvPr/>
        </p:nvSpPr>
        <p:spPr bwMode="auto">
          <a:xfrm>
            <a:off x="1138238" y="57943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6" name="Oval 12"/>
          <p:cNvSpPr>
            <a:spLocks noChangeAspect="1" noChangeArrowheads="1"/>
          </p:cNvSpPr>
          <p:nvPr/>
        </p:nvSpPr>
        <p:spPr bwMode="auto">
          <a:xfrm>
            <a:off x="2814638" y="58070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7" name="Oval 13"/>
          <p:cNvSpPr>
            <a:spLocks noChangeAspect="1" noChangeArrowheads="1"/>
          </p:cNvSpPr>
          <p:nvPr/>
        </p:nvSpPr>
        <p:spPr bwMode="auto">
          <a:xfrm>
            <a:off x="4038600" y="49530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398" name="Line 15"/>
          <p:cNvSpPr>
            <a:spLocks noChangeShapeType="1"/>
          </p:cNvSpPr>
          <p:nvPr/>
        </p:nvSpPr>
        <p:spPr bwMode="auto">
          <a:xfrm>
            <a:off x="2895600" y="4114800"/>
            <a:ext cx="1219200" cy="9144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cxnSp>
        <p:nvCxnSpPr>
          <p:cNvPr id="16399" name="AutoShape 18"/>
          <p:cNvCxnSpPr>
            <a:cxnSpLocks noChangeShapeType="1"/>
          </p:cNvCxnSpPr>
          <p:nvPr/>
        </p:nvCxnSpPr>
        <p:spPr bwMode="auto">
          <a:xfrm rot="5400000">
            <a:off x="2248694" y="4075906"/>
            <a:ext cx="841375" cy="2900363"/>
          </a:xfrm>
          <a:prstGeom prst="curvedConnector3">
            <a:avLst>
              <a:gd name="adj1" fmla="val 125662"/>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66092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Regions</a:t>
            </a:r>
          </a:p>
        </p:txBody>
      </p:sp>
      <p:sp>
        <p:nvSpPr>
          <p:cNvPr id="17411" name="Rectangle 3"/>
          <p:cNvSpPr>
            <a:spLocks noGrp="1" noChangeArrowheads="1"/>
          </p:cNvSpPr>
          <p:nvPr>
            <p:ph idx="1"/>
          </p:nvPr>
        </p:nvSpPr>
        <p:spPr>
          <a:xfrm>
            <a:off x="228600" y="1066800"/>
            <a:ext cx="8610600" cy="2895600"/>
          </a:xfrm>
        </p:spPr>
        <p:txBody>
          <a:bodyPr/>
          <a:lstStyle/>
          <a:p>
            <a:pPr eaLnBrk="1" hangingPunct="1"/>
            <a:r>
              <a:rPr lang="en-US" altLang="en-US" sz="2800">
                <a:latin typeface="Times New Roman" panose="02020603050405020304" pitchFamily="18" charset="0"/>
              </a:rPr>
              <a:t>Now there is no way to place vertex v</a:t>
            </a:r>
            <a:r>
              <a:rPr lang="en-US" altLang="en-US" sz="2800" baseline="-25000">
                <a:latin typeface="Times New Roman" panose="02020603050405020304" pitchFamily="18" charset="0"/>
              </a:rPr>
              <a:t>6</a:t>
            </a:r>
            <a:r>
              <a:rPr lang="en-US" altLang="en-US" sz="2800">
                <a:latin typeface="Times New Roman" panose="02020603050405020304" pitchFamily="18" charset="0"/>
              </a:rPr>
              <a:t> without forcing a crossing:</a:t>
            </a:r>
          </a:p>
          <a:p>
            <a:pPr lvl="1" eaLnBrk="1" hangingPunct="1"/>
            <a:r>
              <a:rPr lang="en-US" altLang="en-US">
                <a:latin typeface="Times New Roman" panose="02020603050405020304" pitchFamily="18" charset="0"/>
              </a:rPr>
              <a:t>If v</a:t>
            </a:r>
            <a:r>
              <a:rPr lang="en-US" altLang="en-US" baseline="-25000">
                <a:latin typeface="Times New Roman" panose="02020603050405020304" pitchFamily="18" charset="0"/>
              </a:rPr>
              <a:t>6</a:t>
            </a:r>
            <a:r>
              <a:rPr lang="en-US" altLang="en-US">
                <a:latin typeface="Times New Roman" panose="02020603050405020304" pitchFamily="18" charset="0"/>
              </a:rPr>
              <a:t> is in </a:t>
            </a:r>
            <a:r>
              <a:rPr lang="en-US" altLang="en-US" i="1">
                <a:latin typeface="Times New Roman" panose="02020603050405020304" pitchFamily="18" charset="0"/>
              </a:rPr>
              <a:t>R</a:t>
            </a:r>
            <a:r>
              <a:rPr lang="en-US" altLang="en-US" baseline="-25000">
                <a:latin typeface="Times New Roman" panose="02020603050405020304" pitchFamily="18" charset="0"/>
              </a:rPr>
              <a:t>2</a:t>
            </a:r>
            <a:r>
              <a:rPr lang="en-US" altLang="en-US">
                <a:latin typeface="Times New Roman" panose="02020603050405020304" pitchFamily="18" charset="0"/>
              </a:rPr>
              <a:t> then {v</a:t>
            </a:r>
            <a:r>
              <a:rPr lang="en-US" altLang="en-US" baseline="-25000">
                <a:latin typeface="Times New Roman" panose="02020603050405020304" pitchFamily="18" charset="0"/>
              </a:rPr>
              <a:t>6</a:t>
            </a:r>
            <a:r>
              <a:rPr lang="en-US" altLang="en-US">
                <a:latin typeface="Times New Roman" panose="02020603050405020304" pitchFamily="18" charset="0"/>
              </a:rPr>
              <a:t>, v</a:t>
            </a:r>
            <a:r>
              <a:rPr lang="en-US" altLang="en-US" baseline="-25000">
                <a:latin typeface="Times New Roman" panose="02020603050405020304" pitchFamily="18" charset="0"/>
              </a:rPr>
              <a:t>3</a:t>
            </a:r>
            <a:r>
              <a:rPr lang="en-US" altLang="en-US">
                <a:latin typeface="Times New Roman" panose="02020603050405020304" pitchFamily="18" charset="0"/>
              </a:rPr>
              <a:t>} must cross an edge</a:t>
            </a:r>
          </a:p>
          <a:p>
            <a:pPr lvl="1" eaLnBrk="1" hangingPunct="1"/>
            <a:r>
              <a:rPr lang="en-US" altLang="en-US">
                <a:latin typeface="Times New Roman" panose="02020603050405020304" pitchFamily="18" charset="0"/>
              </a:rPr>
              <a:t>If v</a:t>
            </a:r>
            <a:r>
              <a:rPr lang="en-US" altLang="en-US" baseline="-25000">
                <a:latin typeface="Times New Roman" panose="02020603050405020304" pitchFamily="18" charset="0"/>
              </a:rPr>
              <a:t>6</a:t>
            </a:r>
            <a:r>
              <a:rPr lang="en-US" altLang="en-US">
                <a:latin typeface="Times New Roman" panose="02020603050405020304" pitchFamily="18" charset="0"/>
              </a:rPr>
              <a:t> is in </a:t>
            </a:r>
            <a:r>
              <a:rPr lang="en-US" altLang="en-US" i="1">
                <a:latin typeface="Times New Roman" panose="02020603050405020304" pitchFamily="18" charset="0"/>
              </a:rPr>
              <a:t>R</a:t>
            </a:r>
            <a:r>
              <a:rPr lang="en-US" altLang="en-US" baseline="-25000">
                <a:latin typeface="Times New Roman" panose="02020603050405020304" pitchFamily="18" charset="0"/>
              </a:rPr>
              <a:t>11</a:t>
            </a:r>
            <a:r>
              <a:rPr lang="en-US" altLang="en-US">
                <a:latin typeface="Times New Roman" panose="02020603050405020304" pitchFamily="18" charset="0"/>
              </a:rPr>
              <a:t> then {v</a:t>
            </a:r>
            <a:r>
              <a:rPr lang="en-US" altLang="en-US" baseline="-25000">
                <a:latin typeface="Times New Roman" panose="02020603050405020304" pitchFamily="18" charset="0"/>
              </a:rPr>
              <a:t>6</a:t>
            </a:r>
            <a:r>
              <a:rPr lang="en-US" altLang="en-US">
                <a:latin typeface="Times New Roman" panose="02020603050405020304" pitchFamily="18" charset="0"/>
              </a:rPr>
              <a:t>, v</a:t>
            </a:r>
            <a:r>
              <a:rPr lang="en-US" altLang="en-US" baseline="-25000">
                <a:latin typeface="Times New Roman" panose="02020603050405020304" pitchFamily="18" charset="0"/>
              </a:rPr>
              <a:t>2</a:t>
            </a:r>
            <a:r>
              <a:rPr lang="en-US" altLang="en-US">
                <a:latin typeface="Times New Roman" panose="02020603050405020304" pitchFamily="18" charset="0"/>
              </a:rPr>
              <a:t>} must cross an edge</a:t>
            </a:r>
          </a:p>
          <a:p>
            <a:pPr lvl="1" eaLnBrk="1" hangingPunct="1"/>
            <a:r>
              <a:rPr lang="en-US" altLang="en-US">
                <a:latin typeface="Times New Roman" panose="02020603050405020304" pitchFamily="18" charset="0"/>
              </a:rPr>
              <a:t>If v</a:t>
            </a:r>
            <a:r>
              <a:rPr lang="en-US" altLang="en-US" baseline="-25000">
                <a:latin typeface="Times New Roman" panose="02020603050405020304" pitchFamily="18" charset="0"/>
              </a:rPr>
              <a:t>6</a:t>
            </a:r>
            <a:r>
              <a:rPr lang="en-US" altLang="en-US">
                <a:latin typeface="Times New Roman" panose="02020603050405020304" pitchFamily="18" charset="0"/>
              </a:rPr>
              <a:t> is in </a:t>
            </a:r>
            <a:r>
              <a:rPr lang="en-US" altLang="en-US" i="1">
                <a:latin typeface="Times New Roman" panose="02020603050405020304" pitchFamily="18" charset="0"/>
              </a:rPr>
              <a:t>R</a:t>
            </a:r>
            <a:r>
              <a:rPr lang="en-US" altLang="en-US" baseline="-25000">
                <a:latin typeface="Times New Roman" panose="02020603050405020304" pitchFamily="18" charset="0"/>
              </a:rPr>
              <a:t>12</a:t>
            </a:r>
            <a:r>
              <a:rPr lang="en-US" altLang="en-US">
                <a:latin typeface="Times New Roman" panose="02020603050405020304" pitchFamily="18" charset="0"/>
              </a:rPr>
              <a:t> then {v</a:t>
            </a:r>
            <a:r>
              <a:rPr lang="en-US" altLang="en-US" baseline="-25000">
                <a:latin typeface="Times New Roman" panose="02020603050405020304" pitchFamily="18" charset="0"/>
              </a:rPr>
              <a:t>6</a:t>
            </a:r>
            <a:r>
              <a:rPr lang="en-US" altLang="en-US">
                <a:latin typeface="Times New Roman" panose="02020603050405020304" pitchFamily="18" charset="0"/>
              </a:rPr>
              <a:t>, v</a:t>
            </a:r>
            <a:r>
              <a:rPr lang="en-US" altLang="en-US" baseline="-25000">
                <a:latin typeface="Times New Roman" panose="02020603050405020304" pitchFamily="18" charset="0"/>
              </a:rPr>
              <a:t>1</a:t>
            </a:r>
            <a:r>
              <a:rPr lang="en-US" altLang="en-US">
                <a:latin typeface="Times New Roman" panose="02020603050405020304" pitchFamily="18" charset="0"/>
              </a:rPr>
              <a:t>} must cross an edge</a:t>
            </a:r>
          </a:p>
          <a:p>
            <a:pPr eaLnBrk="1" hangingPunct="1"/>
            <a:endParaRPr lang="en-US" altLang="en-US" sz="2800">
              <a:latin typeface="Times New Roman" panose="02020603050405020304" pitchFamily="18" charset="0"/>
            </a:endParaRPr>
          </a:p>
        </p:txBody>
      </p:sp>
      <p:sp>
        <p:nvSpPr>
          <p:cNvPr id="17412" name="Text Box 4"/>
          <p:cNvSpPr txBox="1">
            <a:spLocks noChangeArrowheads="1"/>
          </p:cNvSpPr>
          <p:nvPr/>
        </p:nvSpPr>
        <p:spPr bwMode="auto">
          <a:xfrm>
            <a:off x="533400" y="3657600"/>
            <a:ext cx="46482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a:t>         v</a:t>
            </a:r>
            <a:r>
              <a:rPr lang="en-US" altLang="en-US" baseline="-25000"/>
              <a:t>1</a:t>
            </a:r>
            <a:r>
              <a:rPr lang="en-US" altLang="en-US"/>
              <a:t>		      v</a:t>
            </a:r>
            <a:r>
              <a:rPr lang="en-US" altLang="en-US" baseline="-25000"/>
              <a:t>5</a:t>
            </a:r>
          </a:p>
          <a:p>
            <a:pPr algn="l" eaLnBrk="1" hangingPunct="1">
              <a:spcBef>
                <a:spcPct val="50000"/>
              </a:spcBef>
            </a:pPr>
            <a:endParaRPr lang="en-US" altLang="en-US" baseline="-25000"/>
          </a:p>
          <a:p>
            <a:pPr algn="l" eaLnBrk="1" hangingPunct="1">
              <a:spcBef>
                <a:spcPct val="50000"/>
              </a:spcBef>
            </a:pPr>
            <a:r>
              <a:rPr lang="en-US" altLang="en-US"/>
              <a:t>	</a:t>
            </a:r>
            <a:r>
              <a:rPr lang="en-US" altLang="en-US" baseline="-25000"/>
              <a:t>			 </a:t>
            </a:r>
            <a:r>
              <a:rPr lang="en-US" altLang="en-US" i="1"/>
              <a:t>R</a:t>
            </a:r>
            <a:r>
              <a:rPr lang="en-US" altLang="en-US" baseline="-25000"/>
              <a:t>11</a:t>
            </a:r>
          </a:p>
          <a:p>
            <a:pPr algn="l" eaLnBrk="1" hangingPunct="1">
              <a:spcBef>
                <a:spcPct val="50000"/>
              </a:spcBef>
            </a:pPr>
            <a:r>
              <a:rPr lang="en-US" altLang="en-US" sz="2400"/>
              <a:t>	 </a:t>
            </a:r>
            <a:r>
              <a:rPr lang="en-US" altLang="en-US" i="1"/>
              <a:t>R</a:t>
            </a:r>
            <a:r>
              <a:rPr lang="en-US" altLang="en-US" baseline="-25000"/>
              <a:t>2</a:t>
            </a:r>
            <a:r>
              <a:rPr lang="en-US" altLang="en-US" sz="2400"/>
              <a:t> 	          </a:t>
            </a:r>
            <a:r>
              <a:rPr lang="en-US" altLang="en-US" i="1"/>
              <a:t>R</a:t>
            </a:r>
            <a:r>
              <a:rPr lang="en-US" altLang="en-US" baseline="-25000"/>
              <a:t>12</a:t>
            </a:r>
            <a:r>
              <a:rPr lang="en-US" altLang="en-US"/>
              <a:t> </a:t>
            </a:r>
            <a:r>
              <a:rPr lang="en-US" altLang="en-US" sz="2400"/>
              <a:t>	 </a:t>
            </a:r>
            <a:r>
              <a:rPr lang="en-US" altLang="en-US"/>
              <a:t>v</a:t>
            </a:r>
            <a:r>
              <a:rPr lang="en-US" altLang="en-US" baseline="-25000"/>
              <a:t>3</a:t>
            </a:r>
          </a:p>
          <a:p>
            <a:pPr algn="l" eaLnBrk="1" hangingPunct="1">
              <a:spcBef>
                <a:spcPct val="50000"/>
              </a:spcBef>
            </a:pPr>
            <a:r>
              <a:rPr lang="en-US" altLang="en-US" sz="2400"/>
              <a:t>		</a:t>
            </a:r>
            <a:endParaRPr lang="en-US" altLang="en-US" baseline="-25000"/>
          </a:p>
          <a:p>
            <a:pPr algn="l" eaLnBrk="1" hangingPunct="1">
              <a:spcBef>
                <a:spcPct val="50000"/>
              </a:spcBef>
            </a:pPr>
            <a:endParaRPr lang="en-US" altLang="en-US" sz="800" baseline="-25000"/>
          </a:p>
          <a:p>
            <a:pPr algn="l" eaLnBrk="1" hangingPunct="1">
              <a:spcBef>
                <a:spcPct val="50000"/>
              </a:spcBef>
            </a:pPr>
            <a:r>
              <a:rPr lang="en-US" altLang="en-US"/>
              <a:t>        v</a:t>
            </a:r>
            <a:r>
              <a:rPr lang="en-US" altLang="en-US" baseline="-25000"/>
              <a:t>4</a:t>
            </a:r>
            <a:r>
              <a:rPr lang="en-US" altLang="en-US"/>
              <a:t>		           v</a:t>
            </a:r>
            <a:r>
              <a:rPr lang="en-US" altLang="en-US" baseline="-25000"/>
              <a:t>2</a:t>
            </a:r>
          </a:p>
        </p:txBody>
      </p:sp>
      <p:sp>
        <p:nvSpPr>
          <p:cNvPr id="17413" name="Oval 5"/>
          <p:cNvSpPr>
            <a:spLocks noChangeAspect="1" noChangeArrowheads="1"/>
          </p:cNvSpPr>
          <p:nvPr/>
        </p:nvSpPr>
        <p:spPr bwMode="auto">
          <a:xfrm>
            <a:off x="1138238" y="40544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14" name="Line 6"/>
          <p:cNvSpPr>
            <a:spLocks noChangeShapeType="1"/>
          </p:cNvSpPr>
          <p:nvPr/>
        </p:nvSpPr>
        <p:spPr bwMode="auto">
          <a:xfrm>
            <a:off x="1219200" y="4114800"/>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5" name="Line 7"/>
          <p:cNvSpPr>
            <a:spLocks noChangeShapeType="1"/>
          </p:cNvSpPr>
          <p:nvPr/>
        </p:nvSpPr>
        <p:spPr bwMode="auto">
          <a:xfrm>
            <a:off x="2890838" y="4130675"/>
            <a:ext cx="0" cy="176053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6" name="Line 8"/>
          <p:cNvSpPr>
            <a:spLocks noChangeShapeType="1"/>
          </p:cNvSpPr>
          <p:nvPr/>
        </p:nvSpPr>
        <p:spPr bwMode="auto">
          <a:xfrm flipH="1" flipV="1">
            <a:off x="1214438" y="5883275"/>
            <a:ext cx="1676400" cy="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7" name="Line 9"/>
          <p:cNvSpPr>
            <a:spLocks noChangeShapeType="1"/>
          </p:cNvSpPr>
          <p:nvPr/>
        </p:nvSpPr>
        <p:spPr bwMode="auto">
          <a:xfrm flipH="1" flipV="1">
            <a:off x="1219200" y="4114800"/>
            <a:ext cx="1671638" cy="15875"/>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418" name="Oval 10"/>
          <p:cNvSpPr>
            <a:spLocks noChangeAspect="1" noChangeArrowheads="1"/>
          </p:cNvSpPr>
          <p:nvPr/>
        </p:nvSpPr>
        <p:spPr bwMode="auto">
          <a:xfrm>
            <a:off x="2814638" y="40544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19" name="Oval 11"/>
          <p:cNvSpPr>
            <a:spLocks noChangeAspect="1" noChangeArrowheads="1"/>
          </p:cNvSpPr>
          <p:nvPr/>
        </p:nvSpPr>
        <p:spPr bwMode="auto">
          <a:xfrm>
            <a:off x="1138238" y="5794375"/>
            <a:ext cx="147637"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0" name="Oval 12"/>
          <p:cNvSpPr>
            <a:spLocks noChangeAspect="1" noChangeArrowheads="1"/>
          </p:cNvSpPr>
          <p:nvPr/>
        </p:nvSpPr>
        <p:spPr bwMode="auto">
          <a:xfrm>
            <a:off x="2814638" y="5807075"/>
            <a:ext cx="149225"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1" name="Oval 13"/>
          <p:cNvSpPr>
            <a:spLocks noChangeAspect="1" noChangeArrowheads="1"/>
          </p:cNvSpPr>
          <p:nvPr/>
        </p:nvSpPr>
        <p:spPr bwMode="auto">
          <a:xfrm>
            <a:off x="4038600" y="4953000"/>
            <a:ext cx="147638" cy="165100"/>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7422" name="Line 14"/>
          <p:cNvSpPr>
            <a:spLocks noChangeShapeType="1"/>
          </p:cNvSpPr>
          <p:nvPr/>
        </p:nvSpPr>
        <p:spPr bwMode="auto">
          <a:xfrm>
            <a:off x="2895600" y="4114800"/>
            <a:ext cx="1219200" cy="914400"/>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cxnSp>
        <p:nvCxnSpPr>
          <p:cNvPr id="17423" name="AutoShape 15"/>
          <p:cNvCxnSpPr>
            <a:cxnSpLocks noChangeShapeType="1"/>
          </p:cNvCxnSpPr>
          <p:nvPr/>
        </p:nvCxnSpPr>
        <p:spPr bwMode="auto">
          <a:xfrm rot="5400000">
            <a:off x="2248694" y="4075906"/>
            <a:ext cx="841375" cy="2900363"/>
          </a:xfrm>
          <a:prstGeom prst="curvedConnector3">
            <a:avLst>
              <a:gd name="adj1" fmla="val 125662"/>
            </a:avLst>
          </a:prstGeom>
          <a:noFill/>
          <a:ln w="25400">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06227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52400"/>
            <a:ext cx="7886700" cy="776289"/>
          </a:xfrm>
        </p:spPr>
        <p:txBody>
          <a:bodyPr>
            <a:normAutofit/>
          </a:bodyPr>
          <a:lstStyle/>
          <a:p>
            <a:pPr algn="ctr"/>
            <a:r>
              <a:rPr lang="en-US" b="1" dirty="0">
                <a:effectLst>
                  <a:outerShdw blurRad="38100" dist="38100" dir="2700000" algn="tl">
                    <a:srgbClr val="000000">
                      <a:alpha val="43137"/>
                    </a:srgbClr>
                  </a:outerShdw>
                </a:effectLst>
              </a:rPr>
              <a:t>Graph Models:  Computer Networks</a:t>
            </a:r>
          </a:p>
        </p:txBody>
      </p:sp>
      <p:sp>
        <p:nvSpPr>
          <p:cNvPr id="3" name="Content Placeholder 2"/>
          <p:cNvSpPr>
            <a:spLocks noGrp="1"/>
          </p:cNvSpPr>
          <p:nvPr>
            <p:ph idx="1"/>
          </p:nvPr>
        </p:nvSpPr>
        <p:spPr>
          <a:xfrm>
            <a:off x="628650" y="1143000"/>
            <a:ext cx="7886700" cy="4351338"/>
          </a:xfrm>
        </p:spPr>
        <p:txBody>
          <a:bodyPr/>
          <a:lstStyle/>
          <a:p>
            <a:r>
              <a:rPr lang="en-US" sz="2400" dirty="0"/>
              <a:t>To model a computer network with diagnostic links at data centers, we use a pseudograph, as loops are needed. </a:t>
            </a:r>
          </a:p>
          <a:p>
            <a:endParaRPr lang="en-US" dirty="0"/>
          </a:p>
        </p:txBody>
      </p:sp>
      <p:pic>
        <p:nvPicPr>
          <p:cNvPr id="4" name="Picture 3" descr="09003.jpg"/>
          <p:cNvPicPr>
            <a:picLocks noChangeAspect="1"/>
          </p:cNvPicPr>
          <p:nvPr/>
        </p:nvPicPr>
        <p:blipFill>
          <a:blip r:embed="rId2" cstate="print"/>
          <a:stretch>
            <a:fillRect/>
          </a:stretch>
        </p:blipFill>
        <p:spPr>
          <a:xfrm>
            <a:off x="266700" y="2209800"/>
            <a:ext cx="8610600" cy="3150288"/>
          </a:xfrm>
          <a:prstGeom prst="rect">
            <a:avLst/>
          </a:prstGeom>
        </p:spPr>
      </p:pic>
    </p:spTree>
    <p:extLst>
      <p:ext uri="{BB962C8B-B14F-4D97-AF65-F5344CB8AC3E}">
        <p14:creationId xmlns:p14="http://schemas.microsoft.com/office/powerpoint/2010/main" val="10179159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52400"/>
            <a:ext cx="8229600" cy="838200"/>
          </a:xfrm>
        </p:spPr>
        <p:txBody>
          <a:bodyPr/>
          <a:lstStyle/>
          <a:p>
            <a:pPr eaLnBrk="1" hangingPunct="1"/>
            <a:r>
              <a:rPr lang="en-US" altLang="en-US">
                <a:latin typeface="Times New Roman" panose="02020603050405020304" pitchFamily="18" charset="0"/>
              </a:rPr>
              <a:t>Planar Graphs</a:t>
            </a:r>
          </a:p>
        </p:txBody>
      </p:sp>
      <p:sp>
        <p:nvSpPr>
          <p:cNvPr id="211971" name="Rectangle 3"/>
          <p:cNvSpPr>
            <a:spLocks noGrp="1" noChangeArrowheads="1"/>
          </p:cNvSpPr>
          <p:nvPr>
            <p:ph type="body" sz="half" idx="1"/>
          </p:nvPr>
        </p:nvSpPr>
        <p:spPr>
          <a:xfrm>
            <a:off x="381000" y="1371600"/>
            <a:ext cx="8382000" cy="1447800"/>
          </a:xfrm>
        </p:spPr>
        <p:txBody>
          <a:bodyPr/>
          <a:lstStyle/>
          <a:p>
            <a:pPr eaLnBrk="1" hangingPunct="1">
              <a:lnSpc>
                <a:spcPct val="90000"/>
              </a:lnSpc>
            </a:pPr>
            <a:r>
              <a:rPr lang="en-US" altLang="en-US" sz="3600">
                <a:latin typeface="Times New Roman" panose="02020603050405020304" pitchFamily="18" charset="0"/>
              </a:rPr>
              <a:t>Consequently, the graph K</a:t>
            </a:r>
            <a:r>
              <a:rPr lang="en-US" altLang="en-US" sz="3600" baseline="-25000">
                <a:latin typeface="Times New Roman" panose="02020603050405020304" pitchFamily="18" charset="0"/>
              </a:rPr>
              <a:t>3,3</a:t>
            </a:r>
            <a:r>
              <a:rPr lang="en-US" altLang="en-US" sz="3600">
                <a:latin typeface="Times New Roman" panose="02020603050405020304" pitchFamily="18" charset="0"/>
              </a:rPr>
              <a:t> must be nonplanar.</a:t>
            </a:r>
          </a:p>
        </p:txBody>
      </p:sp>
      <p:sp>
        <p:nvSpPr>
          <p:cNvPr id="18436" name="Text Box 4"/>
          <p:cNvSpPr txBox="1">
            <a:spLocks noChangeArrowheads="1"/>
          </p:cNvSpPr>
          <p:nvPr/>
        </p:nvSpPr>
        <p:spPr bwMode="auto">
          <a:xfrm>
            <a:off x="6096000" y="4495800"/>
            <a:ext cx="990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3200">
                <a:latin typeface="Times New Roman" panose="02020603050405020304" pitchFamily="18" charset="0"/>
              </a:rPr>
              <a:t>K</a:t>
            </a:r>
            <a:r>
              <a:rPr lang="en-US" altLang="en-US" sz="3200" baseline="-25000">
                <a:latin typeface="Times New Roman" panose="02020603050405020304" pitchFamily="18" charset="0"/>
              </a:rPr>
              <a:t>3,3</a:t>
            </a:r>
          </a:p>
        </p:txBody>
      </p:sp>
      <p:grpSp>
        <p:nvGrpSpPr>
          <p:cNvPr id="2" name="Group 5"/>
          <p:cNvGrpSpPr>
            <a:grpSpLocks/>
          </p:cNvGrpSpPr>
          <p:nvPr/>
        </p:nvGrpSpPr>
        <p:grpSpPr bwMode="auto">
          <a:xfrm>
            <a:off x="838200" y="3352800"/>
            <a:ext cx="4724400" cy="3124200"/>
            <a:chOff x="2198" y="3014"/>
            <a:chExt cx="1371" cy="863"/>
          </a:xfrm>
        </p:grpSpPr>
        <p:sp>
          <p:nvSpPr>
            <p:cNvPr id="18438" name="Oval 6"/>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9" name="Line 7"/>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0" name="Line 8"/>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1" name="Line 9"/>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2" name="Line 10"/>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3" name="Line 11"/>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4" name="Line 12"/>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5" name="Line 13"/>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6" name="Line 14"/>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7" name="Line 15"/>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448" name="Oval 16"/>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49" name="Oval 17"/>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0" name="Oval 18"/>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1" name="Oval 19"/>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52" name="Oval 20"/>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052665203"/>
      </p:ext>
    </p:extLst>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 calcmode="lin" valueType="num">
                                      <p:cBhvr additive="base">
                                        <p:cTn id="7" dur="500" fill="hold"/>
                                        <p:tgtEl>
                                          <p:spTgt spid="211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1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52400"/>
            <a:ext cx="8229600" cy="762000"/>
          </a:xfrm>
        </p:spPr>
        <p:txBody>
          <a:bodyPr>
            <a:normAutofit/>
          </a:bodyPr>
          <a:lstStyle/>
          <a:p>
            <a:pPr eaLnBrk="1" hangingPunct="1"/>
            <a:r>
              <a:rPr lang="en-US" altLang="en-US">
                <a:latin typeface="Times New Roman" panose="02020603050405020304" pitchFamily="18" charset="0"/>
              </a:rPr>
              <a:t>Regions</a:t>
            </a:r>
          </a:p>
        </p:txBody>
      </p:sp>
      <p:sp>
        <p:nvSpPr>
          <p:cNvPr id="19459" name="Rectangle 3"/>
          <p:cNvSpPr>
            <a:spLocks noGrp="1" noChangeArrowheads="1"/>
          </p:cNvSpPr>
          <p:nvPr>
            <p:ph idx="1"/>
          </p:nvPr>
        </p:nvSpPr>
        <p:spPr>
          <a:xfrm>
            <a:off x="228600" y="1295400"/>
            <a:ext cx="8610600" cy="3733800"/>
          </a:xfrm>
        </p:spPr>
        <p:txBody>
          <a:bodyPr/>
          <a:lstStyle/>
          <a:p>
            <a:pPr eaLnBrk="1" hangingPunct="1"/>
            <a:r>
              <a:rPr lang="en-US" altLang="en-US" sz="3600">
                <a:latin typeface="Times New Roman" panose="02020603050405020304" pitchFamily="18" charset="0"/>
              </a:rPr>
              <a:t>Euler devised a formula for expressing the relationship between the number of vertices, edges, and regions of a planar graph.</a:t>
            </a:r>
          </a:p>
          <a:p>
            <a:pPr eaLnBrk="1" hangingPunct="1"/>
            <a:r>
              <a:rPr lang="en-US" altLang="en-US" sz="3600">
                <a:latin typeface="Times New Roman" panose="02020603050405020304" pitchFamily="18" charset="0"/>
              </a:rPr>
              <a:t>These </a:t>
            </a:r>
            <a:r>
              <a:rPr lang="en-US" altLang="en-US" sz="3600" i="1">
                <a:latin typeface="Times New Roman" panose="02020603050405020304" pitchFamily="18" charset="0"/>
              </a:rPr>
              <a:t>may</a:t>
            </a:r>
            <a:r>
              <a:rPr lang="en-US" altLang="en-US" sz="3600">
                <a:latin typeface="Times New Roman" panose="02020603050405020304" pitchFamily="18" charset="0"/>
              </a:rPr>
              <a:t> help us determine if a graph can be planar or not.</a:t>
            </a:r>
          </a:p>
        </p:txBody>
      </p:sp>
    </p:spTree>
    <p:extLst>
      <p:ext uri="{BB962C8B-B14F-4D97-AF65-F5344CB8AC3E}">
        <p14:creationId xmlns:p14="http://schemas.microsoft.com/office/powerpoint/2010/main" val="16542271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152400"/>
            <a:ext cx="8229600" cy="914400"/>
          </a:xfrm>
        </p:spPr>
        <p:txBody>
          <a:bodyPr/>
          <a:lstStyle/>
          <a:p>
            <a:pPr eaLnBrk="1" hangingPunct="1"/>
            <a:r>
              <a:rPr lang="en-US" altLang="en-US">
                <a:latin typeface="Times New Roman" panose="02020603050405020304" pitchFamily="18" charset="0"/>
              </a:rPr>
              <a:t>Euler’s Formula</a:t>
            </a:r>
          </a:p>
        </p:txBody>
      </p:sp>
      <p:sp>
        <p:nvSpPr>
          <p:cNvPr id="20483" name="Rectangle 3"/>
          <p:cNvSpPr>
            <a:spLocks noGrp="1" noChangeArrowheads="1"/>
          </p:cNvSpPr>
          <p:nvPr>
            <p:ph idx="1"/>
          </p:nvPr>
        </p:nvSpPr>
        <p:spPr>
          <a:xfrm>
            <a:off x="228600" y="1371600"/>
            <a:ext cx="8534400" cy="2819400"/>
          </a:xfrm>
        </p:spPr>
        <p:txBody>
          <a:bodyPr/>
          <a:lstStyle/>
          <a:p>
            <a:pPr eaLnBrk="1" hangingPunct="1"/>
            <a:r>
              <a:rPr lang="en-US" altLang="en-US" sz="3600">
                <a:latin typeface="Times New Roman" panose="02020603050405020304" pitchFamily="18" charset="0"/>
              </a:rPr>
              <a:t>Let </a:t>
            </a:r>
            <a:r>
              <a:rPr lang="en-US" altLang="en-US" sz="3600" i="1">
                <a:latin typeface="Times New Roman" panose="02020603050405020304" pitchFamily="18" charset="0"/>
              </a:rPr>
              <a:t>G</a:t>
            </a:r>
            <a:r>
              <a:rPr lang="en-US" altLang="en-US" sz="3600">
                <a:latin typeface="Times New Roman" panose="02020603050405020304" pitchFamily="18" charset="0"/>
              </a:rPr>
              <a:t> be a connected planar simple graph with </a:t>
            </a:r>
            <a:r>
              <a:rPr lang="en-US" altLang="en-US" sz="3600" i="1">
                <a:latin typeface="Times New Roman" panose="02020603050405020304" pitchFamily="18" charset="0"/>
              </a:rPr>
              <a:t>e</a:t>
            </a:r>
            <a:r>
              <a:rPr lang="en-US" altLang="en-US" sz="3600">
                <a:latin typeface="Times New Roman" panose="02020603050405020304" pitchFamily="18" charset="0"/>
              </a:rPr>
              <a:t> edges and </a:t>
            </a:r>
            <a:r>
              <a:rPr lang="en-US" altLang="en-US" sz="3600" i="1">
                <a:latin typeface="Times New Roman" panose="02020603050405020304" pitchFamily="18" charset="0"/>
              </a:rPr>
              <a:t>v</a:t>
            </a:r>
            <a:r>
              <a:rPr lang="en-US" altLang="en-US" sz="3600">
                <a:latin typeface="Times New Roman" panose="02020603050405020304" pitchFamily="18" charset="0"/>
              </a:rPr>
              <a:t> vertices. Let </a:t>
            </a:r>
            <a:r>
              <a:rPr lang="en-US" altLang="en-US" sz="3600" i="1">
                <a:latin typeface="Times New Roman" panose="02020603050405020304" pitchFamily="18" charset="0"/>
              </a:rPr>
              <a:t>r</a:t>
            </a:r>
            <a:r>
              <a:rPr lang="en-US" altLang="en-US" sz="3600">
                <a:latin typeface="Times New Roman" panose="02020603050405020304" pitchFamily="18" charset="0"/>
              </a:rPr>
              <a:t> be the number of regions in a planar representation of </a:t>
            </a:r>
            <a:r>
              <a:rPr lang="en-US" altLang="en-US" sz="3600" i="1">
                <a:latin typeface="Times New Roman" panose="02020603050405020304" pitchFamily="18" charset="0"/>
              </a:rPr>
              <a:t>G</a:t>
            </a:r>
            <a:r>
              <a:rPr lang="en-US" altLang="en-US" sz="3600">
                <a:latin typeface="Times New Roman" panose="02020603050405020304" pitchFamily="18" charset="0"/>
              </a:rPr>
              <a:t>. Then </a:t>
            </a:r>
            <a:r>
              <a:rPr lang="en-US" altLang="en-US" sz="3600" i="1">
                <a:solidFill>
                  <a:schemeClr val="tx2"/>
                </a:solidFill>
                <a:latin typeface="Times New Roman" panose="02020603050405020304" pitchFamily="18" charset="0"/>
              </a:rPr>
              <a:t>r</a:t>
            </a:r>
            <a:r>
              <a:rPr lang="en-US" altLang="en-US" sz="3600">
                <a:solidFill>
                  <a:schemeClr val="tx2"/>
                </a:solidFill>
                <a:latin typeface="Times New Roman" panose="02020603050405020304" pitchFamily="18" charset="0"/>
              </a:rPr>
              <a:t> = </a:t>
            </a:r>
            <a:r>
              <a:rPr lang="en-US" altLang="en-US" sz="3600" i="1">
                <a:solidFill>
                  <a:schemeClr val="tx2"/>
                </a:solidFill>
                <a:latin typeface="Times New Roman" panose="02020603050405020304" pitchFamily="18" charset="0"/>
              </a:rPr>
              <a:t>e</a:t>
            </a:r>
            <a:r>
              <a:rPr lang="en-US" altLang="en-US" sz="3600">
                <a:solidFill>
                  <a:schemeClr val="tx2"/>
                </a:solidFill>
                <a:latin typeface="Times New Roman" panose="02020603050405020304" pitchFamily="18" charset="0"/>
              </a:rPr>
              <a:t> - </a:t>
            </a:r>
            <a:r>
              <a:rPr lang="en-US" altLang="en-US" sz="3600" i="1">
                <a:solidFill>
                  <a:schemeClr val="tx2"/>
                </a:solidFill>
                <a:latin typeface="Times New Roman" panose="02020603050405020304" pitchFamily="18" charset="0"/>
              </a:rPr>
              <a:t>v</a:t>
            </a:r>
            <a:r>
              <a:rPr lang="en-US" altLang="en-US" sz="3600">
                <a:solidFill>
                  <a:schemeClr val="tx2"/>
                </a:solidFill>
                <a:latin typeface="Times New Roman" panose="02020603050405020304" pitchFamily="18" charset="0"/>
              </a:rPr>
              <a:t> + 2</a:t>
            </a:r>
            <a:r>
              <a:rPr lang="en-US" altLang="en-US" sz="3600" b="1">
                <a:latin typeface="Times New Roman" panose="02020603050405020304" pitchFamily="18" charset="0"/>
              </a:rPr>
              <a:t>.</a:t>
            </a:r>
          </a:p>
        </p:txBody>
      </p:sp>
      <p:sp>
        <p:nvSpPr>
          <p:cNvPr id="89092" name="Text Box 4"/>
          <p:cNvSpPr txBox="1">
            <a:spLocks noChangeArrowheads="1"/>
          </p:cNvSpPr>
          <p:nvPr/>
        </p:nvSpPr>
        <p:spPr bwMode="auto">
          <a:xfrm>
            <a:off x="4191000" y="4648200"/>
            <a:ext cx="46482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800">
                <a:latin typeface="Times New Roman" panose="02020603050405020304" pitchFamily="18" charset="0"/>
              </a:rPr>
              <a:t># of edges, </a:t>
            </a:r>
            <a:r>
              <a:rPr lang="en-US" altLang="en-US" sz="2800" i="1">
                <a:latin typeface="Times New Roman" panose="02020603050405020304" pitchFamily="18" charset="0"/>
              </a:rPr>
              <a:t>e</a:t>
            </a:r>
            <a:r>
              <a:rPr lang="en-US" altLang="en-US" sz="2800">
                <a:latin typeface="Times New Roman" panose="02020603050405020304" pitchFamily="18" charset="0"/>
              </a:rPr>
              <a:t> = 6</a:t>
            </a:r>
          </a:p>
          <a:p>
            <a:pPr algn="l"/>
            <a:r>
              <a:rPr lang="en-US" altLang="en-US" sz="2800">
                <a:latin typeface="Times New Roman" panose="02020603050405020304" pitchFamily="18" charset="0"/>
              </a:rPr>
              <a:t># of vertices, </a:t>
            </a:r>
            <a:r>
              <a:rPr lang="en-US" altLang="en-US" sz="2800" i="1">
                <a:latin typeface="Times New Roman" panose="02020603050405020304" pitchFamily="18" charset="0"/>
              </a:rPr>
              <a:t>v</a:t>
            </a:r>
            <a:r>
              <a:rPr lang="en-US" altLang="en-US" sz="2800">
                <a:latin typeface="Times New Roman" panose="02020603050405020304" pitchFamily="18" charset="0"/>
              </a:rPr>
              <a:t> = 4</a:t>
            </a:r>
          </a:p>
          <a:p>
            <a:pPr algn="l"/>
            <a:r>
              <a:rPr lang="en-US" altLang="en-US" sz="2800">
                <a:latin typeface="Times New Roman" panose="02020603050405020304" pitchFamily="18" charset="0"/>
              </a:rPr>
              <a:t># of regions, </a:t>
            </a:r>
            <a:r>
              <a:rPr lang="en-US" altLang="en-US" sz="2800" i="1">
                <a:latin typeface="Times New Roman" panose="02020603050405020304" pitchFamily="18" charset="0"/>
              </a:rPr>
              <a:t>r</a:t>
            </a:r>
            <a:r>
              <a:rPr lang="en-US" altLang="en-US" sz="2800">
                <a:latin typeface="Times New Roman" panose="02020603050405020304" pitchFamily="18" charset="0"/>
              </a:rPr>
              <a:t> = </a:t>
            </a:r>
            <a:r>
              <a:rPr lang="en-US" altLang="en-US" sz="2800" i="1">
                <a:latin typeface="Times New Roman" panose="02020603050405020304" pitchFamily="18" charset="0"/>
              </a:rPr>
              <a:t>e</a:t>
            </a:r>
            <a:r>
              <a:rPr lang="en-US" altLang="en-US" sz="2800">
                <a:latin typeface="Times New Roman" panose="02020603050405020304" pitchFamily="18" charset="0"/>
              </a:rPr>
              <a:t> - </a:t>
            </a:r>
            <a:r>
              <a:rPr lang="en-US" altLang="en-US" sz="2800" i="1">
                <a:latin typeface="Times New Roman" panose="02020603050405020304" pitchFamily="18" charset="0"/>
              </a:rPr>
              <a:t>v</a:t>
            </a:r>
            <a:r>
              <a:rPr lang="en-US" altLang="en-US" sz="2800">
                <a:latin typeface="Times New Roman" panose="02020603050405020304" pitchFamily="18" charset="0"/>
              </a:rPr>
              <a:t> + 2 = 4</a:t>
            </a:r>
          </a:p>
        </p:txBody>
      </p:sp>
      <p:grpSp>
        <p:nvGrpSpPr>
          <p:cNvPr id="2" name="Group 5"/>
          <p:cNvGrpSpPr>
            <a:grpSpLocks/>
          </p:cNvGrpSpPr>
          <p:nvPr/>
        </p:nvGrpSpPr>
        <p:grpSpPr bwMode="auto">
          <a:xfrm>
            <a:off x="533400" y="3962400"/>
            <a:ext cx="2987675" cy="2133600"/>
            <a:chOff x="1046" y="2704"/>
            <a:chExt cx="1690" cy="1088"/>
          </a:xfrm>
        </p:grpSpPr>
        <p:sp>
          <p:nvSpPr>
            <p:cNvPr id="20486" name="Rectangle 6"/>
            <p:cNvSpPr>
              <a:spLocks noChangeArrowheads="1"/>
            </p:cNvSpPr>
            <p:nvPr/>
          </p:nvSpPr>
          <p:spPr bwMode="auto">
            <a:xfrm>
              <a:off x="1872" y="2976"/>
              <a:ext cx="816" cy="768"/>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7" name="Line 7"/>
            <p:cNvSpPr>
              <a:spLocks noChangeShapeType="1"/>
            </p:cNvSpPr>
            <p:nvPr/>
          </p:nvSpPr>
          <p:spPr bwMode="auto">
            <a:xfrm>
              <a:off x="1872" y="2976"/>
              <a:ext cx="816" cy="768"/>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88" name="Oval 8"/>
            <p:cNvSpPr>
              <a:spLocks noChangeArrowheads="1"/>
            </p:cNvSpPr>
            <p:nvPr/>
          </p:nvSpPr>
          <p:spPr bwMode="auto">
            <a:xfrm>
              <a:off x="1824"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89" name="Oval 9"/>
            <p:cNvSpPr>
              <a:spLocks noChangeArrowheads="1"/>
            </p:cNvSpPr>
            <p:nvPr/>
          </p:nvSpPr>
          <p:spPr bwMode="auto">
            <a:xfrm>
              <a:off x="1824"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0" name="Oval 10"/>
            <p:cNvSpPr>
              <a:spLocks noChangeArrowheads="1"/>
            </p:cNvSpPr>
            <p:nvPr/>
          </p:nvSpPr>
          <p:spPr bwMode="auto">
            <a:xfrm>
              <a:off x="2640" y="3696"/>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1" name="Oval 11"/>
            <p:cNvSpPr>
              <a:spLocks noChangeArrowheads="1"/>
            </p:cNvSpPr>
            <p:nvPr/>
          </p:nvSpPr>
          <p:spPr bwMode="auto">
            <a:xfrm>
              <a:off x="2640" y="2928"/>
              <a:ext cx="96" cy="96"/>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0492" name="Freeform 12"/>
            <p:cNvSpPr>
              <a:spLocks/>
            </p:cNvSpPr>
            <p:nvPr/>
          </p:nvSpPr>
          <p:spPr bwMode="auto">
            <a:xfrm>
              <a:off x="1352" y="2704"/>
              <a:ext cx="1336" cy="1040"/>
            </a:xfrm>
            <a:custGeom>
              <a:avLst/>
              <a:gdLst>
                <a:gd name="T0" fmla="*/ 1336 w 1336"/>
                <a:gd name="T1" fmla="*/ 224 h 1040"/>
                <a:gd name="T2" fmla="*/ 904 w 1336"/>
                <a:gd name="T3" fmla="*/ 80 h 1040"/>
                <a:gd name="T4" fmla="*/ 280 w 1336"/>
                <a:gd name="T5" fmla="*/ 80 h 1040"/>
                <a:gd name="T6" fmla="*/ 40 w 1336"/>
                <a:gd name="T7" fmla="*/ 560 h 1040"/>
                <a:gd name="T8" fmla="*/ 520 w 1336"/>
                <a:gd name="T9" fmla="*/ 1040 h 1040"/>
                <a:gd name="T10" fmla="*/ 0 60000 65536"/>
                <a:gd name="T11" fmla="*/ 0 60000 65536"/>
                <a:gd name="T12" fmla="*/ 0 60000 65536"/>
                <a:gd name="T13" fmla="*/ 0 60000 65536"/>
                <a:gd name="T14" fmla="*/ 0 60000 65536"/>
                <a:gd name="T15" fmla="*/ 0 w 1336"/>
                <a:gd name="T16" fmla="*/ 0 h 1040"/>
                <a:gd name="T17" fmla="*/ 1336 w 1336"/>
                <a:gd name="T18" fmla="*/ 1040 h 1040"/>
              </a:gdLst>
              <a:ahLst/>
              <a:cxnLst>
                <a:cxn ang="T10">
                  <a:pos x="T0" y="T1"/>
                </a:cxn>
                <a:cxn ang="T11">
                  <a:pos x="T2" y="T3"/>
                </a:cxn>
                <a:cxn ang="T12">
                  <a:pos x="T4" y="T5"/>
                </a:cxn>
                <a:cxn ang="T13">
                  <a:pos x="T6" y="T7"/>
                </a:cxn>
                <a:cxn ang="T14">
                  <a:pos x="T8" y="T9"/>
                </a:cxn>
              </a:cxnLst>
              <a:rect l="T15" t="T16" r="T17" b="T18"/>
              <a:pathLst>
                <a:path w="1336" h="1040">
                  <a:moveTo>
                    <a:pt x="1336" y="224"/>
                  </a:moveTo>
                  <a:cubicBezTo>
                    <a:pt x="1208" y="164"/>
                    <a:pt x="1080" y="104"/>
                    <a:pt x="904" y="80"/>
                  </a:cubicBezTo>
                  <a:cubicBezTo>
                    <a:pt x="728" y="56"/>
                    <a:pt x="424" y="0"/>
                    <a:pt x="280" y="80"/>
                  </a:cubicBezTo>
                  <a:cubicBezTo>
                    <a:pt x="136" y="160"/>
                    <a:pt x="0" y="400"/>
                    <a:pt x="40" y="560"/>
                  </a:cubicBezTo>
                  <a:cubicBezTo>
                    <a:pt x="80" y="720"/>
                    <a:pt x="300" y="880"/>
                    <a:pt x="520" y="104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493" name="Text Box 13"/>
            <p:cNvSpPr txBox="1">
              <a:spLocks noChangeArrowheads="1"/>
            </p:cNvSpPr>
            <p:nvPr/>
          </p:nvSpPr>
          <p:spPr bwMode="auto">
            <a:xfrm>
              <a:off x="1046" y="3034"/>
              <a:ext cx="1494" cy="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4</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3</a:t>
              </a:r>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2</a:t>
              </a:r>
              <a:endParaRPr lang="en-US" altLang="en-US" sz="2000">
                <a:solidFill>
                  <a:schemeClr val="tx2"/>
                </a:solidFill>
                <a:latin typeface="Bookman Old Style" panose="02050604050505020204" pitchFamily="18" charset="0"/>
              </a:endParaRPr>
            </a:p>
            <a:p>
              <a:pPr algn="l"/>
              <a:endParaRPr lang="en-US" altLang="en-US" sz="2000">
                <a:solidFill>
                  <a:schemeClr val="tx2"/>
                </a:solidFill>
                <a:latin typeface="Bookman Old Style" panose="02050604050505020204" pitchFamily="18" charset="0"/>
              </a:endParaRPr>
            </a:p>
            <a:p>
              <a:pPr algn="l"/>
              <a:r>
                <a:rPr lang="en-US" altLang="en-US" sz="2000">
                  <a:solidFill>
                    <a:schemeClr val="tx2"/>
                  </a:solidFill>
                  <a:latin typeface="Bookman Old Style" panose="02050604050505020204" pitchFamily="18" charset="0"/>
                </a:rPr>
                <a:t>                   </a:t>
              </a:r>
              <a:r>
                <a:rPr lang="en-US" altLang="en-US" sz="2000" i="1">
                  <a:solidFill>
                    <a:schemeClr val="tx2"/>
                  </a:solidFill>
                  <a:latin typeface="Bookman Old Style" panose="02050604050505020204" pitchFamily="18" charset="0"/>
                </a:rPr>
                <a:t>R</a:t>
              </a:r>
              <a:r>
                <a:rPr lang="en-US" altLang="en-US" sz="2000" baseline="-25000">
                  <a:solidFill>
                    <a:schemeClr val="tx2"/>
                  </a:solidFill>
                  <a:latin typeface="Bookman Old Style" panose="02050604050505020204" pitchFamily="18" charset="0"/>
                </a:rPr>
                <a:t>1</a:t>
              </a:r>
              <a:endParaRPr lang="en-US" altLang="en-US" sz="2000">
                <a:solidFill>
                  <a:schemeClr val="tx2"/>
                </a:solidFill>
                <a:latin typeface="Bookman Old Style" panose="02050604050505020204" pitchFamily="18" charset="0"/>
              </a:endParaRPr>
            </a:p>
          </p:txBody>
        </p:sp>
      </p:grpSp>
    </p:spTree>
    <p:extLst>
      <p:ext uri="{BB962C8B-B14F-4D97-AF65-F5344CB8AC3E}">
        <p14:creationId xmlns:p14="http://schemas.microsoft.com/office/powerpoint/2010/main" val="2768162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89092">
                                            <p:txEl>
                                              <p:pRg st="0" end="0"/>
                                            </p:txEl>
                                          </p:spTgt>
                                        </p:tgtEl>
                                        <p:attrNameLst>
                                          <p:attrName>style.visibility</p:attrName>
                                        </p:attrNameLst>
                                      </p:cBhvr>
                                      <p:to>
                                        <p:strVal val="visible"/>
                                      </p:to>
                                    </p:set>
                                    <p:anim calcmode="lin" valueType="num">
                                      <p:cBhvr additive="base">
                                        <p:cTn id="12" dur="500" fill="hold"/>
                                        <p:tgtEl>
                                          <p:spTgt spid="8909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890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9092">
                                            <p:txEl>
                                              <p:pRg st="1" end="1"/>
                                            </p:txEl>
                                          </p:spTgt>
                                        </p:tgtEl>
                                        <p:attrNameLst>
                                          <p:attrName>style.visibility</p:attrName>
                                        </p:attrNameLst>
                                      </p:cBhvr>
                                      <p:to>
                                        <p:strVal val="visible"/>
                                      </p:to>
                                    </p:set>
                                    <p:anim calcmode="lin" valueType="num">
                                      <p:cBhvr additive="base">
                                        <p:cTn id="18" dur="500" fill="hold"/>
                                        <p:tgtEl>
                                          <p:spTgt spid="89092">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890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9092">
                                            <p:txEl>
                                              <p:pRg st="2" end="2"/>
                                            </p:txEl>
                                          </p:spTgt>
                                        </p:tgtEl>
                                        <p:attrNameLst>
                                          <p:attrName>style.visibility</p:attrName>
                                        </p:attrNameLst>
                                      </p:cBhvr>
                                      <p:to>
                                        <p:strVal val="visible"/>
                                      </p:to>
                                    </p:set>
                                    <p:anim calcmode="lin" valueType="num">
                                      <p:cBhvr additive="base">
                                        <p:cTn id="24" dur="500" fill="hold"/>
                                        <p:tgtEl>
                                          <p:spTgt spid="89092">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8909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990600"/>
          </a:xfrm>
        </p:spPr>
        <p:txBody>
          <a:bodyPr/>
          <a:lstStyle/>
          <a:p>
            <a:pPr eaLnBrk="1" hangingPunct="1"/>
            <a:r>
              <a:rPr lang="en-US" altLang="en-US">
                <a:latin typeface="Times New Roman" panose="02020603050405020304" pitchFamily="18" charset="0"/>
              </a:rPr>
              <a:t>Euler’s Formula (Cont.)</a:t>
            </a:r>
          </a:p>
        </p:txBody>
      </p:sp>
      <p:sp>
        <p:nvSpPr>
          <p:cNvPr id="90115" name="Rectangle 3"/>
          <p:cNvSpPr>
            <a:spLocks noGrp="1" noChangeArrowheads="1"/>
          </p:cNvSpPr>
          <p:nvPr>
            <p:ph idx="1"/>
          </p:nvPr>
        </p:nvSpPr>
        <p:spPr>
          <a:xfrm>
            <a:off x="228600" y="1447800"/>
            <a:ext cx="8610600" cy="2514600"/>
          </a:xfrm>
        </p:spPr>
        <p:txBody>
          <a:bodyPr/>
          <a:lstStyle/>
          <a:p>
            <a:pPr eaLnBrk="1" hangingPunct="1"/>
            <a:r>
              <a:rPr lang="en-US" altLang="en-US" sz="3600">
                <a:solidFill>
                  <a:schemeClr val="tx2"/>
                </a:solidFill>
                <a:latin typeface="Times New Roman" panose="02020603050405020304" pitchFamily="18" charset="0"/>
              </a:rPr>
              <a:t>Corollary 1:</a:t>
            </a:r>
            <a:r>
              <a:rPr lang="en-US" altLang="en-US" sz="3600">
                <a:latin typeface="Times New Roman" panose="02020603050405020304" pitchFamily="18" charset="0"/>
              </a:rPr>
              <a:t> If </a:t>
            </a:r>
            <a:r>
              <a:rPr lang="en-US" altLang="en-US" sz="3600" i="1">
                <a:latin typeface="Times New Roman" panose="02020603050405020304" pitchFamily="18" charset="0"/>
              </a:rPr>
              <a:t>G</a:t>
            </a:r>
            <a:r>
              <a:rPr lang="en-US" altLang="en-US" sz="3600">
                <a:latin typeface="Times New Roman" panose="02020603050405020304" pitchFamily="18" charset="0"/>
              </a:rPr>
              <a:t> is a connected planar simple graph with </a:t>
            </a:r>
            <a:r>
              <a:rPr lang="en-US" altLang="en-US" sz="3600" i="1">
                <a:latin typeface="Times New Roman" panose="02020603050405020304" pitchFamily="18" charset="0"/>
              </a:rPr>
              <a:t>e</a:t>
            </a:r>
            <a:r>
              <a:rPr lang="en-US" altLang="en-US" sz="3600">
                <a:latin typeface="Times New Roman" panose="02020603050405020304" pitchFamily="18" charset="0"/>
              </a:rPr>
              <a:t> edges and </a:t>
            </a:r>
            <a:r>
              <a:rPr lang="en-US" altLang="en-US" sz="3600" i="1">
                <a:latin typeface="Times New Roman" panose="02020603050405020304" pitchFamily="18" charset="0"/>
              </a:rPr>
              <a:t>v</a:t>
            </a:r>
            <a:r>
              <a:rPr lang="en-US" altLang="en-US" sz="3600">
                <a:latin typeface="Times New Roman" panose="02020603050405020304" pitchFamily="18" charset="0"/>
              </a:rPr>
              <a:t> vertices where </a:t>
            </a:r>
            <a:r>
              <a:rPr lang="en-US" altLang="en-US" sz="3600" i="1">
                <a:latin typeface="Times New Roman" panose="02020603050405020304" pitchFamily="18" charset="0"/>
              </a:rPr>
              <a:t>v</a:t>
            </a:r>
            <a:r>
              <a:rPr lang="en-US" altLang="en-US" sz="3600">
                <a:latin typeface="Times New Roman" panose="02020603050405020304" pitchFamily="18" charset="0"/>
              </a:rPr>
              <a:t> </a:t>
            </a:r>
            <a:r>
              <a:rPr lang="en-US" altLang="en-US" sz="3600">
                <a:latin typeface="Times New Roman" panose="02020603050405020304" pitchFamily="18" charset="0"/>
                <a:sym typeface="Symbol" panose="05050102010706020507" pitchFamily="18" charset="2"/>
              </a:rPr>
              <a:t> 3, then </a:t>
            </a:r>
            <a:r>
              <a:rPr lang="en-US" altLang="en-US" sz="3600" i="1">
                <a:latin typeface="Times New Roman" panose="02020603050405020304" pitchFamily="18" charset="0"/>
                <a:sym typeface="Symbol" panose="05050102010706020507" pitchFamily="18" charset="2"/>
              </a:rPr>
              <a:t>e</a:t>
            </a:r>
            <a:r>
              <a:rPr lang="en-US" altLang="en-US" sz="3600">
                <a:latin typeface="Times New Roman" panose="02020603050405020304" pitchFamily="18" charset="0"/>
                <a:sym typeface="Symbol" panose="05050102010706020507" pitchFamily="18" charset="2"/>
              </a:rPr>
              <a:t>  3</a:t>
            </a:r>
            <a:r>
              <a:rPr lang="en-US" altLang="en-US" sz="3600" i="1">
                <a:latin typeface="Times New Roman" panose="02020603050405020304" pitchFamily="18" charset="0"/>
                <a:sym typeface="Symbol" panose="05050102010706020507" pitchFamily="18" charset="2"/>
              </a:rPr>
              <a:t>v</a:t>
            </a:r>
            <a:r>
              <a:rPr lang="en-US" altLang="en-US" sz="3600">
                <a:latin typeface="Times New Roman" panose="02020603050405020304" pitchFamily="18" charset="0"/>
                <a:sym typeface="Symbol" panose="05050102010706020507" pitchFamily="18" charset="2"/>
              </a:rPr>
              <a:t> - 6.</a:t>
            </a:r>
          </a:p>
          <a:p>
            <a:pPr eaLnBrk="1" hangingPunct="1"/>
            <a:r>
              <a:rPr lang="en-US" altLang="en-US" sz="3600">
                <a:latin typeface="Times New Roman" panose="02020603050405020304" pitchFamily="18" charset="0"/>
              </a:rPr>
              <a:t>Is </a:t>
            </a:r>
            <a:r>
              <a:rPr lang="en-US" altLang="en-US" sz="3600" i="1">
                <a:latin typeface="Times New Roman" panose="02020603050405020304" pitchFamily="18" charset="0"/>
              </a:rPr>
              <a:t>K</a:t>
            </a:r>
            <a:r>
              <a:rPr lang="en-US" altLang="en-US" sz="3600" baseline="-25000">
                <a:latin typeface="Times New Roman" panose="02020603050405020304" pitchFamily="18" charset="0"/>
              </a:rPr>
              <a:t>5 </a:t>
            </a:r>
            <a:r>
              <a:rPr lang="en-US" altLang="en-US" sz="3600">
                <a:latin typeface="Times New Roman" panose="02020603050405020304" pitchFamily="18" charset="0"/>
              </a:rPr>
              <a:t>planar?</a:t>
            </a:r>
          </a:p>
        </p:txBody>
      </p:sp>
      <p:grpSp>
        <p:nvGrpSpPr>
          <p:cNvPr id="2" name="Group 4"/>
          <p:cNvGrpSpPr>
            <a:grpSpLocks/>
          </p:cNvGrpSpPr>
          <p:nvPr/>
        </p:nvGrpSpPr>
        <p:grpSpPr bwMode="auto">
          <a:xfrm>
            <a:off x="4724400" y="3276600"/>
            <a:ext cx="3810000" cy="3276600"/>
            <a:chOff x="1023" y="2663"/>
            <a:chExt cx="1146" cy="1089"/>
          </a:xfrm>
        </p:grpSpPr>
        <p:sp>
          <p:nvSpPr>
            <p:cNvPr id="21510" name="Oval 5"/>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1" name="Oval 6"/>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2" name="AutoShape 7"/>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3" name="Line 8"/>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9"/>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0"/>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1"/>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2"/>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518" name="Oval 13"/>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19" name="Oval 14"/>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1520" name="Oval 15"/>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1509" name="Text Box 17"/>
          <p:cNvSpPr txBox="1">
            <a:spLocks noChangeArrowheads="1"/>
          </p:cNvSpPr>
          <p:nvPr/>
        </p:nvSpPr>
        <p:spPr bwMode="auto">
          <a:xfrm>
            <a:off x="4343400" y="52578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spcBef>
                <a:spcPct val="50000"/>
              </a:spcBef>
            </a:pPr>
            <a:r>
              <a:rPr lang="en-US" altLang="en-US" sz="2400" i="1">
                <a:latin typeface="Times New Roman" panose="02020603050405020304" pitchFamily="18" charset="0"/>
              </a:rPr>
              <a:t>K</a:t>
            </a:r>
            <a:r>
              <a:rPr lang="en-US" altLang="en-US" sz="2400" baseline="-25000">
                <a:latin typeface="Times New Roman" panose="02020603050405020304" pitchFamily="18" charset="0"/>
              </a:rPr>
              <a:t>5</a:t>
            </a:r>
          </a:p>
        </p:txBody>
      </p:sp>
    </p:spTree>
    <p:extLst>
      <p:ext uri="{BB962C8B-B14F-4D97-AF65-F5344CB8AC3E}">
        <p14:creationId xmlns:p14="http://schemas.microsoft.com/office/powerpoint/2010/main" val="3662953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 calcmode="lin" valueType="num">
                                      <p:cBhvr additive="base">
                                        <p:cTn id="7" dur="500" fill="hold"/>
                                        <p:tgtEl>
                                          <p:spTgt spid="90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0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90115">
                                            <p:txEl>
                                              <p:pRg st="1" end="1"/>
                                            </p:txEl>
                                          </p:spTgt>
                                        </p:tgtEl>
                                        <p:attrNameLst>
                                          <p:attrName>style.visibility</p:attrName>
                                        </p:attrNameLst>
                                      </p:cBhvr>
                                      <p:to>
                                        <p:strVal val="visible"/>
                                      </p:to>
                                    </p:set>
                                    <p:anim calcmode="lin" valueType="num">
                                      <p:cBhvr additive="base">
                                        <p:cTn id="13" dur="500" fill="hold"/>
                                        <p:tgtEl>
                                          <p:spTgt spid="90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90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152400"/>
            <a:ext cx="8229600" cy="990600"/>
          </a:xfrm>
        </p:spPr>
        <p:txBody>
          <a:bodyPr/>
          <a:lstStyle/>
          <a:p>
            <a:pPr eaLnBrk="1" hangingPunct="1"/>
            <a:r>
              <a:rPr lang="en-US" altLang="en-US">
                <a:latin typeface="Times New Roman" panose="02020603050405020304" pitchFamily="18" charset="0"/>
              </a:rPr>
              <a:t>Euler’s Formula (Cont.)</a:t>
            </a:r>
          </a:p>
        </p:txBody>
      </p:sp>
      <p:sp>
        <p:nvSpPr>
          <p:cNvPr id="202755" name="Rectangle 3"/>
          <p:cNvSpPr>
            <a:spLocks noGrp="1" noChangeArrowheads="1"/>
          </p:cNvSpPr>
          <p:nvPr>
            <p:ph idx="1"/>
          </p:nvPr>
        </p:nvSpPr>
        <p:spPr>
          <a:xfrm>
            <a:off x="228600" y="1447800"/>
            <a:ext cx="8610600" cy="3657600"/>
          </a:xfrm>
        </p:spPr>
        <p:txBody>
          <a:bodyPr/>
          <a:lstStyle/>
          <a:p>
            <a:pPr eaLnBrk="1" hangingPunct="1">
              <a:lnSpc>
                <a:spcPct val="80000"/>
              </a:lnSpc>
            </a:pPr>
            <a:r>
              <a:rPr lang="en-US" altLang="en-US">
                <a:latin typeface="Times New Roman" panose="02020603050405020304" pitchFamily="18" charset="0"/>
              </a:rPr>
              <a:t>K</a:t>
            </a:r>
            <a:r>
              <a:rPr lang="en-US" altLang="en-US" baseline="-25000">
                <a:latin typeface="Times New Roman" panose="02020603050405020304" pitchFamily="18" charset="0"/>
              </a:rPr>
              <a:t>5</a:t>
            </a:r>
            <a:r>
              <a:rPr lang="en-US" altLang="en-US">
                <a:latin typeface="Times New Roman" panose="02020603050405020304" pitchFamily="18" charset="0"/>
              </a:rPr>
              <a:t> has 5 vertices and 10 edges. </a:t>
            </a:r>
          </a:p>
          <a:p>
            <a:pPr eaLnBrk="1" hangingPunct="1">
              <a:lnSpc>
                <a:spcPct val="80000"/>
              </a:lnSpc>
            </a:pPr>
            <a:r>
              <a:rPr lang="en-US" altLang="en-US">
                <a:latin typeface="Times New Roman" panose="02020603050405020304" pitchFamily="18" charset="0"/>
              </a:rPr>
              <a:t>We see that </a:t>
            </a:r>
            <a:r>
              <a:rPr lang="en-US" altLang="en-US" i="1">
                <a:latin typeface="Times New Roman" panose="02020603050405020304" pitchFamily="18" charset="0"/>
              </a:rPr>
              <a:t>v</a:t>
            </a:r>
            <a:r>
              <a:rPr lang="en-US" altLang="en-US">
                <a:latin typeface="Times New Roman" panose="02020603050405020304" pitchFamily="18" charset="0"/>
              </a:rPr>
              <a:t> </a:t>
            </a:r>
            <a:r>
              <a:rPr lang="en-US" altLang="en-US">
                <a:latin typeface="Times New Roman" panose="02020603050405020304" pitchFamily="18" charset="0"/>
                <a:sym typeface="Symbol" panose="05050102010706020507" pitchFamily="18" charset="2"/>
              </a:rPr>
              <a:t> 3</a:t>
            </a:r>
            <a:r>
              <a:rPr lang="en-US" altLang="en-US">
                <a:latin typeface="Times New Roman" panose="02020603050405020304" pitchFamily="18" charset="0"/>
              </a:rPr>
              <a:t>.  </a:t>
            </a:r>
          </a:p>
          <a:p>
            <a:pPr eaLnBrk="1" hangingPunct="1">
              <a:lnSpc>
                <a:spcPct val="80000"/>
              </a:lnSpc>
            </a:pPr>
            <a:r>
              <a:rPr lang="en-US" altLang="en-US">
                <a:latin typeface="Times New Roman" panose="02020603050405020304" pitchFamily="18" charset="0"/>
              </a:rPr>
              <a:t>So, if K</a:t>
            </a:r>
            <a:r>
              <a:rPr lang="en-US" altLang="en-US" baseline="-25000">
                <a:latin typeface="Times New Roman" panose="02020603050405020304" pitchFamily="18" charset="0"/>
              </a:rPr>
              <a:t>5</a:t>
            </a:r>
            <a:r>
              <a:rPr lang="en-US" altLang="en-US">
                <a:latin typeface="Times New Roman" panose="02020603050405020304" pitchFamily="18" charset="0"/>
              </a:rPr>
              <a:t> is planar, it must be true that </a:t>
            </a:r>
            <a:r>
              <a:rPr lang="en-US" altLang="en-US" i="1">
                <a:latin typeface="Times New Roman" panose="02020603050405020304" pitchFamily="18" charset="0"/>
                <a:sym typeface="Symbol" panose="05050102010706020507" pitchFamily="18" charset="2"/>
              </a:rPr>
              <a:t>e</a:t>
            </a:r>
            <a:r>
              <a:rPr lang="en-US" altLang="en-US">
                <a:latin typeface="Times New Roman" panose="02020603050405020304" pitchFamily="18" charset="0"/>
                <a:sym typeface="Symbol" panose="05050102010706020507" pitchFamily="18" charset="2"/>
              </a:rPr>
              <a:t>  3</a:t>
            </a:r>
            <a:r>
              <a:rPr lang="en-US" altLang="en-US" i="1">
                <a:latin typeface="Times New Roman" panose="02020603050405020304" pitchFamily="18" charset="0"/>
                <a:sym typeface="Symbol" panose="05050102010706020507" pitchFamily="18" charset="2"/>
              </a:rPr>
              <a:t>v</a:t>
            </a:r>
            <a:r>
              <a:rPr lang="en-US" altLang="en-US">
                <a:latin typeface="Times New Roman" panose="02020603050405020304" pitchFamily="18" charset="0"/>
                <a:sym typeface="Symbol" panose="05050102010706020507" pitchFamily="18" charset="2"/>
              </a:rPr>
              <a:t> – 6.</a:t>
            </a:r>
          </a:p>
          <a:p>
            <a:pPr eaLnBrk="1" hangingPunct="1">
              <a:lnSpc>
                <a:spcPct val="80000"/>
              </a:lnSpc>
            </a:pPr>
            <a:r>
              <a:rPr lang="en-US" altLang="en-US">
                <a:latin typeface="Times New Roman" panose="02020603050405020304" pitchFamily="18" charset="0"/>
                <a:sym typeface="Symbol" panose="05050102010706020507" pitchFamily="18" charset="2"/>
              </a:rPr>
              <a:t>3</a:t>
            </a:r>
            <a:r>
              <a:rPr lang="en-US" altLang="en-US" i="1">
                <a:latin typeface="Times New Roman" panose="02020603050405020304" pitchFamily="18" charset="0"/>
                <a:sym typeface="Symbol" panose="05050102010706020507" pitchFamily="18" charset="2"/>
              </a:rPr>
              <a:t>v</a:t>
            </a:r>
            <a:r>
              <a:rPr lang="en-US" altLang="en-US">
                <a:latin typeface="Times New Roman" panose="02020603050405020304" pitchFamily="18" charset="0"/>
                <a:sym typeface="Symbol" panose="05050102010706020507" pitchFamily="18" charset="2"/>
              </a:rPr>
              <a:t> – 6  =  3*5 – 6  =  15 – 6  =  9.</a:t>
            </a:r>
            <a:endParaRPr lang="en-US" altLang="en-US">
              <a:latin typeface="Times New Roman" panose="02020603050405020304" pitchFamily="18" charset="0"/>
            </a:endParaRPr>
          </a:p>
          <a:p>
            <a:pPr eaLnBrk="1" hangingPunct="1">
              <a:lnSpc>
                <a:spcPct val="80000"/>
              </a:lnSpc>
            </a:pPr>
            <a:r>
              <a:rPr lang="en-US" altLang="en-US">
                <a:latin typeface="Times New Roman" panose="02020603050405020304" pitchFamily="18" charset="0"/>
              </a:rPr>
              <a:t>So </a:t>
            </a:r>
            <a:r>
              <a:rPr lang="en-US" altLang="en-US" i="1">
                <a:latin typeface="Times New Roman" panose="02020603050405020304" pitchFamily="18" charset="0"/>
              </a:rPr>
              <a:t>e</a:t>
            </a:r>
            <a:r>
              <a:rPr lang="en-US" altLang="en-US">
                <a:latin typeface="Times New Roman" panose="02020603050405020304" pitchFamily="18" charset="0"/>
              </a:rPr>
              <a:t> must be </a:t>
            </a:r>
            <a:r>
              <a:rPr lang="en-US" altLang="en-US">
                <a:latin typeface="Times New Roman" panose="02020603050405020304" pitchFamily="18" charset="0"/>
                <a:sym typeface="Symbol" panose="05050102010706020507" pitchFamily="18" charset="2"/>
              </a:rPr>
              <a:t> 9. </a:t>
            </a:r>
          </a:p>
          <a:p>
            <a:pPr eaLnBrk="1" hangingPunct="1">
              <a:lnSpc>
                <a:spcPct val="80000"/>
              </a:lnSpc>
            </a:pPr>
            <a:r>
              <a:rPr lang="en-US" altLang="en-US">
                <a:latin typeface="Times New Roman" panose="02020603050405020304" pitchFamily="18" charset="0"/>
                <a:sym typeface="Symbol" panose="05050102010706020507" pitchFamily="18" charset="2"/>
              </a:rPr>
              <a:t>But </a:t>
            </a:r>
            <a:r>
              <a:rPr lang="en-US" altLang="en-US" i="1">
                <a:latin typeface="Times New Roman" panose="02020603050405020304" pitchFamily="18" charset="0"/>
                <a:sym typeface="Symbol" panose="05050102010706020507" pitchFamily="18" charset="2"/>
              </a:rPr>
              <a:t>e</a:t>
            </a:r>
            <a:r>
              <a:rPr lang="en-US" altLang="en-US">
                <a:latin typeface="Times New Roman" panose="02020603050405020304" pitchFamily="18" charset="0"/>
                <a:sym typeface="Symbol" panose="05050102010706020507" pitchFamily="18" charset="2"/>
              </a:rPr>
              <a:t> = 10.</a:t>
            </a:r>
          </a:p>
          <a:p>
            <a:pPr eaLnBrk="1" hangingPunct="1">
              <a:lnSpc>
                <a:spcPct val="80000"/>
              </a:lnSpc>
            </a:pPr>
            <a:r>
              <a:rPr lang="en-US" altLang="en-US">
                <a:solidFill>
                  <a:schemeClr val="tx2"/>
                </a:solidFill>
                <a:latin typeface="Times New Roman" panose="02020603050405020304" pitchFamily="18" charset="0"/>
              </a:rPr>
              <a:t>So, </a:t>
            </a:r>
            <a:r>
              <a:rPr lang="en-US" altLang="en-US" i="1">
                <a:latin typeface="Times New Roman" panose="02020603050405020304" pitchFamily="18" charset="0"/>
              </a:rPr>
              <a:t>K</a:t>
            </a:r>
            <a:r>
              <a:rPr lang="en-US" altLang="en-US" baseline="-25000">
                <a:latin typeface="Times New Roman" panose="02020603050405020304" pitchFamily="18" charset="0"/>
              </a:rPr>
              <a:t>5 </a:t>
            </a:r>
            <a:r>
              <a:rPr lang="en-US" altLang="en-US">
                <a:latin typeface="Times New Roman" panose="02020603050405020304" pitchFamily="18" charset="0"/>
              </a:rPr>
              <a:t>is nonplanar.</a:t>
            </a:r>
            <a:r>
              <a:rPr lang="en-US" altLang="en-US" sz="2800">
                <a:latin typeface="Times New Roman" panose="02020603050405020304" pitchFamily="18" charset="0"/>
              </a:rPr>
              <a:t>  </a:t>
            </a:r>
          </a:p>
        </p:txBody>
      </p:sp>
      <p:grpSp>
        <p:nvGrpSpPr>
          <p:cNvPr id="2" name="Group 4"/>
          <p:cNvGrpSpPr>
            <a:grpSpLocks/>
          </p:cNvGrpSpPr>
          <p:nvPr/>
        </p:nvGrpSpPr>
        <p:grpSpPr bwMode="auto">
          <a:xfrm>
            <a:off x="5486400" y="3581400"/>
            <a:ext cx="3200400" cy="2971800"/>
            <a:chOff x="1023" y="2663"/>
            <a:chExt cx="1146" cy="1089"/>
          </a:xfrm>
        </p:grpSpPr>
        <p:sp>
          <p:nvSpPr>
            <p:cNvPr id="22534" name="Oval 5"/>
            <p:cNvSpPr>
              <a:spLocks noChangeAspect="1" noChangeArrowheads="1"/>
            </p:cNvSpPr>
            <p:nvPr/>
          </p:nvSpPr>
          <p:spPr bwMode="auto">
            <a:xfrm>
              <a:off x="1568" y="2663"/>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5" name="Oval 6"/>
            <p:cNvSpPr>
              <a:spLocks noChangeAspect="1" noChangeArrowheads="1"/>
            </p:cNvSpPr>
            <p:nvPr/>
          </p:nvSpPr>
          <p:spPr bwMode="auto">
            <a:xfrm>
              <a:off x="2088" y="30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6" name="AutoShape 7"/>
            <p:cNvSpPr>
              <a:spLocks noChangeArrowheads="1"/>
            </p:cNvSpPr>
            <p:nvPr/>
          </p:nvSpPr>
          <p:spPr bwMode="auto">
            <a:xfrm>
              <a:off x="1080" y="2703"/>
              <a:ext cx="1056" cy="1016"/>
            </a:xfrm>
            <a:prstGeom prst="pentagon">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37" name="Line 8"/>
            <p:cNvSpPr>
              <a:spLocks noChangeShapeType="1"/>
            </p:cNvSpPr>
            <p:nvPr/>
          </p:nvSpPr>
          <p:spPr bwMode="auto">
            <a:xfrm>
              <a:off x="1080" y="3103"/>
              <a:ext cx="848" cy="6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8" name="Line 9"/>
            <p:cNvSpPr>
              <a:spLocks noChangeShapeType="1"/>
            </p:cNvSpPr>
            <p:nvPr/>
          </p:nvSpPr>
          <p:spPr bwMode="auto">
            <a:xfrm flipV="1">
              <a:off x="1088" y="3095"/>
              <a:ext cx="1064" cy="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39" name="Line 10"/>
            <p:cNvSpPr>
              <a:spLocks noChangeShapeType="1"/>
            </p:cNvSpPr>
            <p:nvPr/>
          </p:nvSpPr>
          <p:spPr bwMode="auto">
            <a:xfrm flipH="1">
              <a:off x="1288" y="2711"/>
              <a:ext cx="320" cy="100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1"/>
            <p:cNvSpPr>
              <a:spLocks noChangeShapeType="1"/>
            </p:cNvSpPr>
            <p:nvPr/>
          </p:nvSpPr>
          <p:spPr bwMode="auto">
            <a:xfrm>
              <a:off x="1616" y="2703"/>
              <a:ext cx="312" cy="101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1" name="Line 12"/>
            <p:cNvSpPr>
              <a:spLocks noChangeShapeType="1"/>
            </p:cNvSpPr>
            <p:nvPr/>
          </p:nvSpPr>
          <p:spPr bwMode="auto">
            <a:xfrm flipH="1">
              <a:off x="1272" y="3103"/>
              <a:ext cx="872" cy="62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542" name="Oval 13"/>
            <p:cNvSpPr>
              <a:spLocks noChangeAspect="1" noChangeArrowheads="1"/>
            </p:cNvSpPr>
            <p:nvPr/>
          </p:nvSpPr>
          <p:spPr bwMode="auto">
            <a:xfrm>
              <a:off x="1023" y="3072"/>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3" name="Oval 14"/>
            <p:cNvSpPr>
              <a:spLocks noChangeAspect="1" noChangeArrowheads="1"/>
            </p:cNvSpPr>
            <p:nvPr/>
          </p:nvSpPr>
          <p:spPr bwMode="auto">
            <a:xfrm>
              <a:off x="1880" y="3671"/>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544" name="Oval 15"/>
            <p:cNvSpPr>
              <a:spLocks noChangeAspect="1" noChangeArrowheads="1"/>
            </p:cNvSpPr>
            <p:nvPr/>
          </p:nvSpPr>
          <p:spPr bwMode="auto">
            <a:xfrm>
              <a:off x="1256" y="3655"/>
              <a:ext cx="81" cy="81"/>
            </a:xfrm>
            <a:prstGeom prst="ellipse">
              <a:avLst/>
            </a:prstGeom>
            <a:solidFill>
              <a:schemeClr val="tx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2533" name="Text Box 16"/>
          <p:cNvSpPr txBox="1">
            <a:spLocks noChangeArrowheads="1"/>
          </p:cNvSpPr>
          <p:nvPr/>
        </p:nvSpPr>
        <p:spPr bwMode="auto">
          <a:xfrm>
            <a:off x="5181600" y="5562600"/>
            <a:ext cx="8382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200">
                <a:latin typeface="Times New Roman" panose="02020603050405020304" pitchFamily="18" charset="0"/>
              </a:rPr>
              <a:t>K</a:t>
            </a:r>
            <a:r>
              <a:rPr lang="en-US" altLang="en-US" sz="3200" baseline="-25000">
                <a:latin typeface="Times New Roman" panose="02020603050405020304" pitchFamily="18" charset="0"/>
              </a:rPr>
              <a:t>5</a:t>
            </a:r>
            <a:endParaRPr lang="en-US" altLang="en-US" sz="320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24589696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 calcmode="lin" valueType="num">
                                      <p:cBhvr additive="base">
                                        <p:cTn id="7" dur="500" fill="hold"/>
                                        <p:tgtEl>
                                          <p:spTgt spid="202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2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2755">
                                            <p:txEl>
                                              <p:pRg st="1" end="1"/>
                                            </p:txEl>
                                          </p:spTgt>
                                        </p:tgtEl>
                                        <p:attrNameLst>
                                          <p:attrName>style.visibility</p:attrName>
                                        </p:attrNameLst>
                                      </p:cBhvr>
                                      <p:to>
                                        <p:strVal val="visible"/>
                                      </p:to>
                                    </p:set>
                                    <p:anim calcmode="lin" valueType="num">
                                      <p:cBhvr additive="base">
                                        <p:cTn id="13" dur="500" fill="hold"/>
                                        <p:tgtEl>
                                          <p:spTgt spid="2027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27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2755">
                                            <p:txEl>
                                              <p:pRg st="2" end="2"/>
                                            </p:txEl>
                                          </p:spTgt>
                                        </p:tgtEl>
                                        <p:attrNameLst>
                                          <p:attrName>style.visibility</p:attrName>
                                        </p:attrNameLst>
                                      </p:cBhvr>
                                      <p:to>
                                        <p:strVal val="visible"/>
                                      </p:to>
                                    </p:set>
                                    <p:anim calcmode="lin" valueType="num">
                                      <p:cBhvr additive="base">
                                        <p:cTn id="19" dur="500" fill="hold"/>
                                        <p:tgtEl>
                                          <p:spTgt spid="20275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0275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2755">
                                            <p:txEl>
                                              <p:pRg st="3" end="3"/>
                                            </p:txEl>
                                          </p:spTgt>
                                        </p:tgtEl>
                                        <p:attrNameLst>
                                          <p:attrName>style.visibility</p:attrName>
                                        </p:attrNameLst>
                                      </p:cBhvr>
                                      <p:to>
                                        <p:strVal val="visible"/>
                                      </p:to>
                                    </p:set>
                                    <p:anim calcmode="lin" valueType="num">
                                      <p:cBhvr additive="base">
                                        <p:cTn id="25" dur="500" fill="hold"/>
                                        <p:tgtEl>
                                          <p:spTgt spid="20275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0275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2755">
                                            <p:txEl>
                                              <p:pRg st="4" end="4"/>
                                            </p:txEl>
                                          </p:spTgt>
                                        </p:tgtEl>
                                        <p:attrNameLst>
                                          <p:attrName>style.visibility</p:attrName>
                                        </p:attrNameLst>
                                      </p:cBhvr>
                                      <p:to>
                                        <p:strVal val="visible"/>
                                      </p:to>
                                    </p:set>
                                    <p:anim calcmode="lin" valueType="num">
                                      <p:cBhvr additive="base">
                                        <p:cTn id="31" dur="500" fill="hold"/>
                                        <p:tgtEl>
                                          <p:spTgt spid="20275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0275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02755">
                                            <p:txEl>
                                              <p:pRg st="5" end="5"/>
                                            </p:txEl>
                                          </p:spTgt>
                                        </p:tgtEl>
                                        <p:attrNameLst>
                                          <p:attrName>style.visibility</p:attrName>
                                        </p:attrNameLst>
                                      </p:cBhvr>
                                      <p:to>
                                        <p:strVal val="visible"/>
                                      </p:to>
                                    </p:set>
                                    <p:anim calcmode="lin" valueType="num">
                                      <p:cBhvr additive="base">
                                        <p:cTn id="37" dur="500" fill="hold"/>
                                        <p:tgtEl>
                                          <p:spTgt spid="20275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0275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2755">
                                            <p:txEl>
                                              <p:pRg st="6" end="6"/>
                                            </p:txEl>
                                          </p:spTgt>
                                        </p:tgtEl>
                                        <p:attrNameLst>
                                          <p:attrName>style.visibility</p:attrName>
                                        </p:attrNameLst>
                                      </p:cBhvr>
                                      <p:to>
                                        <p:strVal val="visible"/>
                                      </p:to>
                                    </p:set>
                                    <p:anim calcmode="lin" valueType="num">
                                      <p:cBhvr additive="base">
                                        <p:cTn id="43" dur="500" fill="hold"/>
                                        <p:tgtEl>
                                          <p:spTgt spid="20275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0275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152400"/>
            <a:ext cx="8229600" cy="914400"/>
          </a:xfrm>
        </p:spPr>
        <p:txBody>
          <a:bodyPr/>
          <a:lstStyle/>
          <a:p>
            <a:pPr eaLnBrk="1" hangingPunct="1"/>
            <a:r>
              <a:rPr lang="en-US" altLang="en-US">
                <a:latin typeface="Times New Roman" panose="02020603050405020304" pitchFamily="18" charset="0"/>
              </a:rPr>
              <a:t>Euler’s Formula (Cont.)</a:t>
            </a:r>
          </a:p>
        </p:txBody>
      </p:sp>
      <p:sp>
        <p:nvSpPr>
          <p:cNvPr id="91139" name="Rectangle 3"/>
          <p:cNvSpPr>
            <a:spLocks noGrp="1" noChangeArrowheads="1"/>
          </p:cNvSpPr>
          <p:nvPr>
            <p:ph idx="1"/>
          </p:nvPr>
        </p:nvSpPr>
        <p:spPr>
          <a:xfrm>
            <a:off x="228600" y="1371600"/>
            <a:ext cx="8686800" cy="1676400"/>
          </a:xfrm>
        </p:spPr>
        <p:txBody>
          <a:bodyPr>
            <a:normAutofit/>
          </a:bodyPr>
          <a:lstStyle/>
          <a:p>
            <a:pPr eaLnBrk="1" hangingPunct="1"/>
            <a:r>
              <a:rPr lang="en-US" altLang="en-US" sz="3600">
                <a:solidFill>
                  <a:schemeClr val="tx2"/>
                </a:solidFill>
                <a:latin typeface="Times New Roman" panose="02020603050405020304" pitchFamily="18" charset="0"/>
                <a:sym typeface="Symbol" panose="05050102010706020507" pitchFamily="18" charset="2"/>
              </a:rPr>
              <a:t>Corollary 2:</a:t>
            </a:r>
            <a:r>
              <a:rPr lang="en-US" altLang="en-US" sz="3600">
                <a:latin typeface="Times New Roman" panose="02020603050405020304" pitchFamily="18" charset="0"/>
                <a:sym typeface="Symbol" panose="05050102010706020507" pitchFamily="18" charset="2"/>
              </a:rPr>
              <a:t> If </a:t>
            </a:r>
            <a:r>
              <a:rPr lang="en-US" altLang="en-US" sz="3600" i="1">
                <a:latin typeface="Times New Roman" panose="02020603050405020304" pitchFamily="18" charset="0"/>
                <a:sym typeface="Symbol" panose="05050102010706020507" pitchFamily="18" charset="2"/>
              </a:rPr>
              <a:t>G</a:t>
            </a:r>
            <a:r>
              <a:rPr lang="en-US" altLang="en-US" sz="3600">
                <a:latin typeface="Times New Roman" panose="02020603050405020304" pitchFamily="18" charset="0"/>
                <a:sym typeface="Symbol" panose="05050102010706020507" pitchFamily="18" charset="2"/>
              </a:rPr>
              <a:t> is a connected planar simple graph, then </a:t>
            </a:r>
            <a:r>
              <a:rPr lang="en-US" altLang="en-US" sz="3600" i="1">
                <a:latin typeface="Times New Roman" panose="02020603050405020304" pitchFamily="18" charset="0"/>
                <a:sym typeface="Symbol" panose="05050102010706020507" pitchFamily="18" charset="2"/>
              </a:rPr>
              <a:t>G</a:t>
            </a:r>
            <a:r>
              <a:rPr lang="en-US" altLang="en-US" sz="3600">
                <a:latin typeface="Times New Roman" panose="02020603050405020304" pitchFamily="18" charset="0"/>
                <a:sym typeface="Symbol" panose="05050102010706020507" pitchFamily="18" charset="2"/>
              </a:rPr>
              <a:t> must have a vertex of degree not exceeding 5.</a:t>
            </a:r>
          </a:p>
        </p:txBody>
      </p:sp>
      <p:sp>
        <p:nvSpPr>
          <p:cNvPr id="1029" name="TextBox 3"/>
          <p:cNvSpPr txBox="1">
            <a:spLocks noChangeArrowheads="1"/>
          </p:cNvSpPr>
          <p:nvPr/>
        </p:nvSpPr>
        <p:spPr bwMode="auto">
          <a:xfrm>
            <a:off x="685800" y="3429000"/>
            <a:ext cx="7900988"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If G has one or two vertices, it is true; </a:t>
            </a:r>
          </a:p>
          <a:p>
            <a:pPr algn="l" eaLnBrk="1" hangingPunct="1"/>
            <a:r>
              <a:rPr lang="en-US" altLang="en-US"/>
              <a:t>thus, we assume that G has at least three vertices.</a:t>
            </a:r>
          </a:p>
          <a:p>
            <a:pPr algn="l" eaLnBrk="1" hangingPunct="1"/>
            <a:endParaRPr lang="en-US" altLang="en-US"/>
          </a:p>
          <a:p>
            <a:pPr algn="l" eaLnBrk="1" hangingPunct="1"/>
            <a:r>
              <a:rPr lang="en-US" altLang="en-US"/>
              <a:t>If the degree of each vertex were at least 6, then by Handshaking Theorem,</a:t>
            </a:r>
          </a:p>
          <a:p>
            <a:pPr algn="l" eaLnBrk="1" hangingPunct="1"/>
            <a:r>
              <a:rPr lang="en-US" altLang="en-US"/>
              <a:t>2e ≥ 6v, i.e., e ≥ 3v,</a:t>
            </a:r>
          </a:p>
          <a:p>
            <a:pPr algn="l" eaLnBrk="1" hangingPunct="1"/>
            <a:endParaRPr lang="en-US" altLang="en-US"/>
          </a:p>
          <a:p>
            <a:pPr algn="l" eaLnBrk="1" hangingPunct="1"/>
            <a:r>
              <a:rPr lang="en-US" altLang="en-US"/>
              <a:t>but this contradicts the inequality from</a:t>
            </a:r>
          </a:p>
          <a:p>
            <a:pPr algn="l" eaLnBrk="1" hangingPunct="1"/>
            <a:r>
              <a:rPr lang="en-US" altLang="en-US"/>
              <a:t>Corollary 1: </a:t>
            </a:r>
            <a:r>
              <a:rPr lang="en-US" altLang="en-US">
                <a:solidFill>
                  <a:schemeClr val="tx2"/>
                </a:solidFill>
                <a:latin typeface="Times New Roman" panose="02020603050405020304" pitchFamily="18" charset="0"/>
              </a:rPr>
              <a:t> 1</a:t>
            </a:r>
            <a:r>
              <a:rPr lang="en-US" altLang="en-US"/>
              <a:t> e ≤ 3v – 6.</a:t>
            </a:r>
          </a:p>
          <a:p>
            <a:pPr algn="l" eaLnBrk="1" hangingPunct="1"/>
            <a:endParaRPr lang="en-US" altLang="en-US"/>
          </a:p>
        </p:txBody>
      </p:sp>
      <p:graphicFrame>
        <p:nvGraphicFramePr>
          <p:cNvPr id="1026" name="Object 4"/>
          <p:cNvGraphicFramePr>
            <a:graphicFrameLocks noChangeAspect="1"/>
          </p:cNvGraphicFramePr>
          <p:nvPr/>
        </p:nvGraphicFramePr>
        <p:xfrm>
          <a:off x="5943600" y="4876800"/>
          <a:ext cx="2884488" cy="1066800"/>
        </p:xfrm>
        <a:graphic>
          <a:graphicData uri="http://schemas.openxmlformats.org/presentationml/2006/ole">
            <mc:AlternateContent xmlns:mc="http://schemas.openxmlformats.org/markup-compatibility/2006">
              <mc:Choice xmlns:v="urn:schemas-microsoft-com:vml" Requires="v">
                <p:oleObj name="Equation" r:id="rId2" imgW="927000" imgH="342720" progId="Equation.3">
                  <p:embed/>
                </p:oleObj>
              </mc:Choice>
              <mc:Fallback>
                <p:oleObj name="Equation" r:id="rId2" imgW="927000" imgH="34272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4876800"/>
                        <a:ext cx="288448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71700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 calcmode="lin" valueType="num">
                                      <p:cBhvr additive="base">
                                        <p:cTn id="7" dur="500" fill="hold"/>
                                        <p:tgtEl>
                                          <p:spTgt spid="911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11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52400"/>
            <a:ext cx="8229600" cy="914400"/>
          </a:xfrm>
        </p:spPr>
        <p:txBody>
          <a:bodyPr/>
          <a:lstStyle/>
          <a:p>
            <a:pPr eaLnBrk="1" hangingPunct="1"/>
            <a:r>
              <a:rPr lang="en-US" altLang="en-US">
                <a:latin typeface="Times New Roman" panose="02020603050405020304" pitchFamily="18" charset="0"/>
              </a:rPr>
              <a:t>Euler’s Formula (Cont.)</a:t>
            </a:r>
          </a:p>
        </p:txBody>
      </p:sp>
      <p:sp>
        <p:nvSpPr>
          <p:cNvPr id="212995" name="Rectangle 3"/>
          <p:cNvSpPr>
            <a:spLocks noGrp="1" noChangeArrowheads="1"/>
          </p:cNvSpPr>
          <p:nvPr>
            <p:ph idx="1"/>
          </p:nvPr>
        </p:nvSpPr>
        <p:spPr>
          <a:xfrm>
            <a:off x="228600" y="1371600"/>
            <a:ext cx="8686800" cy="2514600"/>
          </a:xfrm>
        </p:spPr>
        <p:txBody>
          <a:bodyPr/>
          <a:lstStyle/>
          <a:p>
            <a:pPr eaLnBrk="1" hangingPunct="1"/>
            <a:r>
              <a:rPr lang="en-US" altLang="en-US" sz="3600">
                <a:solidFill>
                  <a:schemeClr val="tx2"/>
                </a:solidFill>
                <a:latin typeface="Times New Roman" panose="02020603050405020304" pitchFamily="18" charset="0"/>
                <a:sym typeface="Symbol" panose="05050102010706020507" pitchFamily="18" charset="2"/>
              </a:rPr>
              <a:t>Corollary 3:</a:t>
            </a:r>
            <a:r>
              <a:rPr lang="en-US" altLang="en-US" sz="3600">
                <a:latin typeface="Times New Roman" panose="02020603050405020304" pitchFamily="18" charset="0"/>
                <a:sym typeface="Symbol" panose="05050102010706020507" pitchFamily="18" charset="2"/>
              </a:rPr>
              <a:t> If a connected planar simple graph has </a:t>
            </a:r>
            <a:r>
              <a:rPr lang="en-US" altLang="en-US" sz="3600" i="1">
                <a:latin typeface="Times New Roman" panose="02020603050405020304" pitchFamily="18" charset="0"/>
                <a:sym typeface="Symbol" panose="05050102010706020507" pitchFamily="18" charset="2"/>
              </a:rPr>
              <a:t>e</a:t>
            </a:r>
            <a:r>
              <a:rPr lang="en-US" altLang="en-US" sz="3600">
                <a:latin typeface="Times New Roman" panose="02020603050405020304" pitchFamily="18" charset="0"/>
                <a:sym typeface="Symbol" panose="05050102010706020507" pitchFamily="18" charset="2"/>
              </a:rPr>
              <a:t> edges and </a:t>
            </a:r>
            <a:r>
              <a:rPr lang="en-US" altLang="en-US" sz="3600" i="1">
                <a:latin typeface="Times New Roman" panose="02020603050405020304" pitchFamily="18" charset="0"/>
                <a:sym typeface="Symbol" panose="05050102010706020507" pitchFamily="18" charset="2"/>
              </a:rPr>
              <a:t>v</a:t>
            </a:r>
            <a:r>
              <a:rPr lang="en-US" altLang="en-US" sz="3600">
                <a:latin typeface="Times New Roman" panose="02020603050405020304" pitchFamily="18" charset="0"/>
                <a:sym typeface="Symbol" panose="05050102010706020507" pitchFamily="18" charset="2"/>
              </a:rPr>
              <a:t> vertices with </a:t>
            </a:r>
            <a:r>
              <a:rPr lang="en-US" altLang="en-US" sz="3600" i="1">
                <a:latin typeface="Times New Roman" panose="02020603050405020304" pitchFamily="18" charset="0"/>
              </a:rPr>
              <a:t>v</a:t>
            </a:r>
            <a:r>
              <a:rPr lang="en-US" altLang="en-US" sz="3600">
                <a:latin typeface="Times New Roman" panose="02020603050405020304" pitchFamily="18" charset="0"/>
              </a:rPr>
              <a:t> </a:t>
            </a:r>
            <a:r>
              <a:rPr lang="en-US" altLang="en-US" sz="3600">
                <a:latin typeface="Times New Roman" panose="02020603050405020304" pitchFamily="18" charset="0"/>
                <a:sym typeface="Symbol" panose="05050102010706020507" pitchFamily="18" charset="2"/>
              </a:rPr>
              <a:t> 3 and no circuits of length 3, then </a:t>
            </a:r>
            <a:r>
              <a:rPr lang="en-US" altLang="en-US" sz="3600" i="1">
                <a:latin typeface="Times New Roman" panose="02020603050405020304" pitchFamily="18" charset="0"/>
                <a:sym typeface="Symbol" panose="05050102010706020507" pitchFamily="18" charset="2"/>
              </a:rPr>
              <a:t>e</a:t>
            </a:r>
            <a:r>
              <a:rPr lang="en-US" altLang="en-US" sz="3600">
                <a:latin typeface="Times New Roman" panose="02020603050405020304" pitchFamily="18" charset="0"/>
                <a:sym typeface="Symbol" panose="05050102010706020507" pitchFamily="18" charset="2"/>
              </a:rPr>
              <a:t>  2</a:t>
            </a:r>
            <a:r>
              <a:rPr lang="en-US" altLang="en-US" sz="3600" i="1">
                <a:latin typeface="Times New Roman" panose="02020603050405020304" pitchFamily="18" charset="0"/>
                <a:sym typeface="Symbol" panose="05050102010706020507" pitchFamily="18" charset="2"/>
              </a:rPr>
              <a:t>v</a:t>
            </a:r>
            <a:r>
              <a:rPr lang="en-US" altLang="en-US" sz="3600">
                <a:latin typeface="Times New Roman" panose="02020603050405020304" pitchFamily="18" charset="0"/>
                <a:sym typeface="Symbol" panose="05050102010706020507" pitchFamily="18" charset="2"/>
              </a:rPr>
              <a:t> - 4.</a:t>
            </a:r>
          </a:p>
          <a:p>
            <a:pPr eaLnBrk="1" hangingPunct="1">
              <a:lnSpc>
                <a:spcPct val="90000"/>
              </a:lnSpc>
            </a:pPr>
            <a:r>
              <a:rPr lang="en-US" altLang="en-US" sz="3600">
                <a:latin typeface="Times New Roman" panose="02020603050405020304" pitchFamily="18" charset="0"/>
              </a:rPr>
              <a:t>Is </a:t>
            </a:r>
            <a:r>
              <a:rPr lang="en-US" altLang="en-US" sz="3600" i="1">
                <a:latin typeface="Times New Roman" panose="02020603050405020304" pitchFamily="18" charset="0"/>
              </a:rPr>
              <a:t>K</a:t>
            </a:r>
            <a:r>
              <a:rPr lang="en-US" altLang="en-US" sz="3600" baseline="-25000">
                <a:latin typeface="Times New Roman" panose="02020603050405020304" pitchFamily="18" charset="0"/>
              </a:rPr>
              <a:t>3,3 </a:t>
            </a:r>
            <a:r>
              <a:rPr lang="en-US" altLang="en-US" sz="3600">
                <a:latin typeface="Times New Roman" panose="02020603050405020304" pitchFamily="18" charset="0"/>
              </a:rPr>
              <a:t>planar?</a:t>
            </a:r>
          </a:p>
        </p:txBody>
      </p:sp>
      <p:grpSp>
        <p:nvGrpSpPr>
          <p:cNvPr id="2" name="Group 4"/>
          <p:cNvGrpSpPr>
            <a:grpSpLocks/>
          </p:cNvGrpSpPr>
          <p:nvPr/>
        </p:nvGrpSpPr>
        <p:grpSpPr bwMode="auto">
          <a:xfrm>
            <a:off x="5715000" y="4114800"/>
            <a:ext cx="2709863" cy="1905000"/>
            <a:chOff x="2198" y="3014"/>
            <a:chExt cx="1371" cy="863"/>
          </a:xfrm>
        </p:grpSpPr>
        <p:sp>
          <p:nvSpPr>
            <p:cNvPr id="23557" name="Oval 5"/>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58" name="Line 6"/>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59" name="Line 7"/>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0" name="Line 8"/>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1" name="Line 9"/>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2" name="Line 10"/>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3" name="Line 11"/>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4" name="Line 12"/>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5" name="Line 13"/>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6" name="Line 14"/>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3567" name="Oval 15"/>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8" name="Oval 16"/>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69" name="Oval 17"/>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0" name="Oval 18"/>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571" name="Oval 19"/>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Tree>
    <p:extLst>
      <p:ext uri="{BB962C8B-B14F-4D97-AF65-F5344CB8AC3E}">
        <p14:creationId xmlns:p14="http://schemas.microsoft.com/office/powerpoint/2010/main" val="1576783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2995">
                                            <p:txEl>
                                              <p:pRg st="0" end="0"/>
                                            </p:txEl>
                                          </p:spTgt>
                                        </p:tgtEl>
                                        <p:attrNameLst>
                                          <p:attrName>style.visibility</p:attrName>
                                        </p:attrNameLst>
                                      </p:cBhvr>
                                      <p:to>
                                        <p:strVal val="visible"/>
                                      </p:to>
                                    </p:set>
                                    <p:anim calcmode="lin" valueType="num">
                                      <p:cBhvr additive="base">
                                        <p:cTn id="7" dur="500" fill="hold"/>
                                        <p:tgtEl>
                                          <p:spTgt spid="2129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2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2995">
                                            <p:txEl>
                                              <p:pRg st="1" end="1"/>
                                            </p:txEl>
                                          </p:spTgt>
                                        </p:tgtEl>
                                        <p:attrNameLst>
                                          <p:attrName>style.visibility</p:attrName>
                                        </p:attrNameLst>
                                      </p:cBhvr>
                                      <p:to>
                                        <p:strVal val="visible"/>
                                      </p:to>
                                    </p:set>
                                    <p:anim calcmode="lin" valueType="num">
                                      <p:cBhvr additive="base">
                                        <p:cTn id="13" dur="500" fill="hold"/>
                                        <p:tgtEl>
                                          <p:spTgt spid="21299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2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 presetClass="entr" presetSubtype="3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ox(ou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52400"/>
            <a:ext cx="8229600" cy="914400"/>
          </a:xfrm>
        </p:spPr>
        <p:txBody>
          <a:bodyPr/>
          <a:lstStyle/>
          <a:p>
            <a:pPr eaLnBrk="1" hangingPunct="1"/>
            <a:r>
              <a:rPr lang="en-US" altLang="en-US">
                <a:latin typeface="Times New Roman" panose="02020603050405020304" pitchFamily="18" charset="0"/>
              </a:rPr>
              <a:t>Euler’s Formula (Cont.)</a:t>
            </a:r>
          </a:p>
        </p:txBody>
      </p:sp>
      <p:sp>
        <p:nvSpPr>
          <p:cNvPr id="214019" name="Rectangle 3"/>
          <p:cNvSpPr>
            <a:spLocks noGrp="1" noChangeArrowheads="1"/>
          </p:cNvSpPr>
          <p:nvPr>
            <p:ph idx="1"/>
          </p:nvPr>
        </p:nvSpPr>
        <p:spPr>
          <a:xfrm>
            <a:off x="228600" y="1371600"/>
            <a:ext cx="8686800" cy="3810000"/>
          </a:xfrm>
        </p:spPr>
        <p:txBody>
          <a:bodyPr/>
          <a:lstStyle/>
          <a:p>
            <a:pPr eaLnBrk="1" hangingPunct="1"/>
            <a:r>
              <a:rPr lang="en-US" altLang="en-US" sz="2800" i="1">
                <a:latin typeface="Times New Roman" panose="02020603050405020304" pitchFamily="18" charset="0"/>
              </a:rPr>
              <a:t>K</a:t>
            </a:r>
            <a:r>
              <a:rPr lang="en-US" altLang="en-US" sz="2800" baseline="-25000">
                <a:latin typeface="Times New Roman" panose="02020603050405020304" pitchFamily="18" charset="0"/>
              </a:rPr>
              <a:t>3,3</a:t>
            </a:r>
            <a:r>
              <a:rPr lang="en-US" altLang="en-US" sz="2800">
                <a:latin typeface="Times New Roman" panose="02020603050405020304" pitchFamily="18" charset="0"/>
              </a:rPr>
              <a:t> has 6 vertices and 9 edges. </a:t>
            </a:r>
          </a:p>
          <a:p>
            <a:pPr eaLnBrk="1" hangingPunct="1"/>
            <a:r>
              <a:rPr lang="en-US" altLang="en-US" sz="2800">
                <a:latin typeface="Times New Roman" panose="02020603050405020304" pitchFamily="18" charset="0"/>
              </a:rPr>
              <a:t>Obviously, v </a:t>
            </a:r>
            <a:r>
              <a:rPr lang="en-US" altLang="en-US" sz="2800">
                <a:latin typeface="Times New Roman" panose="02020603050405020304" pitchFamily="18" charset="0"/>
                <a:sym typeface="Symbol" panose="05050102010706020507" pitchFamily="18" charset="2"/>
              </a:rPr>
              <a:t> 3 and there are no circuits of length 3.  </a:t>
            </a:r>
          </a:p>
          <a:p>
            <a:pPr eaLnBrk="1" hangingPunct="1"/>
            <a:r>
              <a:rPr lang="en-US" altLang="en-US" sz="2800">
                <a:latin typeface="Times New Roman" panose="02020603050405020304" pitchFamily="18" charset="0"/>
                <a:sym typeface="Symbol" panose="05050102010706020507" pitchFamily="18" charset="2"/>
              </a:rPr>
              <a:t>If </a:t>
            </a:r>
            <a:r>
              <a:rPr lang="en-US" altLang="en-US" sz="2800" i="1">
                <a:latin typeface="Times New Roman" panose="02020603050405020304" pitchFamily="18" charset="0"/>
              </a:rPr>
              <a:t>K</a:t>
            </a:r>
            <a:r>
              <a:rPr lang="en-US" altLang="en-US" sz="2800" baseline="-25000">
                <a:latin typeface="Times New Roman" panose="02020603050405020304" pitchFamily="18" charset="0"/>
              </a:rPr>
              <a:t>3,3</a:t>
            </a:r>
            <a:r>
              <a:rPr lang="en-US" altLang="en-US" sz="2800">
                <a:latin typeface="Times New Roman" panose="02020603050405020304" pitchFamily="18" charset="0"/>
              </a:rPr>
              <a:t> were planar, then </a:t>
            </a:r>
            <a:r>
              <a:rPr lang="en-US" altLang="en-US" sz="2800" i="1">
                <a:latin typeface="Times New Roman" panose="02020603050405020304" pitchFamily="18" charset="0"/>
                <a:sym typeface="Symbol" panose="05050102010706020507" pitchFamily="18" charset="2"/>
              </a:rPr>
              <a:t>e</a:t>
            </a:r>
            <a:r>
              <a:rPr lang="en-US" altLang="en-US" sz="2800">
                <a:latin typeface="Times New Roman" panose="02020603050405020304" pitchFamily="18" charset="0"/>
                <a:sym typeface="Symbol" panose="05050102010706020507" pitchFamily="18" charset="2"/>
              </a:rPr>
              <a:t>  2</a:t>
            </a:r>
            <a:r>
              <a:rPr lang="en-US" altLang="en-US" sz="2800" i="1">
                <a:latin typeface="Times New Roman" panose="02020603050405020304" pitchFamily="18" charset="0"/>
                <a:sym typeface="Symbol" panose="05050102010706020507" pitchFamily="18" charset="2"/>
              </a:rPr>
              <a:t>v</a:t>
            </a:r>
            <a:r>
              <a:rPr lang="en-US" altLang="en-US" sz="2800">
                <a:latin typeface="Times New Roman" panose="02020603050405020304" pitchFamily="18" charset="0"/>
                <a:sym typeface="Symbol" panose="05050102010706020507" pitchFamily="18" charset="2"/>
              </a:rPr>
              <a:t> – 4 would have to be true.  </a:t>
            </a:r>
          </a:p>
          <a:p>
            <a:pPr eaLnBrk="1" hangingPunct="1"/>
            <a:r>
              <a:rPr lang="en-US" altLang="en-US" sz="2800">
                <a:latin typeface="Times New Roman" panose="02020603050405020304" pitchFamily="18" charset="0"/>
                <a:sym typeface="Symbol" panose="05050102010706020507" pitchFamily="18" charset="2"/>
              </a:rPr>
              <a:t>2</a:t>
            </a:r>
            <a:r>
              <a:rPr lang="en-US" altLang="en-US" sz="2800" i="1">
                <a:latin typeface="Times New Roman" panose="02020603050405020304" pitchFamily="18" charset="0"/>
                <a:sym typeface="Symbol" panose="05050102010706020507" pitchFamily="18" charset="2"/>
              </a:rPr>
              <a:t>v</a:t>
            </a:r>
            <a:r>
              <a:rPr lang="en-US" altLang="en-US" sz="2800">
                <a:latin typeface="Times New Roman" panose="02020603050405020304" pitchFamily="18" charset="0"/>
                <a:sym typeface="Symbol" panose="05050102010706020507" pitchFamily="18" charset="2"/>
              </a:rPr>
              <a:t> – 4  = 2*6 – 4  = 8 </a:t>
            </a:r>
          </a:p>
          <a:p>
            <a:pPr eaLnBrk="1" hangingPunct="1"/>
            <a:r>
              <a:rPr lang="en-US" altLang="en-US" sz="2800">
                <a:latin typeface="Times New Roman" panose="02020603050405020304" pitchFamily="18" charset="0"/>
                <a:sym typeface="Symbol" panose="05050102010706020507" pitchFamily="18" charset="2"/>
              </a:rPr>
              <a:t>So </a:t>
            </a:r>
            <a:r>
              <a:rPr lang="en-US" altLang="en-US" sz="2800" i="1">
                <a:latin typeface="Times New Roman" panose="02020603050405020304" pitchFamily="18" charset="0"/>
                <a:sym typeface="Symbol" panose="05050102010706020507" pitchFamily="18" charset="2"/>
              </a:rPr>
              <a:t>e</a:t>
            </a:r>
            <a:r>
              <a:rPr lang="en-US" altLang="en-US" sz="2800">
                <a:latin typeface="Times New Roman" panose="02020603050405020304" pitchFamily="18" charset="0"/>
                <a:sym typeface="Symbol" panose="05050102010706020507" pitchFamily="18" charset="2"/>
              </a:rPr>
              <a:t> must be  8.</a:t>
            </a:r>
          </a:p>
          <a:p>
            <a:pPr eaLnBrk="1" hangingPunct="1"/>
            <a:r>
              <a:rPr lang="en-US" altLang="en-US" sz="2800">
                <a:latin typeface="Times New Roman" panose="02020603050405020304" pitchFamily="18" charset="0"/>
                <a:sym typeface="Symbol" panose="05050102010706020507" pitchFamily="18" charset="2"/>
              </a:rPr>
              <a:t>But </a:t>
            </a:r>
            <a:r>
              <a:rPr lang="en-US" altLang="en-US" sz="2800" i="1">
                <a:latin typeface="Times New Roman" panose="02020603050405020304" pitchFamily="18" charset="0"/>
                <a:sym typeface="Symbol" panose="05050102010706020507" pitchFamily="18" charset="2"/>
              </a:rPr>
              <a:t>e</a:t>
            </a:r>
            <a:r>
              <a:rPr lang="en-US" altLang="en-US" sz="2800">
                <a:latin typeface="Times New Roman" panose="02020603050405020304" pitchFamily="18" charset="0"/>
                <a:sym typeface="Symbol" panose="05050102010706020507" pitchFamily="18" charset="2"/>
              </a:rPr>
              <a:t> = 9.</a:t>
            </a:r>
          </a:p>
          <a:p>
            <a:pPr eaLnBrk="1" hangingPunct="1"/>
            <a:r>
              <a:rPr lang="en-US" altLang="en-US" sz="2800">
                <a:latin typeface="Times New Roman" panose="02020603050405020304" pitchFamily="18" charset="0"/>
                <a:sym typeface="Symbol" panose="05050102010706020507" pitchFamily="18" charset="2"/>
              </a:rPr>
              <a:t>So </a:t>
            </a:r>
            <a:r>
              <a:rPr lang="en-US" altLang="en-US" sz="2800" i="1">
                <a:latin typeface="Times New Roman" panose="02020603050405020304" pitchFamily="18" charset="0"/>
              </a:rPr>
              <a:t>K</a:t>
            </a:r>
            <a:r>
              <a:rPr lang="en-US" altLang="en-US" sz="2800" baseline="-25000">
                <a:latin typeface="Times New Roman" panose="02020603050405020304" pitchFamily="18" charset="0"/>
              </a:rPr>
              <a:t>3,3 </a:t>
            </a:r>
            <a:r>
              <a:rPr lang="en-US" altLang="en-US" sz="2800">
                <a:latin typeface="Times New Roman" panose="02020603050405020304" pitchFamily="18" charset="0"/>
              </a:rPr>
              <a:t>is nonplanar.</a:t>
            </a:r>
            <a:endParaRPr lang="en-US" altLang="en-US" sz="2800" baseline="-25000">
              <a:latin typeface="Times New Roman" panose="02020603050405020304" pitchFamily="18" charset="0"/>
            </a:endParaRPr>
          </a:p>
        </p:txBody>
      </p:sp>
      <p:grpSp>
        <p:nvGrpSpPr>
          <p:cNvPr id="2" name="Group 4"/>
          <p:cNvGrpSpPr>
            <a:grpSpLocks/>
          </p:cNvGrpSpPr>
          <p:nvPr/>
        </p:nvGrpSpPr>
        <p:grpSpPr bwMode="auto">
          <a:xfrm>
            <a:off x="4876800" y="3429000"/>
            <a:ext cx="3548063" cy="2590800"/>
            <a:chOff x="2198" y="3014"/>
            <a:chExt cx="1371" cy="863"/>
          </a:xfrm>
        </p:grpSpPr>
        <p:sp>
          <p:nvSpPr>
            <p:cNvPr id="24582" name="Oval 5"/>
            <p:cNvSpPr>
              <a:spLocks noChangeAspect="1" noChangeArrowheads="1"/>
            </p:cNvSpPr>
            <p:nvPr/>
          </p:nvSpPr>
          <p:spPr bwMode="auto">
            <a:xfrm>
              <a:off x="2198"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83" name="Line 6"/>
            <p:cNvSpPr>
              <a:spLocks noChangeShapeType="1"/>
            </p:cNvSpPr>
            <p:nvPr/>
          </p:nvSpPr>
          <p:spPr bwMode="auto">
            <a:xfrm>
              <a:off x="2239"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4" name="Line 7"/>
            <p:cNvSpPr>
              <a:spLocks noChangeShapeType="1"/>
            </p:cNvSpPr>
            <p:nvPr/>
          </p:nvSpPr>
          <p:spPr bwMode="auto">
            <a:xfrm>
              <a:off x="3541"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5" name="Line 8"/>
            <p:cNvSpPr>
              <a:spLocks noChangeShapeType="1"/>
            </p:cNvSpPr>
            <p:nvPr/>
          </p:nvSpPr>
          <p:spPr bwMode="auto">
            <a:xfrm>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6" name="Line 9"/>
            <p:cNvSpPr>
              <a:spLocks noChangeShapeType="1"/>
            </p:cNvSpPr>
            <p:nvPr/>
          </p:nvSpPr>
          <p:spPr bwMode="auto">
            <a:xfrm flipV="1">
              <a:off x="2239" y="3041"/>
              <a:ext cx="1302"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7" name="Line 10"/>
            <p:cNvSpPr>
              <a:spLocks noChangeShapeType="1"/>
            </p:cNvSpPr>
            <p:nvPr/>
          </p:nvSpPr>
          <p:spPr bwMode="auto">
            <a:xfrm>
              <a:off x="2890" y="3041"/>
              <a:ext cx="0"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8" name="Line 11"/>
            <p:cNvSpPr>
              <a:spLocks noChangeShapeType="1"/>
            </p:cNvSpPr>
            <p:nvPr/>
          </p:nvSpPr>
          <p:spPr bwMode="auto">
            <a:xfrm flipH="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89" name="Line 12"/>
            <p:cNvSpPr>
              <a:spLocks noChangeShapeType="1"/>
            </p:cNvSpPr>
            <p:nvPr/>
          </p:nvSpPr>
          <p:spPr bwMode="auto">
            <a:xfrm>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0" name="Line 13"/>
            <p:cNvSpPr>
              <a:spLocks noChangeShapeType="1"/>
            </p:cNvSpPr>
            <p:nvPr/>
          </p:nvSpPr>
          <p:spPr bwMode="auto">
            <a:xfrm flipH="1" flipV="1">
              <a:off x="2239"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1" name="Line 14"/>
            <p:cNvSpPr>
              <a:spLocks noChangeShapeType="1"/>
            </p:cNvSpPr>
            <p:nvPr/>
          </p:nvSpPr>
          <p:spPr bwMode="auto">
            <a:xfrm flipV="1">
              <a:off x="2890" y="3041"/>
              <a:ext cx="651" cy="798"/>
            </a:xfrm>
            <a:prstGeom prst="line">
              <a:avLst/>
            </a:prstGeom>
            <a:noFill/>
            <a:ln w="25400">
              <a:solidFill>
                <a:schemeClr val="tx1"/>
              </a:solidFill>
              <a:miter lim="800000"/>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2" name="Oval 15"/>
            <p:cNvSpPr>
              <a:spLocks noChangeAspect="1" noChangeArrowheads="1"/>
            </p:cNvSpPr>
            <p:nvPr/>
          </p:nvSpPr>
          <p:spPr bwMode="auto">
            <a:xfrm>
              <a:off x="2860"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3" name="Oval 16"/>
            <p:cNvSpPr>
              <a:spLocks noChangeAspect="1" noChangeArrowheads="1"/>
            </p:cNvSpPr>
            <p:nvPr/>
          </p:nvSpPr>
          <p:spPr bwMode="auto">
            <a:xfrm>
              <a:off x="3494" y="3014"/>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4" name="Oval 17"/>
            <p:cNvSpPr>
              <a:spLocks noChangeAspect="1" noChangeArrowheads="1"/>
            </p:cNvSpPr>
            <p:nvPr/>
          </p:nvSpPr>
          <p:spPr bwMode="auto">
            <a:xfrm>
              <a:off x="2198"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5" name="Oval 18"/>
            <p:cNvSpPr>
              <a:spLocks noChangeAspect="1" noChangeArrowheads="1"/>
            </p:cNvSpPr>
            <p:nvPr/>
          </p:nvSpPr>
          <p:spPr bwMode="auto">
            <a:xfrm>
              <a:off x="2860" y="379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596" name="Oval 19"/>
            <p:cNvSpPr>
              <a:spLocks noChangeAspect="1" noChangeArrowheads="1"/>
            </p:cNvSpPr>
            <p:nvPr/>
          </p:nvSpPr>
          <p:spPr bwMode="auto">
            <a:xfrm>
              <a:off x="3494" y="3802"/>
              <a:ext cx="75" cy="75"/>
            </a:xfrm>
            <a:prstGeom prst="ellipse">
              <a:avLst/>
            </a:prstGeom>
            <a:solidFill>
              <a:schemeClr val="tx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4581" name="Text Box 21"/>
          <p:cNvSpPr txBox="1">
            <a:spLocks noChangeArrowheads="1"/>
          </p:cNvSpPr>
          <p:nvPr/>
        </p:nvSpPr>
        <p:spPr bwMode="auto">
          <a:xfrm>
            <a:off x="5257800" y="6096000"/>
            <a:ext cx="1295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i="1"/>
              <a:t>K</a:t>
            </a:r>
            <a:r>
              <a:rPr lang="en-US" altLang="en-US" baseline="-25000"/>
              <a:t>3,3</a:t>
            </a:r>
          </a:p>
        </p:txBody>
      </p:sp>
    </p:spTree>
    <p:extLst>
      <p:ext uri="{BB962C8B-B14F-4D97-AF65-F5344CB8AC3E}">
        <p14:creationId xmlns:p14="http://schemas.microsoft.com/office/powerpoint/2010/main" val="4802711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4019">
                                            <p:txEl>
                                              <p:pRg st="0" end="0"/>
                                            </p:txEl>
                                          </p:spTgt>
                                        </p:tgtEl>
                                        <p:attrNameLst>
                                          <p:attrName>style.visibility</p:attrName>
                                        </p:attrNameLst>
                                      </p:cBhvr>
                                      <p:to>
                                        <p:strVal val="visible"/>
                                      </p:to>
                                    </p:set>
                                    <p:anim calcmode="lin" valueType="num">
                                      <p:cBhvr additive="base">
                                        <p:cTn id="7" dur="500" fill="hold"/>
                                        <p:tgtEl>
                                          <p:spTgt spid="2140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40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4019">
                                            <p:txEl>
                                              <p:pRg st="1" end="1"/>
                                            </p:txEl>
                                          </p:spTgt>
                                        </p:tgtEl>
                                        <p:attrNameLst>
                                          <p:attrName>style.visibility</p:attrName>
                                        </p:attrNameLst>
                                      </p:cBhvr>
                                      <p:to>
                                        <p:strVal val="visible"/>
                                      </p:to>
                                    </p:set>
                                    <p:anim calcmode="lin" valueType="num">
                                      <p:cBhvr additive="base">
                                        <p:cTn id="13" dur="500" fill="hold"/>
                                        <p:tgtEl>
                                          <p:spTgt spid="2140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40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4019">
                                            <p:txEl>
                                              <p:pRg st="2" end="2"/>
                                            </p:txEl>
                                          </p:spTgt>
                                        </p:tgtEl>
                                        <p:attrNameLst>
                                          <p:attrName>style.visibility</p:attrName>
                                        </p:attrNameLst>
                                      </p:cBhvr>
                                      <p:to>
                                        <p:strVal val="visible"/>
                                      </p:to>
                                    </p:set>
                                    <p:anim calcmode="lin" valueType="num">
                                      <p:cBhvr additive="base">
                                        <p:cTn id="19" dur="500" fill="hold"/>
                                        <p:tgtEl>
                                          <p:spTgt spid="2140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40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4019">
                                            <p:txEl>
                                              <p:pRg st="3" end="3"/>
                                            </p:txEl>
                                          </p:spTgt>
                                        </p:tgtEl>
                                        <p:attrNameLst>
                                          <p:attrName>style.visibility</p:attrName>
                                        </p:attrNameLst>
                                      </p:cBhvr>
                                      <p:to>
                                        <p:strVal val="visible"/>
                                      </p:to>
                                    </p:set>
                                    <p:anim calcmode="lin" valueType="num">
                                      <p:cBhvr additive="base">
                                        <p:cTn id="25" dur="500" fill="hold"/>
                                        <p:tgtEl>
                                          <p:spTgt spid="2140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40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14019">
                                            <p:txEl>
                                              <p:pRg st="4" end="4"/>
                                            </p:txEl>
                                          </p:spTgt>
                                        </p:tgtEl>
                                        <p:attrNameLst>
                                          <p:attrName>style.visibility</p:attrName>
                                        </p:attrNameLst>
                                      </p:cBhvr>
                                      <p:to>
                                        <p:strVal val="visible"/>
                                      </p:to>
                                    </p:set>
                                    <p:anim calcmode="lin" valueType="num">
                                      <p:cBhvr additive="base">
                                        <p:cTn id="31" dur="500" fill="hold"/>
                                        <p:tgtEl>
                                          <p:spTgt spid="2140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140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14019">
                                            <p:txEl>
                                              <p:pRg st="5" end="5"/>
                                            </p:txEl>
                                          </p:spTgt>
                                        </p:tgtEl>
                                        <p:attrNameLst>
                                          <p:attrName>style.visibility</p:attrName>
                                        </p:attrNameLst>
                                      </p:cBhvr>
                                      <p:to>
                                        <p:strVal val="visible"/>
                                      </p:to>
                                    </p:set>
                                    <p:anim calcmode="lin" valueType="num">
                                      <p:cBhvr additive="base">
                                        <p:cTn id="37" dur="500" fill="hold"/>
                                        <p:tgtEl>
                                          <p:spTgt spid="2140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140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14019">
                                            <p:txEl>
                                              <p:pRg st="6" end="6"/>
                                            </p:txEl>
                                          </p:spTgt>
                                        </p:tgtEl>
                                        <p:attrNameLst>
                                          <p:attrName>style.visibility</p:attrName>
                                        </p:attrNameLst>
                                      </p:cBhvr>
                                      <p:to>
                                        <p:strVal val="visible"/>
                                      </p:to>
                                    </p:set>
                                    <p:anim calcmode="lin" valueType="num">
                                      <p:cBhvr additive="base">
                                        <p:cTn id="43" dur="500" fill="hold"/>
                                        <p:tgtEl>
                                          <p:spTgt spid="21401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14019">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box(ou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19"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Trees</a:t>
            </a:r>
          </a:p>
        </p:txBody>
      </p:sp>
      <p:sp>
        <p:nvSpPr>
          <p:cNvPr id="3" name="Subtitle 2"/>
          <p:cNvSpPr>
            <a:spLocks noGrp="1"/>
          </p:cNvSpPr>
          <p:nvPr>
            <p:ph type="subTitle" idx="1"/>
          </p:nvPr>
        </p:nvSpPr>
        <p:spPr/>
        <p:txBody>
          <a:bodyPr/>
          <a:lstStyle/>
          <a:p>
            <a:r>
              <a:rPr lang="en-US" dirty="0"/>
              <a:t>Chapter </a:t>
            </a:r>
            <a:r>
              <a:rPr lang="en-US" dirty="0">
                <a:latin typeface="Cambria Math" pitchFamily="18" charset="0"/>
                <a:ea typeface="Cambria Math" pitchFamily="18" charset="0"/>
              </a:rPr>
              <a:t>11</a:t>
            </a:r>
          </a:p>
        </p:txBody>
      </p:sp>
    </p:spTree>
    <p:extLst>
      <p:ext uri="{BB962C8B-B14F-4D97-AF65-F5344CB8AC3E}">
        <p14:creationId xmlns:p14="http://schemas.microsoft.com/office/powerpoint/2010/main" val="38875616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Introduction to Trees</a:t>
            </a:r>
          </a:p>
          <a:p>
            <a:r>
              <a:rPr lang="en-US" dirty="0"/>
              <a:t>Applications of Trees</a:t>
            </a:r>
          </a:p>
          <a:p>
            <a:r>
              <a:rPr lang="en-US" dirty="0"/>
              <a:t>Tree Traversal</a:t>
            </a:r>
          </a:p>
          <a:p>
            <a:r>
              <a:rPr lang="en-US" dirty="0"/>
              <a:t>Spanning Trees</a:t>
            </a:r>
          </a:p>
          <a:p>
            <a:r>
              <a:rPr lang="en-US" dirty="0"/>
              <a:t>Minimum Spanning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3399998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3444"/>
            <a:ext cx="8229600" cy="819912"/>
          </a:xfrm>
        </p:spPr>
        <p:txBody>
          <a:bodyPr>
            <a:normAutofit/>
          </a:bodyPr>
          <a:lstStyle/>
          <a:p>
            <a:r>
              <a:rPr lang="en-US" b="1" dirty="0">
                <a:effectLst>
                  <a:outerShdw blurRad="38100" dist="38100" dir="2700000" algn="tl">
                    <a:srgbClr val="000000">
                      <a:alpha val="43137"/>
                    </a:srgbClr>
                  </a:outerShdw>
                </a:effectLst>
              </a:rPr>
              <a:t>Graph Models:  Computer Networks</a:t>
            </a:r>
            <a:endParaRPr lang="en-US" dirty="0"/>
          </a:p>
        </p:txBody>
      </p:sp>
      <p:sp>
        <p:nvSpPr>
          <p:cNvPr id="3" name="Content Placeholder 2"/>
          <p:cNvSpPr>
            <a:spLocks noGrp="1"/>
          </p:cNvSpPr>
          <p:nvPr>
            <p:ph idx="1"/>
          </p:nvPr>
        </p:nvSpPr>
        <p:spPr>
          <a:xfrm>
            <a:off x="533400" y="1028700"/>
            <a:ext cx="8229600" cy="4800600"/>
          </a:xfrm>
        </p:spPr>
        <p:txBody>
          <a:bodyPr>
            <a:normAutofit/>
          </a:bodyPr>
          <a:lstStyle/>
          <a:p>
            <a:r>
              <a:rPr lang="en-US" sz="2400" dirty="0">
                <a:solidFill>
                  <a:prstClr val="black"/>
                </a:solidFill>
              </a:rPr>
              <a:t>To model a network with multiple one-way links, we use a directed multigraph.   Note that we could use a directed graph without multiple edges if we only care whether there is at least one link from a data center to another data center.</a:t>
            </a:r>
          </a:p>
          <a:p>
            <a:endParaRPr lang="en-US" sz="2000" dirty="0">
              <a:solidFill>
                <a:prstClr val="black"/>
              </a:solidFill>
            </a:endParaRPr>
          </a:p>
          <a:p>
            <a:endParaRPr lang="en-US" sz="2800" dirty="0"/>
          </a:p>
        </p:txBody>
      </p:sp>
      <p:pic>
        <p:nvPicPr>
          <p:cNvPr id="6" name="Content Placeholder 3" descr="09005.jpg"/>
          <p:cNvPicPr>
            <a:picLocks noChangeAspect="1"/>
          </p:cNvPicPr>
          <p:nvPr/>
        </p:nvPicPr>
        <p:blipFill>
          <a:blip r:embed="rId2" cstate="print"/>
          <a:stretch>
            <a:fillRect/>
          </a:stretch>
        </p:blipFill>
        <p:spPr>
          <a:xfrm>
            <a:off x="533400" y="2590800"/>
            <a:ext cx="7991940" cy="2944399"/>
          </a:xfrm>
          <a:prstGeom prst="rect">
            <a:avLst/>
          </a:prstGeom>
        </p:spPr>
      </p:pic>
    </p:spTree>
    <p:extLst>
      <p:ext uri="{BB962C8B-B14F-4D97-AF65-F5344CB8AC3E}">
        <p14:creationId xmlns:p14="http://schemas.microsoft.com/office/powerpoint/2010/main" val="41036499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11.1</a:t>
            </a:r>
          </a:p>
        </p:txBody>
      </p:sp>
    </p:spTree>
    <p:extLst>
      <p:ext uri="{BB962C8B-B14F-4D97-AF65-F5344CB8AC3E}">
        <p14:creationId xmlns:p14="http://schemas.microsoft.com/office/powerpoint/2010/main" val="89025094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Trees</a:t>
            </a:r>
          </a:p>
          <a:p>
            <a:r>
              <a:rPr lang="en-US" dirty="0"/>
              <a:t>Rooted Trees</a:t>
            </a:r>
          </a:p>
          <a:p>
            <a:r>
              <a:rPr lang="en-US" dirty="0"/>
              <a:t>Trees as Models</a:t>
            </a:r>
          </a:p>
          <a:p>
            <a:r>
              <a:rPr lang="en-US" dirty="0"/>
              <a:t>Properties of Trees</a:t>
            </a:r>
          </a:p>
        </p:txBody>
      </p:sp>
    </p:spTree>
    <p:extLst>
      <p:ext uri="{BB962C8B-B14F-4D97-AF65-F5344CB8AC3E}">
        <p14:creationId xmlns:p14="http://schemas.microsoft.com/office/powerpoint/2010/main" val="401471436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Trees</a:t>
            </a:r>
          </a:p>
        </p:txBody>
      </p:sp>
      <p:sp>
        <p:nvSpPr>
          <p:cNvPr id="3" name="Content Placeholder 2"/>
          <p:cNvSpPr>
            <a:spLocks noGrp="1"/>
          </p:cNvSpPr>
          <p:nvPr>
            <p:ph idx="1"/>
          </p:nvPr>
        </p:nvSpPr>
        <p:spPr/>
        <p:txBody>
          <a:bodyPr>
            <a:normAutofit fontScale="25000" lnSpcReduction="20000"/>
          </a:bodyPr>
          <a:lstStyle/>
          <a:p>
            <a:pPr indent="0">
              <a:buNone/>
            </a:pPr>
            <a:endParaRPr lang="en-US" sz="3000" b="1" dirty="0"/>
          </a:p>
          <a:p>
            <a:pPr indent="0">
              <a:buNone/>
            </a:pPr>
            <a:endParaRPr lang="en-US" sz="3000" b="1" dirty="0"/>
          </a:p>
          <a:p>
            <a:pPr indent="0">
              <a:buNone/>
            </a:pPr>
            <a:r>
              <a:rPr lang="en-US" sz="8600" b="1" dirty="0"/>
              <a:t>Definition</a:t>
            </a:r>
            <a:r>
              <a:rPr lang="en-US" sz="8600" dirty="0"/>
              <a:t>: A </a:t>
            </a:r>
            <a:r>
              <a:rPr lang="en-US" sz="8600" i="1" dirty="0"/>
              <a:t>tree</a:t>
            </a:r>
            <a:r>
              <a:rPr lang="en-US" sz="8600" dirty="0"/>
              <a:t> is a connected undirected graph with no simple circuits.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 tree cannot contain multiple edges or loops.</a:t>
            </a:r>
          </a:p>
          <a:p>
            <a:pPr indent="0">
              <a:buNone/>
            </a:pPr>
            <a:endParaRPr lang="en-US" sz="8600" dirty="0"/>
          </a:p>
          <a:p>
            <a:pPr indent="0">
              <a:buNone/>
            </a:pPr>
            <a:r>
              <a:rPr lang="en-US" sz="8600" b="1" dirty="0"/>
              <a:t>Definition</a:t>
            </a:r>
            <a:r>
              <a:rPr lang="en-US" sz="8600" dirty="0"/>
              <a:t>: An undirected graph is a tree if and only if there is a unique simple path between any two of its vertices. </a:t>
            </a:r>
          </a:p>
          <a:p>
            <a:pPr indent="0">
              <a:buNone/>
            </a:pPr>
            <a:endParaRPr lang="en-US" sz="8600" dirty="0"/>
          </a:p>
          <a:p>
            <a:pPr indent="0">
              <a:buNone/>
            </a:pPr>
            <a:endParaRPr lang="en-US" sz="8600" dirty="0"/>
          </a:p>
          <a:p>
            <a:pPr indent="0">
              <a:buNone/>
            </a:pPr>
            <a:endParaRPr lang="en-US" sz="8600" dirty="0"/>
          </a:p>
          <a:p>
            <a:pPr indent="0">
              <a:buNone/>
            </a:pPr>
            <a:endParaRPr lang="en-US" sz="8600" dirty="0"/>
          </a:p>
          <a:p>
            <a:pPr indent="0">
              <a:buNone/>
            </a:pPr>
            <a:endParaRPr lang="en-US" dirty="0"/>
          </a:p>
          <a:p>
            <a:pPr indent="0">
              <a:buNone/>
            </a:pPr>
            <a:endParaRPr lang="en-US" dirty="0"/>
          </a:p>
          <a:p>
            <a:pPr indent="0">
              <a:buNone/>
            </a:pPr>
            <a:endParaRPr lang="en-US" dirty="0"/>
          </a:p>
          <a:p>
            <a:pPr indent="0">
              <a:buNone/>
            </a:pPr>
            <a:r>
              <a:rPr lang="en-US" dirty="0"/>
              <a:t> </a:t>
            </a:r>
          </a:p>
        </p:txBody>
      </p:sp>
    </p:spTree>
    <p:extLst>
      <p:ext uri="{BB962C8B-B14F-4D97-AF65-F5344CB8AC3E}">
        <p14:creationId xmlns:p14="http://schemas.microsoft.com/office/powerpoint/2010/main" val="377055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Trees</a:t>
            </a:r>
          </a:p>
        </p:txBody>
      </p:sp>
      <p:sp>
        <p:nvSpPr>
          <p:cNvPr id="3" name="Content Placeholder 2"/>
          <p:cNvSpPr>
            <a:spLocks noGrp="1"/>
          </p:cNvSpPr>
          <p:nvPr>
            <p:ph idx="1"/>
          </p:nvPr>
        </p:nvSpPr>
        <p:spPr>
          <a:xfrm>
            <a:off x="152400" y="838200"/>
            <a:ext cx="8534400" cy="5486400"/>
          </a:xfrm>
        </p:spPr>
        <p:txBody>
          <a:bodyPr>
            <a:normAutofit/>
          </a:bodyPr>
          <a:lstStyle/>
          <a:p>
            <a:pPr indent="0">
              <a:buNone/>
            </a:pPr>
            <a:r>
              <a:rPr lang="en-US" sz="2400" b="1" dirty="0"/>
              <a:t>Example</a:t>
            </a:r>
            <a:r>
              <a:rPr lang="en-US" sz="2400" dirty="0"/>
              <a:t>: Which of these graphs are trees?</a:t>
            </a:r>
          </a:p>
          <a:p>
            <a:pPr indent="0">
              <a:buNone/>
            </a:pPr>
            <a:endParaRPr lang="en-US" sz="2000" dirty="0"/>
          </a:p>
          <a:p>
            <a:pPr indent="0">
              <a:buNone/>
            </a:pPr>
            <a:endParaRPr lang="en-US" sz="2000" dirty="0"/>
          </a:p>
          <a:p>
            <a:pPr indent="0">
              <a:buNone/>
            </a:pPr>
            <a:endParaRPr lang="en-US" sz="2000" dirty="0"/>
          </a:p>
          <a:p>
            <a:pPr indent="0">
              <a:buNone/>
            </a:pPr>
            <a:endParaRPr lang="en-US" sz="2000" b="1" dirty="0"/>
          </a:p>
          <a:p>
            <a:pPr indent="0">
              <a:buNone/>
            </a:pPr>
            <a:endParaRPr lang="en-US" sz="2000" b="1" dirty="0"/>
          </a:p>
          <a:p>
            <a:pPr indent="0">
              <a:buNone/>
            </a:pPr>
            <a:endParaRPr lang="en-US" sz="2000" b="1" dirty="0"/>
          </a:p>
          <a:p>
            <a:pPr indent="0">
              <a:buNone/>
            </a:pPr>
            <a:endParaRPr lang="en-US" sz="2400" b="1" dirty="0"/>
          </a:p>
          <a:p>
            <a:pPr indent="0">
              <a:buNone/>
            </a:pPr>
            <a:endParaRPr lang="en-US" sz="2400" b="1" dirty="0"/>
          </a:p>
          <a:p>
            <a:pPr indent="0">
              <a:buNone/>
            </a:pPr>
            <a:endParaRPr lang="en-US" sz="2400" b="1" dirty="0"/>
          </a:p>
          <a:p>
            <a:pPr indent="0">
              <a:buNone/>
            </a:pPr>
            <a:r>
              <a:rPr lang="en-US" sz="2400" b="1" dirty="0"/>
              <a:t>Solution</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and </a:t>
            </a:r>
            <a:r>
              <a:rPr lang="en-US" sz="2400" i="1" dirty="0"/>
              <a:t>G</a:t>
            </a:r>
            <a:r>
              <a:rPr lang="en-US" sz="2400" baseline="-25000" dirty="0">
                <a:latin typeface="Cambria Math" pitchFamily="18" charset="0"/>
                <a:ea typeface="Cambria Math" pitchFamily="18" charset="0"/>
              </a:rPr>
              <a:t>2</a:t>
            </a:r>
            <a:r>
              <a:rPr lang="en-US" sz="2400" dirty="0"/>
              <a:t> are trees - both are connected and have no simple circuits. </a:t>
            </a:r>
            <a:r>
              <a:rPr lang="en-US" sz="2400" i="1" dirty="0"/>
              <a:t>G</a:t>
            </a:r>
            <a:r>
              <a:rPr lang="en-US" sz="2400" baseline="-25000" dirty="0">
                <a:latin typeface="Cambria Math" pitchFamily="18" charset="0"/>
                <a:ea typeface="Cambria Math" pitchFamily="18" charset="0"/>
              </a:rPr>
              <a:t>3</a:t>
            </a:r>
            <a:r>
              <a:rPr lang="en-US" sz="2400" dirty="0"/>
              <a:t> is not a tree because </a:t>
            </a:r>
            <a:r>
              <a:rPr lang="en-US" sz="2400" i="1" dirty="0"/>
              <a:t>e</a:t>
            </a:r>
            <a:r>
              <a:rPr lang="en-US" sz="2400" dirty="0"/>
              <a:t>, </a:t>
            </a:r>
            <a:r>
              <a:rPr lang="en-US" sz="2400" i="1" dirty="0"/>
              <a:t>b</a:t>
            </a:r>
            <a:r>
              <a:rPr lang="en-US" sz="2400" dirty="0"/>
              <a:t>, </a:t>
            </a:r>
            <a:r>
              <a:rPr lang="en-US" sz="2400" i="1" dirty="0"/>
              <a:t>a</a:t>
            </a:r>
            <a:r>
              <a:rPr lang="en-US" sz="2400" dirty="0"/>
              <a:t>, </a:t>
            </a:r>
            <a:r>
              <a:rPr lang="en-US" sz="2400" i="1" dirty="0"/>
              <a:t>d</a:t>
            </a:r>
            <a:r>
              <a:rPr lang="en-US" sz="2400" dirty="0"/>
              <a:t>, </a:t>
            </a:r>
            <a:r>
              <a:rPr lang="en-US" sz="2400" i="1" dirty="0"/>
              <a:t>e</a:t>
            </a:r>
            <a:r>
              <a:rPr lang="en-US" sz="2400" dirty="0"/>
              <a:t> is a simple circuit,. </a:t>
            </a:r>
            <a:r>
              <a:rPr lang="en-US" sz="2400" i="1" dirty="0"/>
              <a:t>G</a:t>
            </a:r>
            <a:r>
              <a:rPr lang="en-US" sz="2400" baseline="-25000" dirty="0">
                <a:latin typeface="Cambria Math" pitchFamily="18" charset="0"/>
                <a:ea typeface="Cambria Math" pitchFamily="18" charset="0"/>
              </a:rPr>
              <a:t>4</a:t>
            </a:r>
            <a:r>
              <a:rPr lang="en-US" sz="2400" dirty="0"/>
              <a:t> is not a tree because it is not connected.</a:t>
            </a:r>
          </a:p>
          <a:p>
            <a:pPr indent="0">
              <a:buNone/>
            </a:pPr>
            <a:endParaRPr lang="en-US" dirty="0"/>
          </a:p>
          <a:p>
            <a:pPr indent="0">
              <a:buNone/>
            </a:pPr>
            <a:endParaRPr lang="en-US" dirty="0"/>
          </a:p>
          <a:p>
            <a:pPr indent="0">
              <a:buNone/>
            </a:pPr>
            <a:endParaRPr lang="en-US" dirty="0"/>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676400"/>
            <a:ext cx="8534400" cy="3048000"/>
          </a:xfrm>
          <a:prstGeom prst="rect">
            <a:avLst/>
          </a:prstGeom>
        </p:spPr>
      </p:pic>
    </p:spTree>
    <p:extLst>
      <p:ext uri="{BB962C8B-B14F-4D97-AF65-F5344CB8AC3E}">
        <p14:creationId xmlns:p14="http://schemas.microsoft.com/office/powerpoint/2010/main" val="235615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FOREST</a:t>
            </a:r>
          </a:p>
        </p:txBody>
      </p:sp>
      <p:sp>
        <p:nvSpPr>
          <p:cNvPr id="3" name="Content Placeholder 2"/>
          <p:cNvSpPr>
            <a:spLocks noGrp="1"/>
          </p:cNvSpPr>
          <p:nvPr>
            <p:ph idx="1"/>
          </p:nvPr>
        </p:nvSpPr>
        <p:spPr>
          <a:xfrm>
            <a:off x="457200" y="1066800"/>
            <a:ext cx="8229600" cy="5257800"/>
          </a:xfrm>
        </p:spPr>
        <p:txBody>
          <a:bodyPr>
            <a:normAutofit/>
          </a:bodyPr>
          <a:lstStyle/>
          <a:p>
            <a:pPr indent="0" algn="just">
              <a:buNone/>
            </a:pPr>
            <a:r>
              <a:rPr lang="en-US" b="1" dirty="0"/>
              <a:t>Definition</a:t>
            </a:r>
            <a:r>
              <a:rPr lang="en-US" dirty="0"/>
              <a:t>: A </a:t>
            </a:r>
            <a:r>
              <a:rPr lang="en-US" i="1" dirty="0"/>
              <a:t>forest</a:t>
            </a:r>
            <a:r>
              <a:rPr lang="en-US" dirty="0"/>
              <a:t> is a graph that has no simple circuit, but is not connected. Each of the connected components in a forest is a tree.</a:t>
            </a:r>
          </a:p>
          <a:p>
            <a:pPr indent="0">
              <a:buNone/>
            </a:pPr>
            <a:endParaRPr lang="en-US" dirty="0"/>
          </a:p>
          <a:p>
            <a:pPr indent="0">
              <a:buNone/>
            </a:pPr>
            <a:r>
              <a:rPr lang="en-US"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630" y="2819400"/>
            <a:ext cx="8077200" cy="3625596"/>
          </a:xfrm>
          <a:prstGeom prst="rect">
            <a:avLst/>
          </a:prstGeom>
        </p:spPr>
      </p:pic>
    </p:spTree>
    <p:extLst>
      <p:ext uri="{BB962C8B-B14F-4D97-AF65-F5344CB8AC3E}">
        <p14:creationId xmlns:p14="http://schemas.microsoft.com/office/powerpoint/2010/main" val="50612174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Applications of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11.2</a:t>
            </a:r>
          </a:p>
        </p:txBody>
      </p:sp>
    </p:spTree>
    <p:extLst>
      <p:ext uri="{BB962C8B-B14F-4D97-AF65-F5344CB8AC3E}">
        <p14:creationId xmlns:p14="http://schemas.microsoft.com/office/powerpoint/2010/main" val="18135279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75643"/>
          </a:xfrm>
        </p:spPr>
        <p:txBody>
          <a:bodyPr>
            <a:normAutofit fontScale="90000"/>
          </a:bodyPr>
          <a:lstStyle/>
          <a:p>
            <a:r>
              <a:rPr lang="en-US" dirty="0"/>
              <a:t>Trees as Models</a:t>
            </a:r>
          </a:p>
        </p:txBody>
      </p:sp>
      <p:sp>
        <p:nvSpPr>
          <p:cNvPr id="3" name="Content Placeholder 2"/>
          <p:cNvSpPr>
            <a:spLocks noGrp="1"/>
          </p:cNvSpPr>
          <p:nvPr>
            <p:ph idx="1"/>
          </p:nvPr>
        </p:nvSpPr>
        <p:spPr>
          <a:xfrm>
            <a:off x="214383" y="1502819"/>
            <a:ext cx="8715233" cy="1944469"/>
          </a:xfrm>
        </p:spPr>
        <p:txBody>
          <a:bodyPr>
            <a:normAutofit fontScale="25000" lnSpcReduction="20000"/>
          </a:bodyPr>
          <a:lstStyle/>
          <a:p>
            <a:r>
              <a:rPr lang="en-US" sz="9600" dirty="0"/>
              <a:t>Trees are used as models in computer science, chemistry, geology, botany,  psychology, and many other areas.</a:t>
            </a:r>
          </a:p>
          <a:p>
            <a:pPr marL="0" indent="0">
              <a:buNone/>
            </a:pPr>
            <a:endParaRPr lang="en-US" sz="9600" dirty="0"/>
          </a:p>
          <a:p>
            <a:r>
              <a:rPr lang="en-US" sz="9600" dirty="0"/>
              <a:t>Trees were introduced by the mathematician  Cayley in </a:t>
            </a:r>
            <a:r>
              <a:rPr lang="en-US" sz="9600" dirty="0">
                <a:latin typeface="Cambria Math" pitchFamily="18" charset="0"/>
                <a:ea typeface="Cambria Math" pitchFamily="18" charset="0"/>
              </a:rPr>
              <a:t>1857 </a:t>
            </a:r>
            <a:r>
              <a:rPr lang="en-US" sz="9600" dirty="0"/>
              <a:t>in his work counting the number of isomers of saturated hydrocarbons. The two isomers of butane are:</a:t>
            </a:r>
            <a:r>
              <a:rPr lang="en-US" sz="3600" dirty="0"/>
              <a:t>.</a:t>
            </a:r>
            <a:r>
              <a:rPr lang="en-US" dirty="0"/>
              <a:t> </a:t>
            </a:r>
          </a:p>
          <a:p>
            <a:endParaRPr lang="en-US" dirty="0"/>
          </a:p>
          <a:p>
            <a:endParaRPr lang="en-US" dirty="0"/>
          </a:p>
          <a:p>
            <a:pPr marL="0" indent="0">
              <a:buNone/>
            </a:pPr>
            <a:r>
              <a:rPr lang="en-US" dirty="0"/>
              <a:t>                                                                                         </a:t>
            </a:r>
          </a:p>
          <a:p>
            <a:pPr marL="0" indent="0">
              <a:buNone/>
            </a:pPr>
            <a:r>
              <a:rPr lang="en-US" dirty="0"/>
              <a:t> </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55" y="3739669"/>
            <a:ext cx="8690097"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381000"/>
            <a:ext cx="883158" cy="1030986"/>
          </a:xfrm>
          <a:prstGeom prst="rect">
            <a:avLst/>
          </a:prstGeom>
        </p:spPr>
      </p:pic>
      <p:sp>
        <p:nvSpPr>
          <p:cNvPr id="7" name="TextBox 6"/>
          <p:cNvSpPr txBox="1"/>
          <p:nvPr/>
        </p:nvSpPr>
        <p:spPr>
          <a:xfrm>
            <a:off x="5791200" y="533400"/>
            <a:ext cx="1676400" cy="646331"/>
          </a:xfrm>
          <a:prstGeom prst="rect">
            <a:avLst/>
          </a:prstGeom>
          <a:noFill/>
        </p:spPr>
        <p:txBody>
          <a:bodyPr wrap="square" rtlCol="0">
            <a:spAutoFit/>
          </a:bodyPr>
          <a:lstStyle/>
          <a:p>
            <a:r>
              <a:rPr lang="en-US" dirty="0"/>
              <a:t>Arthur Cayley</a:t>
            </a:r>
          </a:p>
          <a:p>
            <a:r>
              <a:rPr lang="en-US" dirty="0"/>
              <a:t>(</a:t>
            </a:r>
            <a:r>
              <a:rPr lang="en-US" dirty="0">
                <a:latin typeface="Cambria Math" pitchFamily="18" charset="0"/>
                <a:ea typeface="Cambria Math" pitchFamily="18" charset="0"/>
              </a:rPr>
              <a:t>1821-1895</a:t>
            </a:r>
            <a:r>
              <a:rPr lang="en-US" dirty="0"/>
              <a:t>)</a:t>
            </a:r>
          </a:p>
        </p:txBody>
      </p:sp>
    </p:spTree>
    <p:extLst>
      <p:ext uri="{BB962C8B-B14F-4D97-AF65-F5344CB8AC3E}">
        <p14:creationId xmlns:p14="http://schemas.microsoft.com/office/powerpoint/2010/main" val="42711618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362712"/>
          </a:xfrm>
        </p:spPr>
        <p:txBody>
          <a:bodyPr>
            <a:normAutofit fontScale="90000"/>
          </a:bodyPr>
          <a:lstStyle/>
          <a:p>
            <a:r>
              <a:rPr lang="en-US" dirty="0"/>
              <a:t>Trees as Models</a:t>
            </a:r>
          </a:p>
        </p:txBody>
      </p:sp>
      <p:sp>
        <p:nvSpPr>
          <p:cNvPr id="3" name="Content Placeholder 2"/>
          <p:cNvSpPr>
            <a:spLocks noGrp="1"/>
          </p:cNvSpPr>
          <p:nvPr>
            <p:ph idx="1"/>
          </p:nvPr>
        </p:nvSpPr>
        <p:spPr>
          <a:xfrm>
            <a:off x="304800" y="1424940"/>
            <a:ext cx="8153400" cy="1013460"/>
          </a:xfrm>
        </p:spPr>
        <p:txBody>
          <a:bodyPr>
            <a:normAutofit lnSpcReduction="10000"/>
          </a:bodyPr>
          <a:lstStyle/>
          <a:p>
            <a:r>
              <a:rPr lang="en-US" dirty="0"/>
              <a:t>The organization of a  computer file system into directories, subdirectories, and files is naturally represented as a tree.                                                                           </a:t>
            </a:r>
          </a:p>
          <a:p>
            <a:pPr marL="0" indent="0">
              <a:buNone/>
            </a:pPr>
            <a:r>
              <a:rPr lang="en-US" dirty="0"/>
              <a:t> </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362200"/>
            <a:ext cx="8458200" cy="4114800"/>
          </a:xfrm>
          <a:prstGeom prst="rect">
            <a:avLst/>
          </a:prstGeom>
        </p:spPr>
      </p:pic>
    </p:spTree>
    <p:extLst>
      <p:ext uri="{BB962C8B-B14F-4D97-AF65-F5344CB8AC3E}">
        <p14:creationId xmlns:p14="http://schemas.microsoft.com/office/powerpoint/2010/main" val="8721449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Trees as Models</a:t>
            </a:r>
          </a:p>
        </p:txBody>
      </p:sp>
      <p:sp>
        <p:nvSpPr>
          <p:cNvPr id="3" name="Content Placeholder 2"/>
          <p:cNvSpPr>
            <a:spLocks noGrp="1"/>
          </p:cNvSpPr>
          <p:nvPr>
            <p:ph idx="1"/>
          </p:nvPr>
        </p:nvSpPr>
        <p:spPr>
          <a:xfrm>
            <a:off x="248218" y="1143000"/>
            <a:ext cx="8647563" cy="1112520"/>
          </a:xfrm>
        </p:spPr>
        <p:txBody>
          <a:bodyPr>
            <a:normAutofit/>
          </a:bodyPr>
          <a:lstStyle/>
          <a:p>
            <a:r>
              <a:rPr lang="en-US" dirty="0"/>
              <a:t>Trees are used to represent the structure of organizations.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218" y="1828800"/>
            <a:ext cx="8647563" cy="4876800"/>
          </a:xfrm>
          <a:prstGeom prst="rect">
            <a:avLst/>
          </a:prstGeom>
        </p:spPr>
      </p:pic>
    </p:spTree>
    <p:extLst>
      <p:ext uri="{BB962C8B-B14F-4D97-AF65-F5344CB8AC3E}">
        <p14:creationId xmlns:p14="http://schemas.microsoft.com/office/powerpoint/2010/main" val="10439770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a:bodyPr>
          <a:lstStyle/>
          <a:p>
            <a:r>
              <a:rPr lang="en-US" dirty="0"/>
              <a:t>Applications of Trees</a:t>
            </a:r>
          </a:p>
        </p:txBody>
      </p:sp>
      <p:sp>
        <p:nvSpPr>
          <p:cNvPr id="3" name="Content Placeholder 2"/>
          <p:cNvSpPr>
            <a:spLocks noGrp="1"/>
          </p:cNvSpPr>
          <p:nvPr>
            <p:ph idx="1"/>
          </p:nvPr>
        </p:nvSpPr>
        <p:spPr>
          <a:xfrm>
            <a:off x="457200" y="1371600"/>
            <a:ext cx="8229600" cy="4953000"/>
          </a:xfrm>
        </p:spPr>
        <p:txBody>
          <a:bodyPr>
            <a:normAutofit/>
          </a:bodyPr>
          <a:lstStyle/>
          <a:p>
            <a:r>
              <a:rPr lang="en-US" sz="2800" b="1" dirty="0"/>
              <a:t>Game Trees</a:t>
            </a:r>
          </a:p>
          <a:p>
            <a:pPr marL="0" indent="0">
              <a:buNone/>
            </a:pPr>
            <a:r>
              <a:rPr lang="en-US" sz="2800" dirty="0"/>
              <a:t>Trees can be used to analyze certain types of games such as tic-tac-toe, </a:t>
            </a:r>
            <a:r>
              <a:rPr lang="en-US" sz="2800" dirty="0" err="1"/>
              <a:t>nim</a:t>
            </a:r>
            <a:r>
              <a:rPr lang="en-US" sz="2800" dirty="0"/>
              <a:t>, checkers, and chess.</a:t>
            </a:r>
          </a:p>
        </p:txBody>
      </p:sp>
    </p:spTree>
    <p:extLst>
      <p:ext uri="{BB962C8B-B14F-4D97-AF65-F5344CB8AC3E}">
        <p14:creationId xmlns:p14="http://schemas.microsoft.com/office/powerpoint/2010/main" val="3137977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110" y="-1555"/>
            <a:ext cx="8229600" cy="609600"/>
          </a:xfrm>
        </p:spPr>
        <p:txBody>
          <a:bodyPr>
            <a:normAutofit/>
          </a:bodyPr>
          <a:lstStyle/>
          <a:p>
            <a:pPr algn="ctr"/>
            <a:r>
              <a:rPr lang="en-US" b="1" dirty="0">
                <a:solidFill>
                  <a:srgbClr val="C00000"/>
                </a:solidFill>
                <a:effectLst>
                  <a:outerShdw blurRad="38100" dist="38100" dir="2700000" algn="tl">
                    <a:srgbClr val="000000">
                      <a:alpha val="43137"/>
                    </a:srgbClr>
                  </a:outerShdw>
                </a:effectLst>
              </a:rPr>
              <a:t>Graph Models: Social Networks</a:t>
            </a:r>
          </a:p>
        </p:txBody>
      </p:sp>
      <p:sp>
        <p:nvSpPr>
          <p:cNvPr id="3" name="Content Placeholder 2"/>
          <p:cNvSpPr>
            <a:spLocks noGrp="1"/>
          </p:cNvSpPr>
          <p:nvPr>
            <p:ph idx="1"/>
          </p:nvPr>
        </p:nvSpPr>
        <p:spPr>
          <a:xfrm>
            <a:off x="384110" y="608045"/>
            <a:ext cx="8229600" cy="5791200"/>
          </a:xfrm>
        </p:spPr>
        <p:txBody>
          <a:bodyPr>
            <a:normAutofit fontScale="92500" lnSpcReduction="20000"/>
          </a:bodyPr>
          <a:lstStyle/>
          <a:p>
            <a:r>
              <a:rPr lang="en-US" sz="2800" dirty="0"/>
              <a:t>Graphs can be used to model social structures based on different kinds of relationships between people or groups. </a:t>
            </a:r>
          </a:p>
          <a:p>
            <a:r>
              <a:rPr lang="en-US" sz="2800" dirty="0"/>
              <a:t>In a </a:t>
            </a:r>
            <a:r>
              <a:rPr lang="en-US" sz="2800" i="1" dirty="0"/>
              <a:t>social network</a:t>
            </a:r>
            <a:r>
              <a:rPr lang="en-US" sz="2800" dirty="0"/>
              <a:t>, vertices represent individuals or organizations and edges represent relationships between them.</a:t>
            </a:r>
          </a:p>
          <a:p>
            <a:r>
              <a:rPr lang="en-US" sz="2800" dirty="0"/>
              <a:t>Useful graph models of social networks include:</a:t>
            </a:r>
          </a:p>
          <a:p>
            <a:endParaRPr lang="en-US" sz="2800" dirty="0"/>
          </a:p>
          <a:p>
            <a:pPr lvl="1"/>
            <a:r>
              <a:rPr lang="en-US" sz="2800" b="1" i="1" dirty="0"/>
              <a:t>friendship graphs </a:t>
            </a:r>
            <a:r>
              <a:rPr lang="en-US" sz="2800" dirty="0"/>
              <a:t>- undirected graphs where two people are connected if they are friends (in the real world, on Facebook, or in a particular virtual world, and so on.)</a:t>
            </a:r>
          </a:p>
          <a:p>
            <a:pPr lvl="1"/>
            <a:r>
              <a:rPr lang="en-US" sz="2800" b="1" i="1" dirty="0"/>
              <a:t>collaboration graphs </a:t>
            </a:r>
            <a:r>
              <a:rPr lang="en-US" sz="2800" dirty="0"/>
              <a:t>- undirected graphs where two people are connected if they collaborate in a specific way</a:t>
            </a:r>
          </a:p>
          <a:p>
            <a:pPr lvl="1"/>
            <a:r>
              <a:rPr lang="en-US" sz="2800" b="1" i="1" dirty="0"/>
              <a:t>influence graphs</a:t>
            </a:r>
            <a:r>
              <a:rPr lang="en-US" sz="2800" b="1" dirty="0"/>
              <a:t> </a:t>
            </a:r>
            <a:r>
              <a:rPr lang="en-US" sz="2800" dirty="0"/>
              <a:t>- directed graphs where there is an edge from one person to another if the first person can influence the second person</a:t>
            </a:r>
            <a:r>
              <a:rPr lang="en-US" sz="600" dirty="0"/>
              <a:t>..</a:t>
            </a:r>
            <a:endParaRPr lang="en-US" sz="2800" dirty="0"/>
          </a:p>
        </p:txBody>
      </p:sp>
    </p:spTree>
    <p:extLst>
      <p:ext uri="{BB962C8B-B14F-4D97-AF65-F5344CB8AC3E}">
        <p14:creationId xmlns:p14="http://schemas.microsoft.com/office/powerpoint/2010/main" val="39995029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Game Tree for Tic-Tac-Toe</a:t>
            </a:r>
            <a:endParaRPr lang="en-US" dirty="0"/>
          </a:p>
        </p:txBody>
      </p:sp>
      <p:pic>
        <p:nvPicPr>
          <p:cNvPr id="4" name="Content Placeholder 3"/>
          <p:cNvPicPr>
            <a:picLocks noGrp="1" noChangeAspect="1"/>
          </p:cNvPicPr>
          <p:nvPr>
            <p:ph idx="1"/>
          </p:nvPr>
        </p:nvPicPr>
        <p:blipFill>
          <a:blip r:embed="rId2"/>
          <a:stretch>
            <a:fillRect/>
          </a:stretch>
        </p:blipFill>
        <p:spPr>
          <a:xfrm>
            <a:off x="443345" y="1486586"/>
            <a:ext cx="8243455" cy="5142814"/>
          </a:xfrm>
          <a:prstGeom prst="rect">
            <a:avLst/>
          </a:prstGeom>
        </p:spPr>
      </p:pic>
    </p:spTree>
    <p:extLst>
      <p:ext uri="{BB962C8B-B14F-4D97-AF65-F5344CB8AC3E}">
        <p14:creationId xmlns:p14="http://schemas.microsoft.com/office/powerpoint/2010/main" val="15709932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04088"/>
            <a:ext cx="8229600" cy="591312"/>
          </a:xfrm>
        </p:spPr>
        <p:txBody>
          <a:bodyPr>
            <a:normAutofit/>
          </a:bodyPr>
          <a:lstStyle/>
          <a:p>
            <a:r>
              <a:rPr lang="en-US" dirty="0"/>
              <a:t>Universal Address Systems </a:t>
            </a:r>
          </a:p>
        </p:txBody>
      </p:sp>
      <p:pic>
        <p:nvPicPr>
          <p:cNvPr id="5" name="Content Placeholder 4"/>
          <p:cNvPicPr>
            <a:picLocks noGrp="1" noChangeAspect="1"/>
          </p:cNvPicPr>
          <p:nvPr>
            <p:ph idx="1"/>
          </p:nvPr>
        </p:nvPicPr>
        <p:blipFill>
          <a:blip r:embed="rId3"/>
          <a:stretch>
            <a:fillRect/>
          </a:stretch>
        </p:blipFill>
        <p:spPr>
          <a:xfrm>
            <a:off x="304801" y="1307123"/>
            <a:ext cx="8839200" cy="5398477"/>
          </a:xfrm>
          <a:prstGeom prst="rect">
            <a:avLst/>
          </a:prstGeom>
        </p:spPr>
      </p:pic>
    </p:spTree>
    <p:extLst>
      <p:ext uri="{BB962C8B-B14F-4D97-AF65-F5344CB8AC3E}">
        <p14:creationId xmlns:p14="http://schemas.microsoft.com/office/powerpoint/2010/main" val="18125290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Autofit/>
          </a:bodyPr>
          <a:lstStyle/>
          <a:p>
            <a:r>
              <a:rPr lang="en-US" sz="4000" b="1" dirty="0"/>
              <a:t>Prefix code</a:t>
            </a:r>
            <a:endParaRPr lang="en-US" sz="4000" dirty="0"/>
          </a:p>
        </p:txBody>
      </p:sp>
      <p:sp>
        <p:nvSpPr>
          <p:cNvPr id="3" name="Content Placeholder 2"/>
          <p:cNvSpPr>
            <a:spLocks noGrp="1"/>
          </p:cNvSpPr>
          <p:nvPr>
            <p:ph idx="1"/>
          </p:nvPr>
        </p:nvSpPr>
        <p:spPr>
          <a:xfrm>
            <a:off x="304800" y="1323109"/>
            <a:ext cx="5562600" cy="5029200"/>
          </a:xfrm>
        </p:spPr>
        <p:txBody>
          <a:bodyPr>
            <a:normAutofit fontScale="92500" lnSpcReduction="20000"/>
          </a:bodyPr>
          <a:lstStyle/>
          <a:p>
            <a:pPr marL="0" indent="0">
              <a:buNone/>
            </a:pPr>
            <a:r>
              <a:rPr lang="en-US" sz="2400" b="1" dirty="0"/>
              <a:t>Definition:</a:t>
            </a:r>
            <a:r>
              <a:rPr lang="en-US" sz="2400" dirty="0"/>
              <a:t> A code that has the property that the code of a character is never a prefix of the code of another character.</a:t>
            </a:r>
          </a:p>
          <a:p>
            <a:pPr marL="0" indent="0">
              <a:buNone/>
            </a:pPr>
            <a:endParaRPr lang="en-US" sz="2400" dirty="0"/>
          </a:p>
          <a:p>
            <a:r>
              <a:rPr lang="en-US" sz="2400" dirty="0"/>
              <a:t>A prefix code can be represented using a binary tree, where the characters are the labels of the leaves in the tree. </a:t>
            </a:r>
          </a:p>
          <a:p>
            <a:r>
              <a:rPr lang="en-US" sz="2400" dirty="0"/>
              <a:t>The edges of the tree are labeled so that an edge leading to a left child is assigned a 0 and an edge leading to a right child is assigned a 1. </a:t>
            </a:r>
          </a:p>
          <a:p>
            <a:r>
              <a:rPr lang="en-US" sz="2400" dirty="0"/>
              <a:t>The bit string used to encode a character is the sequence of labels of the edges in the unique path from the root to the leaf that has this character as its label.</a:t>
            </a:r>
          </a:p>
          <a:p>
            <a:r>
              <a:rPr lang="en-US" sz="2400" dirty="0"/>
              <a:t>For instance, the tree in Figure 5 represents the encoding of </a:t>
            </a:r>
            <a:r>
              <a:rPr lang="en-US" sz="2400" i="1" dirty="0"/>
              <a:t>e </a:t>
            </a:r>
            <a:r>
              <a:rPr lang="en-US" sz="2400" dirty="0"/>
              <a:t>by 0, </a:t>
            </a:r>
            <a:r>
              <a:rPr lang="en-US" sz="2400" i="1" dirty="0"/>
              <a:t>a </a:t>
            </a:r>
            <a:r>
              <a:rPr lang="en-US" sz="2400" dirty="0"/>
              <a:t>by 10, </a:t>
            </a:r>
            <a:r>
              <a:rPr lang="en-US" sz="2400" i="1" dirty="0"/>
              <a:t>t </a:t>
            </a:r>
            <a:r>
              <a:rPr lang="en-US" sz="2400" dirty="0"/>
              <a:t>by 110, </a:t>
            </a:r>
            <a:r>
              <a:rPr lang="en-US" sz="2400" i="1" dirty="0"/>
              <a:t>n </a:t>
            </a:r>
            <a:r>
              <a:rPr lang="en-US" sz="2400" dirty="0"/>
              <a:t>by 1110, and </a:t>
            </a:r>
            <a:r>
              <a:rPr lang="en-US" sz="2400" i="1" dirty="0"/>
              <a:t>s </a:t>
            </a:r>
            <a:r>
              <a:rPr lang="en-US" sz="2400" dirty="0"/>
              <a:t>by 1111.</a:t>
            </a:r>
          </a:p>
        </p:txBody>
      </p:sp>
      <p:pic>
        <p:nvPicPr>
          <p:cNvPr id="4" name="Picture 3"/>
          <p:cNvPicPr>
            <a:picLocks noChangeAspect="1"/>
          </p:cNvPicPr>
          <p:nvPr/>
        </p:nvPicPr>
        <p:blipFill>
          <a:blip r:embed="rId2"/>
          <a:stretch>
            <a:fillRect/>
          </a:stretch>
        </p:blipFill>
        <p:spPr>
          <a:xfrm>
            <a:off x="6324600" y="1330036"/>
            <a:ext cx="2362200" cy="4384964"/>
          </a:xfrm>
          <a:prstGeom prst="rect">
            <a:avLst/>
          </a:prstGeom>
        </p:spPr>
      </p:pic>
    </p:spTree>
    <p:extLst>
      <p:ext uri="{BB962C8B-B14F-4D97-AF65-F5344CB8AC3E}">
        <p14:creationId xmlns:p14="http://schemas.microsoft.com/office/powerpoint/2010/main" val="33122412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dirty="0"/>
              <a:t>Decision Trees</a:t>
            </a:r>
          </a:p>
        </p:txBody>
      </p:sp>
      <p:sp>
        <p:nvSpPr>
          <p:cNvPr id="3" name="Content Placeholder 2"/>
          <p:cNvSpPr>
            <a:spLocks noGrp="1"/>
          </p:cNvSpPr>
          <p:nvPr>
            <p:ph idx="1"/>
          </p:nvPr>
        </p:nvSpPr>
        <p:spPr>
          <a:xfrm>
            <a:off x="457200" y="1295400"/>
            <a:ext cx="8229600" cy="5029200"/>
          </a:xfrm>
        </p:spPr>
        <p:txBody>
          <a:bodyPr>
            <a:normAutofit/>
          </a:bodyPr>
          <a:lstStyle/>
          <a:p>
            <a:pPr marL="0" indent="0">
              <a:buNone/>
            </a:pPr>
            <a:r>
              <a:rPr lang="en-US" sz="2400" b="1" dirty="0"/>
              <a:t>Definition:</a:t>
            </a:r>
            <a:r>
              <a:rPr lang="en-US" sz="2400" dirty="0"/>
              <a:t> A rooted tree where each vertex represents a possible outcome of a decision and the leaves represent the possible solutions of a problem.</a:t>
            </a:r>
          </a:p>
          <a:p>
            <a:r>
              <a:rPr lang="en-US" sz="2400" dirty="0"/>
              <a:t>Rooted trees can be used to model problems in which a series of decisions leads to a solution.</a:t>
            </a:r>
          </a:p>
          <a:p>
            <a:r>
              <a:rPr lang="en-US" sz="2400" dirty="0"/>
              <a:t>The possible solutions of the problem correspond to the paths to the leaves of this rooted tree.</a:t>
            </a:r>
          </a:p>
        </p:txBody>
      </p:sp>
    </p:spTree>
    <p:extLst>
      <p:ext uri="{BB962C8B-B14F-4D97-AF65-F5344CB8AC3E}">
        <p14:creationId xmlns:p14="http://schemas.microsoft.com/office/powerpoint/2010/main" val="88694768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4" y="704088"/>
            <a:ext cx="8215745" cy="819912"/>
          </a:xfrm>
        </p:spPr>
        <p:txBody>
          <a:bodyPr>
            <a:noAutofit/>
          </a:bodyPr>
          <a:lstStyle/>
          <a:p>
            <a:r>
              <a:rPr lang="en-US" sz="3200" b="1" dirty="0">
                <a:solidFill>
                  <a:schemeClr val="tx1"/>
                </a:solidFill>
              </a:rPr>
              <a:t>Example : </a:t>
            </a:r>
            <a:r>
              <a:rPr lang="en-US" sz="2800" dirty="0">
                <a:solidFill>
                  <a:schemeClr val="tx1"/>
                </a:solidFill>
              </a:rPr>
              <a:t>A decision tree that orders the elements of the list </a:t>
            </a:r>
            <a:r>
              <a:rPr lang="en-US" sz="2800" i="1" dirty="0">
                <a:solidFill>
                  <a:schemeClr val="tx1"/>
                </a:solidFill>
              </a:rPr>
              <a:t>a</a:t>
            </a:r>
            <a:r>
              <a:rPr lang="en-US" sz="2800" dirty="0">
                <a:solidFill>
                  <a:schemeClr val="tx1"/>
                </a:solidFill>
              </a:rPr>
              <a:t>, </a:t>
            </a:r>
            <a:r>
              <a:rPr lang="en-US" sz="2800" i="1" dirty="0">
                <a:solidFill>
                  <a:schemeClr val="tx1"/>
                </a:solidFill>
              </a:rPr>
              <a:t>b</a:t>
            </a:r>
            <a:r>
              <a:rPr lang="en-US" sz="2800" dirty="0">
                <a:solidFill>
                  <a:schemeClr val="tx1"/>
                </a:solidFill>
              </a:rPr>
              <a:t>, </a:t>
            </a:r>
            <a:r>
              <a:rPr lang="en-US" sz="2800" i="1" dirty="0">
                <a:solidFill>
                  <a:schemeClr val="tx1"/>
                </a:solidFill>
              </a:rPr>
              <a:t>c</a:t>
            </a:r>
            <a:r>
              <a:rPr lang="en-US" sz="2800" dirty="0">
                <a:solidFill>
                  <a:schemeClr val="tx1"/>
                </a:solidFill>
              </a:rPr>
              <a:t>.</a:t>
            </a:r>
          </a:p>
        </p:txBody>
      </p:sp>
      <p:pic>
        <p:nvPicPr>
          <p:cNvPr id="4" name="Content Placeholder 3"/>
          <p:cNvPicPr>
            <a:picLocks noGrp="1" noChangeAspect="1"/>
          </p:cNvPicPr>
          <p:nvPr>
            <p:ph idx="1"/>
          </p:nvPr>
        </p:nvPicPr>
        <p:blipFill>
          <a:blip r:embed="rId2"/>
          <a:stretch>
            <a:fillRect/>
          </a:stretch>
        </p:blipFill>
        <p:spPr>
          <a:xfrm>
            <a:off x="1066800" y="1828800"/>
            <a:ext cx="6857999" cy="4114800"/>
          </a:xfrm>
          <a:prstGeom prst="rect">
            <a:avLst/>
          </a:prstGeom>
        </p:spPr>
      </p:pic>
    </p:spTree>
    <p:extLst>
      <p:ext uri="{BB962C8B-B14F-4D97-AF65-F5344CB8AC3E}">
        <p14:creationId xmlns:p14="http://schemas.microsoft.com/office/powerpoint/2010/main" val="11186074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Rooted Trees</a:t>
            </a:r>
          </a:p>
        </p:txBody>
      </p:sp>
      <p:sp>
        <p:nvSpPr>
          <p:cNvPr id="3" name="Content Placeholder 2"/>
          <p:cNvSpPr>
            <a:spLocks noGrp="1"/>
          </p:cNvSpPr>
          <p:nvPr>
            <p:ph idx="1"/>
          </p:nvPr>
        </p:nvSpPr>
        <p:spPr>
          <a:xfrm>
            <a:off x="228600" y="1371600"/>
            <a:ext cx="8763000" cy="4953000"/>
          </a:xfrm>
        </p:spPr>
        <p:txBody>
          <a:bodyPr>
            <a:normAutofit/>
          </a:bodyPr>
          <a:lstStyle/>
          <a:p>
            <a:pPr indent="0">
              <a:buNone/>
            </a:pPr>
            <a:r>
              <a:rPr lang="en-US" sz="2400" b="1" dirty="0"/>
              <a:t>Definition</a:t>
            </a:r>
            <a:r>
              <a:rPr lang="en-US" sz="2400" dirty="0"/>
              <a:t>: A </a:t>
            </a:r>
            <a:r>
              <a:rPr lang="en-US" sz="2400" i="1" dirty="0"/>
              <a:t>rooted tree </a:t>
            </a:r>
            <a:r>
              <a:rPr lang="en-US" sz="2400" dirty="0"/>
              <a:t>is a tree in which one vertex has been designated as the </a:t>
            </a:r>
            <a:r>
              <a:rPr lang="en-US" sz="2400" i="1" dirty="0"/>
              <a:t>root</a:t>
            </a:r>
            <a:r>
              <a:rPr lang="en-US" sz="2400" dirty="0"/>
              <a:t> and every edge is directed away from the root.</a:t>
            </a:r>
          </a:p>
          <a:p>
            <a:pPr marL="731520" indent="-457200"/>
            <a:r>
              <a:rPr lang="en-US" sz="2400" dirty="0"/>
              <a:t>An unrooted tree is converted into different rooted trees when different vertices are chosen as the root.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429000"/>
            <a:ext cx="8458199" cy="3200400"/>
          </a:xfrm>
          <a:prstGeom prst="rect">
            <a:avLst/>
          </a:prstGeom>
        </p:spPr>
      </p:pic>
    </p:spTree>
    <p:extLst>
      <p:ext uri="{BB962C8B-B14F-4D97-AF65-F5344CB8AC3E}">
        <p14:creationId xmlns:p14="http://schemas.microsoft.com/office/powerpoint/2010/main" val="14021569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Autofit/>
          </a:bodyPr>
          <a:lstStyle/>
          <a:p>
            <a:r>
              <a:rPr lang="en-US" dirty="0"/>
              <a:t>Rooted Tree Terminology</a:t>
            </a:r>
          </a:p>
        </p:txBody>
      </p:sp>
      <p:sp>
        <p:nvSpPr>
          <p:cNvPr id="3" name="Content Placeholder 2"/>
          <p:cNvSpPr>
            <a:spLocks noGrp="1"/>
          </p:cNvSpPr>
          <p:nvPr>
            <p:ph idx="1"/>
          </p:nvPr>
        </p:nvSpPr>
        <p:spPr>
          <a:xfrm>
            <a:off x="258170" y="1524000"/>
            <a:ext cx="8458200" cy="1295400"/>
          </a:xfrm>
        </p:spPr>
        <p:txBody>
          <a:bodyPr>
            <a:normAutofit/>
          </a:bodyPr>
          <a:lstStyle/>
          <a:p>
            <a:r>
              <a:rPr lang="en-US" dirty="0"/>
              <a:t>Terminology for rooted trees is a mix from botany and genealogy (such as this family tree of the Bernoulli family of mathematicians).</a:t>
            </a:r>
          </a:p>
          <a:p>
            <a:endParaRPr lang="en-US" dirty="0"/>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170" y="2971800"/>
            <a:ext cx="8657230" cy="3851171"/>
          </a:xfrm>
          <a:prstGeom prst="rect">
            <a:avLst/>
          </a:prstGeom>
        </p:spPr>
      </p:pic>
    </p:spTree>
    <p:extLst>
      <p:ext uri="{BB962C8B-B14F-4D97-AF65-F5344CB8AC3E}">
        <p14:creationId xmlns:p14="http://schemas.microsoft.com/office/powerpoint/2010/main" val="38786500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a:bodyPr>
          <a:lstStyle/>
          <a:p>
            <a:r>
              <a:rPr lang="en-US" dirty="0"/>
              <a:t>Rooted Tree Terminology</a:t>
            </a:r>
          </a:p>
        </p:txBody>
      </p:sp>
      <p:sp>
        <p:nvSpPr>
          <p:cNvPr id="3" name="Content Placeholder 2"/>
          <p:cNvSpPr>
            <a:spLocks noGrp="1"/>
          </p:cNvSpPr>
          <p:nvPr>
            <p:ph idx="1"/>
          </p:nvPr>
        </p:nvSpPr>
        <p:spPr>
          <a:xfrm>
            <a:off x="76200" y="914400"/>
            <a:ext cx="9067800" cy="5943600"/>
          </a:xfrm>
        </p:spPr>
        <p:txBody>
          <a:bodyPr>
            <a:normAutofit/>
          </a:bodyPr>
          <a:lstStyle/>
          <a:p>
            <a:pPr algn="just"/>
            <a:r>
              <a:rPr lang="en-US" dirty="0"/>
              <a:t>If </a:t>
            </a:r>
            <a:r>
              <a:rPr lang="en-US" i="1" dirty="0"/>
              <a:t>v</a:t>
            </a:r>
            <a:r>
              <a:rPr lang="en-US" dirty="0"/>
              <a:t> is a vertex of a rooted tree other than the root, the </a:t>
            </a:r>
            <a:r>
              <a:rPr lang="en-US" i="1" dirty="0"/>
              <a:t>parent</a:t>
            </a:r>
            <a:r>
              <a:rPr lang="en-US" dirty="0"/>
              <a:t> of </a:t>
            </a:r>
            <a:r>
              <a:rPr lang="en-US" i="1" dirty="0"/>
              <a:t>v</a:t>
            </a:r>
            <a:r>
              <a:rPr lang="en-US" dirty="0"/>
              <a:t> is the unique vertex </a:t>
            </a:r>
            <a:r>
              <a:rPr lang="en-US" i="1" dirty="0"/>
              <a:t>u</a:t>
            </a:r>
            <a:r>
              <a:rPr lang="en-US" dirty="0"/>
              <a:t> such that there is a directed edge from </a:t>
            </a:r>
            <a:r>
              <a:rPr lang="en-US" i="1" dirty="0"/>
              <a:t>u</a:t>
            </a:r>
            <a:r>
              <a:rPr lang="en-US" dirty="0"/>
              <a:t> to </a:t>
            </a:r>
            <a:r>
              <a:rPr lang="en-US" i="1" dirty="0"/>
              <a:t>v</a:t>
            </a:r>
            <a:r>
              <a:rPr lang="en-US" dirty="0"/>
              <a:t>. When </a:t>
            </a:r>
            <a:r>
              <a:rPr lang="en-US" i="1" dirty="0"/>
              <a:t>u</a:t>
            </a:r>
            <a:r>
              <a:rPr lang="en-US" dirty="0"/>
              <a:t> is a parent of </a:t>
            </a:r>
            <a:r>
              <a:rPr lang="en-US" i="1" dirty="0"/>
              <a:t>v</a:t>
            </a:r>
            <a:r>
              <a:rPr lang="en-US" dirty="0"/>
              <a:t>, </a:t>
            </a:r>
            <a:r>
              <a:rPr lang="en-US" i="1" dirty="0"/>
              <a:t>v</a:t>
            </a:r>
            <a:r>
              <a:rPr lang="en-US" dirty="0"/>
              <a:t> is called a </a:t>
            </a:r>
            <a:r>
              <a:rPr lang="en-US" i="1" dirty="0"/>
              <a:t>child</a:t>
            </a:r>
            <a:r>
              <a:rPr lang="en-US" dirty="0"/>
              <a:t> of </a:t>
            </a:r>
            <a:r>
              <a:rPr lang="en-US" i="1" dirty="0"/>
              <a:t>u</a:t>
            </a:r>
            <a:r>
              <a:rPr lang="en-US" dirty="0"/>
              <a:t>. Vertices with the same parent are called </a:t>
            </a:r>
            <a:r>
              <a:rPr lang="en-US" i="1" dirty="0"/>
              <a:t>siblings</a:t>
            </a:r>
            <a:r>
              <a:rPr lang="en-US" dirty="0"/>
              <a:t>.</a:t>
            </a:r>
          </a:p>
          <a:p>
            <a:endParaRPr lang="en-US" dirty="0"/>
          </a:p>
        </p:txBody>
      </p:sp>
      <p:pic>
        <p:nvPicPr>
          <p:cNvPr id="4" name="Picture 3">
            <a:extLst>
              <a:ext uri="{FF2B5EF4-FFF2-40B4-BE49-F238E27FC236}">
                <a16:creationId xmlns:a16="http://schemas.microsoft.com/office/drawing/2014/main" id="{A23E54D3-9BF0-4520-B17B-1BFF1E9D1C3B}"/>
              </a:ext>
            </a:extLst>
          </p:cNvPr>
          <p:cNvPicPr>
            <a:picLocks noChangeAspect="1"/>
          </p:cNvPicPr>
          <p:nvPr/>
        </p:nvPicPr>
        <p:blipFill>
          <a:blip r:embed="rId2"/>
          <a:stretch>
            <a:fillRect/>
          </a:stretch>
        </p:blipFill>
        <p:spPr>
          <a:xfrm>
            <a:off x="609600" y="2667001"/>
            <a:ext cx="7772400" cy="3810000"/>
          </a:xfrm>
          <a:prstGeom prst="rect">
            <a:avLst/>
          </a:prstGeom>
        </p:spPr>
      </p:pic>
    </p:spTree>
    <p:extLst>
      <p:ext uri="{BB962C8B-B14F-4D97-AF65-F5344CB8AC3E}">
        <p14:creationId xmlns:p14="http://schemas.microsoft.com/office/powerpoint/2010/main" val="379376575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8229600" cy="667512"/>
          </a:xfrm>
        </p:spPr>
        <p:txBody>
          <a:bodyPr>
            <a:normAutofit/>
          </a:bodyPr>
          <a:lstStyle/>
          <a:p>
            <a:r>
              <a:rPr lang="en-US" dirty="0"/>
              <a:t>Rooted Tree Terminology</a:t>
            </a:r>
          </a:p>
        </p:txBody>
      </p:sp>
      <p:sp>
        <p:nvSpPr>
          <p:cNvPr id="3" name="Content Placeholder 2"/>
          <p:cNvSpPr>
            <a:spLocks noGrp="1"/>
          </p:cNvSpPr>
          <p:nvPr>
            <p:ph idx="1"/>
          </p:nvPr>
        </p:nvSpPr>
        <p:spPr>
          <a:xfrm>
            <a:off x="76200" y="667512"/>
            <a:ext cx="9067800" cy="6190488"/>
          </a:xfrm>
        </p:spPr>
        <p:txBody>
          <a:bodyPr>
            <a:normAutofit/>
          </a:bodyPr>
          <a:lstStyle/>
          <a:p>
            <a:pPr algn="just"/>
            <a:r>
              <a:rPr lang="en-US" dirty="0"/>
              <a:t>The </a:t>
            </a:r>
            <a:r>
              <a:rPr lang="en-US" i="1" dirty="0"/>
              <a:t>ancestors</a:t>
            </a:r>
            <a:r>
              <a:rPr lang="en-US" dirty="0"/>
              <a:t> of a vertex are the vertices in the path from the root to this vertex, excluding the vertex itself and including the root. </a:t>
            </a:r>
          </a:p>
          <a:p>
            <a:pPr algn="just"/>
            <a:r>
              <a:rPr lang="en-US" dirty="0"/>
              <a:t>The </a:t>
            </a:r>
            <a:r>
              <a:rPr lang="en-US" i="1" dirty="0"/>
              <a:t>descendants </a:t>
            </a:r>
            <a:r>
              <a:rPr lang="en-US" dirty="0"/>
              <a:t>of a vertex </a:t>
            </a:r>
            <a:r>
              <a:rPr lang="en-US" i="1" dirty="0"/>
              <a:t>v</a:t>
            </a:r>
            <a:r>
              <a:rPr lang="en-US" dirty="0"/>
              <a:t> are those vertices that have </a:t>
            </a:r>
            <a:r>
              <a:rPr lang="en-US" i="1" dirty="0"/>
              <a:t>v</a:t>
            </a:r>
            <a:r>
              <a:rPr lang="en-US" dirty="0"/>
              <a:t> as an ancestor. The subtree rooted at u includes all the descendants of u, and all edges that connect between them.</a:t>
            </a:r>
          </a:p>
          <a:p>
            <a:pPr marL="0" indent="0">
              <a:buNone/>
            </a:pPr>
            <a:endParaRPr lang="en-US" dirty="0"/>
          </a:p>
        </p:txBody>
      </p:sp>
      <p:pic>
        <p:nvPicPr>
          <p:cNvPr id="4" name="Picture 3">
            <a:extLst>
              <a:ext uri="{FF2B5EF4-FFF2-40B4-BE49-F238E27FC236}">
                <a16:creationId xmlns:a16="http://schemas.microsoft.com/office/drawing/2014/main" id="{B1E76E8C-AE00-466C-9DA9-54384C464F00}"/>
              </a:ext>
            </a:extLst>
          </p:cNvPr>
          <p:cNvPicPr>
            <a:picLocks noChangeAspect="1"/>
          </p:cNvPicPr>
          <p:nvPr/>
        </p:nvPicPr>
        <p:blipFill>
          <a:blip r:embed="rId2"/>
          <a:stretch>
            <a:fillRect/>
          </a:stretch>
        </p:blipFill>
        <p:spPr>
          <a:xfrm>
            <a:off x="304800" y="3429000"/>
            <a:ext cx="3581400" cy="3200400"/>
          </a:xfrm>
          <a:prstGeom prst="rect">
            <a:avLst/>
          </a:prstGeom>
        </p:spPr>
      </p:pic>
      <p:pic>
        <p:nvPicPr>
          <p:cNvPr id="5" name="Picture 4">
            <a:extLst>
              <a:ext uri="{FF2B5EF4-FFF2-40B4-BE49-F238E27FC236}">
                <a16:creationId xmlns:a16="http://schemas.microsoft.com/office/drawing/2014/main" id="{E5BA543A-6AE4-4E26-B0EA-75DB3435DD98}"/>
              </a:ext>
            </a:extLst>
          </p:cNvPr>
          <p:cNvPicPr>
            <a:picLocks noChangeAspect="1"/>
          </p:cNvPicPr>
          <p:nvPr/>
        </p:nvPicPr>
        <p:blipFill>
          <a:blip r:embed="rId3"/>
          <a:stretch>
            <a:fillRect/>
          </a:stretch>
        </p:blipFill>
        <p:spPr>
          <a:xfrm>
            <a:off x="4750480" y="3429000"/>
            <a:ext cx="3581400" cy="3200400"/>
          </a:xfrm>
          <a:prstGeom prst="rect">
            <a:avLst/>
          </a:prstGeom>
        </p:spPr>
      </p:pic>
    </p:spTree>
    <p:extLst>
      <p:ext uri="{BB962C8B-B14F-4D97-AF65-F5344CB8AC3E}">
        <p14:creationId xmlns:p14="http://schemas.microsoft.com/office/powerpoint/2010/main" val="25338189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58516"/>
            <a:ext cx="8229600" cy="667512"/>
          </a:xfrm>
        </p:spPr>
        <p:txBody>
          <a:bodyPr>
            <a:normAutofit/>
          </a:bodyPr>
          <a:lstStyle/>
          <a:p>
            <a:r>
              <a:rPr lang="en-US" dirty="0"/>
              <a:t>Rooted Tree Terminology</a:t>
            </a:r>
          </a:p>
        </p:txBody>
      </p:sp>
      <p:sp>
        <p:nvSpPr>
          <p:cNvPr id="3" name="Content Placeholder 2"/>
          <p:cNvSpPr>
            <a:spLocks noGrp="1"/>
          </p:cNvSpPr>
          <p:nvPr>
            <p:ph idx="1"/>
          </p:nvPr>
        </p:nvSpPr>
        <p:spPr>
          <a:xfrm>
            <a:off x="76200" y="1828800"/>
            <a:ext cx="9067800" cy="5029200"/>
          </a:xfrm>
        </p:spPr>
        <p:txBody>
          <a:bodyPr>
            <a:normAutofit/>
          </a:bodyPr>
          <a:lstStyle/>
          <a:p>
            <a:r>
              <a:rPr lang="en-US" dirty="0"/>
              <a:t>A vertex of a rooted tree with no children is called a </a:t>
            </a:r>
            <a:r>
              <a:rPr lang="en-US" i="1" dirty="0"/>
              <a:t>leaf</a:t>
            </a:r>
            <a:r>
              <a:rPr lang="en-US" dirty="0"/>
              <a:t>. Vertices that have children are called </a:t>
            </a:r>
            <a:r>
              <a:rPr lang="en-US" i="1" dirty="0"/>
              <a:t>internal vertices</a:t>
            </a:r>
            <a:r>
              <a:rPr lang="en-US" dirty="0"/>
              <a:t>.</a:t>
            </a:r>
          </a:p>
          <a:p>
            <a:endParaRPr lang="en-US" dirty="0"/>
          </a:p>
        </p:txBody>
      </p:sp>
      <p:pic>
        <p:nvPicPr>
          <p:cNvPr id="6" name="Picture 5">
            <a:extLst>
              <a:ext uri="{FF2B5EF4-FFF2-40B4-BE49-F238E27FC236}">
                <a16:creationId xmlns:a16="http://schemas.microsoft.com/office/drawing/2014/main" id="{DC0F95F1-C07A-4BEF-AC14-5C183CDD1DEB}"/>
              </a:ext>
            </a:extLst>
          </p:cNvPr>
          <p:cNvPicPr>
            <a:picLocks noChangeAspect="1"/>
          </p:cNvPicPr>
          <p:nvPr/>
        </p:nvPicPr>
        <p:blipFill>
          <a:blip r:embed="rId2"/>
          <a:stretch>
            <a:fillRect/>
          </a:stretch>
        </p:blipFill>
        <p:spPr>
          <a:xfrm>
            <a:off x="2438400" y="3043237"/>
            <a:ext cx="4572000" cy="2600325"/>
          </a:xfrm>
          <a:prstGeom prst="rect">
            <a:avLst/>
          </a:prstGeom>
        </p:spPr>
      </p:pic>
    </p:spTree>
    <p:extLst>
      <p:ext uri="{BB962C8B-B14F-4D97-AF65-F5344CB8AC3E}">
        <p14:creationId xmlns:p14="http://schemas.microsoft.com/office/powerpoint/2010/main" val="975171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206"/>
            <a:ext cx="8229600" cy="534624"/>
          </a:xfrm>
        </p:spPr>
        <p:txBody>
          <a:bodyPr>
            <a:noAutofit/>
          </a:bodyPr>
          <a:lstStyle/>
          <a:p>
            <a:pPr algn="ctr"/>
            <a:r>
              <a:rPr lang="en-US" sz="4800" b="1" dirty="0">
                <a:solidFill>
                  <a:srgbClr val="C00000"/>
                </a:solidFill>
                <a:effectLst>
                  <a:outerShdw blurRad="38100" dist="38100" dir="2700000" algn="tl">
                    <a:srgbClr val="000000">
                      <a:alpha val="43137"/>
                    </a:srgbClr>
                  </a:outerShdw>
                </a:effectLst>
              </a:rPr>
              <a:t>Graph Models: Social Networks </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4" name="Picture 3" descr="09007.jpg"/>
          <p:cNvPicPr>
            <a:picLocks noChangeAspect="1"/>
          </p:cNvPicPr>
          <p:nvPr/>
        </p:nvPicPr>
        <p:blipFill>
          <a:blip r:embed="rId2" cstate="print"/>
          <a:stretch>
            <a:fillRect/>
          </a:stretch>
        </p:blipFill>
        <p:spPr>
          <a:xfrm>
            <a:off x="533400" y="2323962"/>
            <a:ext cx="8153400" cy="3314838"/>
          </a:xfrm>
          <a:prstGeom prst="rect">
            <a:avLst/>
          </a:prstGeom>
        </p:spPr>
      </p:pic>
      <p:sp>
        <p:nvSpPr>
          <p:cNvPr id="8" name="TextBox 7"/>
          <p:cNvSpPr txBox="1"/>
          <p:nvPr/>
        </p:nvSpPr>
        <p:spPr>
          <a:xfrm>
            <a:off x="419100" y="966798"/>
            <a:ext cx="8381999"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 friendship graph where two people are connected if they are Facebook friends.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2790016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sp>
        <p:nvSpPr>
          <p:cNvPr id="9" name="Content Placeholder 8"/>
          <p:cNvSpPr>
            <a:spLocks noGrp="1"/>
          </p:cNvSpPr>
          <p:nvPr>
            <p:ph idx="1"/>
          </p:nvPr>
        </p:nvSpPr>
        <p:spPr>
          <a:xfrm>
            <a:off x="152400" y="1524000"/>
            <a:ext cx="4648200" cy="4846320"/>
          </a:xfrm>
        </p:spPr>
        <p:txBody>
          <a:bodyPr>
            <a:normAutofit/>
          </a:bodyPr>
          <a:lstStyle/>
          <a:p>
            <a:pPr marL="0" indent="0">
              <a:buNone/>
            </a:pPr>
            <a:endParaRPr lang="en-US" dirty="0"/>
          </a:p>
          <a:p>
            <a:pPr indent="0">
              <a:buNone/>
            </a:pPr>
            <a:r>
              <a:rPr lang="en-US" b="1" dirty="0"/>
              <a:t>Example</a:t>
            </a:r>
            <a:r>
              <a:rPr lang="en-US" dirty="0"/>
              <a:t>: In the rooted tree </a:t>
            </a:r>
            <a:r>
              <a:rPr lang="en-US" i="1" dirty="0"/>
              <a:t>T</a:t>
            </a:r>
            <a:r>
              <a:rPr lang="en-US" dirty="0"/>
              <a:t> (with root </a:t>
            </a:r>
            <a:r>
              <a:rPr lang="en-US" i="1" dirty="0"/>
              <a:t>a</a:t>
            </a:r>
            <a:r>
              <a:rPr lang="en-US" dirty="0"/>
              <a:t>): </a:t>
            </a:r>
          </a:p>
          <a:p>
            <a:pPr marL="845820" indent="-571500">
              <a:buFont typeface="Wingdings 2"/>
              <a:buAutoNum type="romanLcParenBoth"/>
            </a:pPr>
            <a:r>
              <a:rPr lang="en-US" dirty="0"/>
              <a:t>Find the parent of </a:t>
            </a:r>
            <a:r>
              <a:rPr lang="en-US" i="1" dirty="0"/>
              <a:t>c</a:t>
            </a:r>
            <a:r>
              <a:rPr lang="en-US" dirty="0"/>
              <a:t>, the children of </a:t>
            </a:r>
            <a:r>
              <a:rPr lang="en-US" i="1" dirty="0"/>
              <a:t>g</a:t>
            </a:r>
            <a:r>
              <a:rPr lang="en-US" dirty="0"/>
              <a:t>, the siblings   of </a:t>
            </a:r>
            <a:r>
              <a:rPr lang="en-US" i="1" dirty="0"/>
              <a:t>h</a:t>
            </a:r>
            <a:r>
              <a:rPr lang="en-US" dirty="0"/>
              <a:t>, the ancestors of </a:t>
            </a:r>
            <a:r>
              <a:rPr lang="en-US" i="1" dirty="0"/>
              <a:t>e</a:t>
            </a:r>
            <a:r>
              <a:rPr lang="en-US" dirty="0"/>
              <a:t>,  and the descendants of </a:t>
            </a:r>
            <a:r>
              <a:rPr lang="en-US" i="1" dirty="0"/>
              <a:t>b</a:t>
            </a:r>
            <a:r>
              <a:rPr lang="en-US" dirty="0"/>
              <a:t>. </a:t>
            </a:r>
          </a:p>
          <a:p>
            <a:pPr indent="0">
              <a:buNone/>
            </a:pPr>
            <a:endParaRPr lang="en-US" dirty="0"/>
          </a:p>
          <a:p>
            <a:pPr indent="0">
              <a:buNone/>
            </a:pPr>
            <a:r>
              <a:rPr lang="en-US" b="1" dirty="0"/>
              <a:t>Solution</a:t>
            </a:r>
            <a:r>
              <a:rPr lang="en-US" dirty="0"/>
              <a:t>: </a:t>
            </a:r>
          </a:p>
          <a:p>
            <a:pPr marL="845820" indent="-571500">
              <a:buClr>
                <a:srgbClr val="0BD0D9"/>
              </a:buClr>
              <a:buFont typeface="Wingdings 2"/>
              <a:buAutoNum type="romanLcParenBoth"/>
            </a:pPr>
            <a:r>
              <a:rPr lang="en-US" dirty="0">
                <a:solidFill>
                  <a:prstClr val="black"/>
                </a:solidFill>
              </a:rPr>
              <a:t>The parent of </a:t>
            </a:r>
            <a:r>
              <a:rPr lang="en-US" i="1" dirty="0">
                <a:solidFill>
                  <a:prstClr val="black"/>
                </a:solidFill>
              </a:rPr>
              <a:t>c</a:t>
            </a:r>
            <a:r>
              <a:rPr lang="en-US" dirty="0">
                <a:solidFill>
                  <a:prstClr val="black"/>
                </a:solidFill>
              </a:rPr>
              <a:t> is </a:t>
            </a:r>
            <a:r>
              <a:rPr lang="en-US" i="1" dirty="0">
                <a:solidFill>
                  <a:prstClr val="black"/>
                </a:solidFill>
              </a:rPr>
              <a:t>b</a:t>
            </a:r>
            <a:r>
              <a:rPr lang="en-US" dirty="0">
                <a:solidFill>
                  <a:prstClr val="black"/>
                </a:solidFill>
              </a:rPr>
              <a:t>. The children of </a:t>
            </a:r>
            <a:r>
              <a:rPr lang="en-US" i="1" dirty="0">
                <a:solidFill>
                  <a:prstClr val="black"/>
                </a:solidFill>
              </a:rPr>
              <a:t>g</a:t>
            </a:r>
            <a:r>
              <a:rPr lang="en-US" dirty="0">
                <a:solidFill>
                  <a:prstClr val="black"/>
                </a:solidFill>
              </a:rPr>
              <a:t> are </a:t>
            </a:r>
            <a:r>
              <a:rPr lang="en-US" i="1" dirty="0">
                <a:solidFill>
                  <a:prstClr val="black"/>
                </a:solidFill>
              </a:rPr>
              <a:t>h</a:t>
            </a:r>
            <a:r>
              <a:rPr lang="en-US" dirty="0">
                <a:solidFill>
                  <a:prstClr val="black"/>
                </a:solidFill>
              </a:rPr>
              <a:t>,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siblings of </a:t>
            </a:r>
            <a:r>
              <a:rPr lang="en-US" i="1" dirty="0">
                <a:solidFill>
                  <a:prstClr val="black"/>
                </a:solidFill>
              </a:rPr>
              <a:t>h</a:t>
            </a:r>
            <a:r>
              <a:rPr lang="en-US" dirty="0">
                <a:solidFill>
                  <a:prstClr val="black"/>
                </a:solidFill>
              </a:rPr>
              <a:t> are </a:t>
            </a:r>
            <a:r>
              <a:rPr lang="en-US" i="1" dirty="0" err="1">
                <a:solidFill>
                  <a:prstClr val="black"/>
                </a:solidFill>
              </a:rPr>
              <a:t>i</a:t>
            </a:r>
            <a:r>
              <a:rPr lang="en-US" dirty="0">
                <a:solidFill>
                  <a:prstClr val="black"/>
                </a:solidFill>
              </a:rPr>
              <a:t> and </a:t>
            </a:r>
            <a:r>
              <a:rPr lang="en-US" i="1" dirty="0">
                <a:solidFill>
                  <a:prstClr val="black"/>
                </a:solidFill>
              </a:rPr>
              <a:t>j</a:t>
            </a:r>
            <a:r>
              <a:rPr lang="en-US" dirty="0">
                <a:solidFill>
                  <a:prstClr val="black"/>
                </a:solidFill>
              </a:rPr>
              <a:t>. The ancestors of </a:t>
            </a:r>
            <a:r>
              <a:rPr lang="en-US" i="1" dirty="0">
                <a:solidFill>
                  <a:prstClr val="black"/>
                </a:solidFill>
              </a:rPr>
              <a:t>e</a:t>
            </a:r>
            <a:r>
              <a:rPr lang="en-US" dirty="0">
                <a:solidFill>
                  <a:prstClr val="black"/>
                </a:solidFill>
              </a:rPr>
              <a:t> are c, </a:t>
            </a:r>
            <a:r>
              <a:rPr lang="en-US" i="1" dirty="0">
                <a:solidFill>
                  <a:prstClr val="black"/>
                </a:solidFill>
              </a:rPr>
              <a:t>b</a:t>
            </a:r>
            <a:r>
              <a:rPr lang="en-US" dirty="0">
                <a:solidFill>
                  <a:prstClr val="black"/>
                </a:solidFill>
              </a:rPr>
              <a:t>, and </a:t>
            </a:r>
            <a:r>
              <a:rPr lang="en-US" i="1" dirty="0">
                <a:solidFill>
                  <a:prstClr val="black"/>
                </a:solidFill>
              </a:rPr>
              <a:t>a</a:t>
            </a:r>
            <a:r>
              <a:rPr lang="en-US" dirty="0">
                <a:solidFill>
                  <a:prstClr val="black"/>
                </a:solidFill>
              </a:rPr>
              <a:t>. The descendants of </a:t>
            </a:r>
            <a:r>
              <a:rPr lang="en-US" i="1" dirty="0">
                <a:solidFill>
                  <a:prstClr val="black"/>
                </a:solidFill>
              </a:rPr>
              <a:t>b</a:t>
            </a:r>
            <a:r>
              <a:rPr lang="en-US" dirty="0">
                <a:solidFill>
                  <a:prstClr val="black"/>
                </a:solidFill>
              </a:rPr>
              <a:t> are </a:t>
            </a:r>
            <a:r>
              <a:rPr lang="en-US" i="1" dirty="0">
                <a:solidFill>
                  <a:prstClr val="black"/>
                </a:solidFill>
              </a:rPr>
              <a:t>c</a:t>
            </a:r>
            <a:r>
              <a:rPr lang="en-US" dirty="0">
                <a:solidFill>
                  <a:prstClr val="black"/>
                </a:solidFill>
              </a:rPr>
              <a:t>, </a:t>
            </a:r>
            <a:r>
              <a:rPr lang="en-US" i="1" dirty="0">
                <a:solidFill>
                  <a:prstClr val="black"/>
                </a:solidFill>
              </a:rPr>
              <a:t>d</a:t>
            </a:r>
            <a:r>
              <a:rPr lang="en-US" dirty="0">
                <a:solidFill>
                  <a:prstClr val="black"/>
                </a:solidFill>
              </a:rPr>
              <a:t>, and </a:t>
            </a:r>
            <a:r>
              <a:rPr lang="en-US" i="1" dirty="0">
                <a:solidFill>
                  <a:prstClr val="black"/>
                </a:solidFill>
              </a:rPr>
              <a:t>e</a:t>
            </a:r>
            <a:r>
              <a:rPr lang="en-US" dirty="0">
                <a:solidFill>
                  <a:prstClr val="black"/>
                </a:solidFill>
              </a:rPr>
              <a:t>. </a:t>
            </a:r>
          </a:p>
          <a:p>
            <a:pPr marL="1211580" lvl="1" indent="-571500">
              <a:buClr>
                <a:srgbClr val="0BD0D9"/>
              </a:buClr>
              <a:buFont typeface="Wingdings 2"/>
              <a:buAutoNum type="romanLcParenBoth"/>
            </a:pP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371600"/>
            <a:ext cx="4204648" cy="5257800"/>
          </a:xfrm>
          <a:prstGeom prst="rect">
            <a:avLst/>
          </a:prstGeom>
        </p:spPr>
      </p:pic>
    </p:spTree>
    <p:extLst>
      <p:ext uri="{BB962C8B-B14F-4D97-AF65-F5344CB8AC3E}">
        <p14:creationId xmlns:p14="http://schemas.microsoft.com/office/powerpoint/2010/main" val="12704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dirty="0"/>
              <a:t>Terminology for Rooted Trees</a:t>
            </a:r>
          </a:p>
        </p:txBody>
      </p:sp>
      <p:sp>
        <p:nvSpPr>
          <p:cNvPr id="9" name="Content Placeholder 8"/>
          <p:cNvSpPr>
            <a:spLocks noGrp="1"/>
          </p:cNvSpPr>
          <p:nvPr>
            <p:ph idx="1"/>
          </p:nvPr>
        </p:nvSpPr>
        <p:spPr>
          <a:xfrm>
            <a:off x="457200" y="1752600"/>
            <a:ext cx="4038600" cy="4617720"/>
          </a:xfrm>
        </p:spPr>
        <p:txBody>
          <a:bodyPr>
            <a:normAutofit/>
          </a:bodyPr>
          <a:lstStyle/>
          <a:p>
            <a:pPr indent="0">
              <a:buNone/>
            </a:pPr>
            <a:r>
              <a:rPr lang="en-US" sz="2400" b="1" dirty="0"/>
              <a:t>Example</a:t>
            </a:r>
            <a:r>
              <a:rPr lang="en-US" sz="2400" dirty="0"/>
              <a:t>: In the rooted tree </a:t>
            </a:r>
            <a:r>
              <a:rPr lang="en-US" sz="2400" i="1" dirty="0"/>
              <a:t>T</a:t>
            </a:r>
            <a:r>
              <a:rPr lang="en-US" sz="2400" dirty="0"/>
              <a:t> (with root </a:t>
            </a:r>
            <a:r>
              <a:rPr lang="en-US" sz="2400" i="1" dirty="0"/>
              <a:t>a</a:t>
            </a:r>
            <a:r>
              <a:rPr lang="en-US" sz="2400" dirty="0"/>
              <a:t>): </a:t>
            </a:r>
          </a:p>
          <a:p>
            <a:pPr marL="845820" indent="-571500">
              <a:buFont typeface="Wingdings 2"/>
              <a:buAutoNum type="romanLcParenBoth"/>
            </a:pPr>
            <a:r>
              <a:rPr lang="en-US" sz="2400" dirty="0"/>
              <a:t>Find all internal vertices  and all leaves.</a:t>
            </a:r>
          </a:p>
          <a:p>
            <a:pPr indent="0">
              <a:buNone/>
            </a:pPr>
            <a:r>
              <a:rPr lang="en-US" sz="2400" b="1" dirty="0"/>
              <a:t>Solution</a:t>
            </a:r>
            <a:r>
              <a:rPr lang="en-US" sz="2400" dirty="0"/>
              <a:t>: </a:t>
            </a:r>
          </a:p>
          <a:p>
            <a:pPr marL="845820" indent="-571500">
              <a:buClr>
                <a:srgbClr val="0BD0D9"/>
              </a:buClr>
              <a:buFont typeface="Wingdings 2"/>
              <a:buAutoNum type="romanLcParenBoth"/>
            </a:pPr>
            <a:r>
              <a:rPr lang="en-US" sz="2400" dirty="0"/>
              <a:t>The internal vertices are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g</a:t>
            </a:r>
            <a:r>
              <a:rPr lang="en-US" sz="2400" dirty="0"/>
              <a:t>, </a:t>
            </a:r>
            <a:r>
              <a:rPr lang="en-US" sz="2400" i="1" dirty="0"/>
              <a:t>h</a:t>
            </a:r>
            <a:r>
              <a:rPr lang="en-US" sz="2400" dirty="0"/>
              <a:t>, and </a:t>
            </a:r>
            <a:r>
              <a:rPr lang="en-US" sz="2400" i="1" dirty="0"/>
              <a:t>j</a:t>
            </a:r>
            <a:r>
              <a:rPr lang="en-US" sz="2400" dirty="0"/>
              <a:t>. The leaves are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err="1"/>
              <a:t>i</a:t>
            </a:r>
            <a:r>
              <a:rPr lang="en-US" sz="2400" dirty="0"/>
              <a:t>, </a:t>
            </a:r>
            <a:r>
              <a:rPr lang="en-US" sz="2400" i="1" dirty="0"/>
              <a:t>k</a:t>
            </a:r>
            <a:r>
              <a:rPr lang="en-US" sz="2400" dirty="0"/>
              <a:t>, </a:t>
            </a:r>
            <a:r>
              <a:rPr lang="en-US" sz="2400" i="1" dirty="0"/>
              <a:t>l</a:t>
            </a:r>
            <a:r>
              <a:rPr lang="en-US" sz="2400" dirty="0"/>
              <a:t>, and </a:t>
            </a:r>
            <a:r>
              <a:rPr lang="en-US" sz="2400" i="1" dirty="0"/>
              <a:t>m</a:t>
            </a:r>
            <a:r>
              <a:rPr lang="en-US" sz="2400" dirty="0"/>
              <a:t>.  </a:t>
            </a:r>
            <a:endParaRPr lang="en-US" sz="2400" dirty="0">
              <a:solidFill>
                <a:prstClr val="black"/>
              </a:solidFill>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1995054"/>
            <a:ext cx="3073146" cy="4375265"/>
          </a:xfrm>
          <a:prstGeom prst="rect">
            <a:avLst/>
          </a:prstGeom>
        </p:spPr>
      </p:pic>
    </p:spTree>
    <p:extLst>
      <p:ext uri="{BB962C8B-B14F-4D97-AF65-F5344CB8AC3E}">
        <p14:creationId xmlns:p14="http://schemas.microsoft.com/office/powerpoint/2010/main" val="181755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Terminology for Rooted Trees</a:t>
            </a:r>
          </a:p>
        </p:txBody>
      </p:sp>
      <p:sp>
        <p:nvSpPr>
          <p:cNvPr id="9" name="Content Placeholder 8"/>
          <p:cNvSpPr>
            <a:spLocks noGrp="1"/>
          </p:cNvSpPr>
          <p:nvPr>
            <p:ph idx="1"/>
          </p:nvPr>
        </p:nvSpPr>
        <p:spPr>
          <a:xfrm>
            <a:off x="228600" y="1371600"/>
            <a:ext cx="3886200" cy="1981200"/>
          </a:xfrm>
        </p:spPr>
        <p:txBody>
          <a:bodyPr>
            <a:normAutofit lnSpcReduction="10000"/>
          </a:bodyPr>
          <a:lstStyle/>
          <a:p>
            <a:pPr indent="0">
              <a:buNone/>
            </a:pPr>
            <a:endParaRPr lang="en-US" dirty="0"/>
          </a:p>
          <a:p>
            <a:pPr marL="845820" indent="-571500">
              <a:buFont typeface="Wingdings 2"/>
              <a:buAutoNum type="romanLcParenBoth"/>
            </a:pPr>
            <a:r>
              <a:rPr lang="en-US" dirty="0"/>
              <a:t>What is the subtree rooted at </a:t>
            </a:r>
            <a:r>
              <a:rPr lang="en-US" i="1" dirty="0"/>
              <a:t>g</a:t>
            </a:r>
            <a:r>
              <a:rPr lang="en-US" dirty="0"/>
              <a:t>?</a:t>
            </a:r>
          </a:p>
          <a:p>
            <a:pPr indent="0">
              <a:buNone/>
            </a:pPr>
            <a:r>
              <a:rPr lang="en-US" b="1" dirty="0"/>
              <a:t>Solution</a:t>
            </a:r>
            <a:r>
              <a:rPr lang="en-US" dirty="0"/>
              <a:t>: </a:t>
            </a:r>
            <a:endParaRPr lang="en-US" dirty="0">
              <a:solidFill>
                <a:prstClr val="black"/>
              </a:solidFill>
            </a:endParaRPr>
          </a:p>
          <a:p>
            <a:pPr marL="845820" indent="-571500">
              <a:buClr>
                <a:srgbClr val="0BD0D9"/>
              </a:buClr>
              <a:buFont typeface="Wingdings 2"/>
              <a:buAutoNum type="romanLcParenBoth"/>
            </a:pPr>
            <a:r>
              <a:rPr lang="en-US" dirty="0"/>
              <a:t>We display the subtree rooted at </a:t>
            </a:r>
            <a:r>
              <a:rPr lang="en-US" i="1" dirty="0"/>
              <a:t>g</a:t>
            </a:r>
            <a:r>
              <a:rPr lang="en-US" dirty="0"/>
              <a:t>.</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1871952"/>
            <a:ext cx="4063746" cy="4605048"/>
          </a:xfrm>
          <a:prstGeom prst="rect">
            <a:avLst/>
          </a:prstGeom>
        </p:spPr>
      </p:pic>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 y="3983454"/>
            <a:ext cx="4495800" cy="2493546"/>
          </a:xfrm>
          <a:prstGeom prst="rect">
            <a:avLst/>
          </a:prstGeom>
        </p:spPr>
      </p:pic>
    </p:spTree>
    <p:extLst>
      <p:ext uri="{BB962C8B-B14F-4D97-AF65-F5344CB8AC3E}">
        <p14:creationId xmlns:p14="http://schemas.microsoft.com/office/powerpoint/2010/main" val="367587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644"/>
            <a:ext cx="8229600" cy="667512"/>
          </a:xfrm>
        </p:spPr>
        <p:txBody>
          <a:bodyPr>
            <a:noAutofit/>
          </a:bodyPr>
          <a:lstStyle/>
          <a:p>
            <a:r>
              <a:rPr lang="en-US" sz="4400" dirty="0"/>
              <a:t>Level of vertices and height of trees</a:t>
            </a:r>
          </a:p>
        </p:txBody>
      </p:sp>
      <p:sp>
        <p:nvSpPr>
          <p:cNvPr id="3" name="Content Placeholder 2"/>
          <p:cNvSpPr>
            <a:spLocks noGrp="1"/>
          </p:cNvSpPr>
          <p:nvPr>
            <p:ph idx="1"/>
          </p:nvPr>
        </p:nvSpPr>
        <p:spPr>
          <a:xfrm>
            <a:off x="228600" y="867156"/>
            <a:ext cx="8458200" cy="5457444"/>
          </a:xfrm>
        </p:spPr>
        <p:txBody>
          <a:bodyPr>
            <a:normAutofit/>
          </a:bodyPr>
          <a:lstStyle/>
          <a:p>
            <a:r>
              <a:rPr lang="en-US" dirty="0"/>
              <a:t>When working with trees, we often want to have rooted trees where the sub trees at each vertex contain paths of approximately the same length.</a:t>
            </a:r>
          </a:p>
          <a:p>
            <a:r>
              <a:rPr lang="en-US" dirty="0"/>
              <a:t>To make this idea precise we need some definitions:</a:t>
            </a:r>
          </a:p>
          <a:p>
            <a:pPr lvl="1"/>
            <a:r>
              <a:rPr lang="en-US" dirty="0"/>
              <a:t>The </a:t>
            </a:r>
            <a:r>
              <a:rPr lang="en-US" i="1" dirty="0"/>
              <a:t>level</a:t>
            </a:r>
            <a:r>
              <a:rPr lang="en-US" dirty="0"/>
              <a:t> of a vertex </a:t>
            </a:r>
            <a:r>
              <a:rPr lang="en-US" i="1" dirty="0"/>
              <a:t>v</a:t>
            </a:r>
            <a:r>
              <a:rPr lang="en-US" dirty="0"/>
              <a:t> in a rooted tree is the length of the unique path from the root to this vertex.  </a:t>
            </a:r>
          </a:p>
          <a:p>
            <a:pPr lvl="1"/>
            <a:r>
              <a:rPr lang="en-US" dirty="0"/>
              <a:t>The </a:t>
            </a:r>
            <a:r>
              <a:rPr lang="en-US" i="1" dirty="0"/>
              <a:t>height</a:t>
            </a:r>
            <a:r>
              <a:rPr lang="en-US" dirty="0"/>
              <a:t> of a rooted tree is the maximum of the levels of the vertices. </a:t>
            </a:r>
          </a:p>
          <a:p>
            <a:pPr indent="0">
              <a:lnSpc>
                <a:spcPts val="1700"/>
              </a:lnSpc>
              <a:buNone/>
            </a:pPr>
            <a:endParaRPr lang="en-US" dirty="0"/>
          </a:p>
          <a:p>
            <a:pPr indent="0">
              <a:buNone/>
            </a:pPr>
            <a:endParaRPr lang="en-US" dirty="0"/>
          </a:p>
        </p:txBody>
      </p:sp>
      <p:pic>
        <p:nvPicPr>
          <p:cNvPr id="4" name="Picture 3">
            <a:extLst>
              <a:ext uri="{FF2B5EF4-FFF2-40B4-BE49-F238E27FC236}">
                <a16:creationId xmlns:a16="http://schemas.microsoft.com/office/drawing/2014/main" id="{9EAC6A75-D23C-4741-B236-B84BB25BD24D}"/>
              </a:ext>
            </a:extLst>
          </p:cNvPr>
          <p:cNvPicPr>
            <a:picLocks noChangeAspect="1"/>
          </p:cNvPicPr>
          <p:nvPr/>
        </p:nvPicPr>
        <p:blipFill>
          <a:blip r:embed="rId2"/>
          <a:stretch>
            <a:fillRect/>
          </a:stretch>
        </p:blipFill>
        <p:spPr>
          <a:xfrm>
            <a:off x="1371601" y="4143375"/>
            <a:ext cx="5776912" cy="2514981"/>
          </a:xfrm>
          <a:prstGeom prst="rect">
            <a:avLst/>
          </a:prstGeom>
        </p:spPr>
      </p:pic>
    </p:spTree>
    <p:extLst>
      <p:ext uri="{BB962C8B-B14F-4D97-AF65-F5344CB8AC3E}">
        <p14:creationId xmlns:p14="http://schemas.microsoft.com/office/powerpoint/2010/main" val="33643583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sz="4400" dirty="0"/>
              <a:t>Level of vertices and height of trees</a:t>
            </a:r>
          </a:p>
        </p:txBody>
      </p:sp>
      <p:sp>
        <p:nvSpPr>
          <p:cNvPr id="3" name="Content Placeholder 2"/>
          <p:cNvSpPr>
            <a:spLocks noGrp="1"/>
          </p:cNvSpPr>
          <p:nvPr>
            <p:ph idx="1"/>
          </p:nvPr>
        </p:nvSpPr>
        <p:spPr>
          <a:xfrm>
            <a:off x="457200" y="1600200"/>
            <a:ext cx="8458200" cy="4953000"/>
          </a:xfrm>
        </p:spPr>
        <p:txBody>
          <a:bodyPr>
            <a:normAutofit lnSpcReduction="10000"/>
          </a:bodyPr>
          <a:lstStyle/>
          <a:p>
            <a:pPr marL="0" indent="0">
              <a:buNone/>
            </a:pPr>
            <a:r>
              <a:rPr lang="en-US" b="1" dirty="0"/>
              <a:t>Example</a:t>
            </a:r>
            <a:r>
              <a:rPr lang="en-US" dirty="0"/>
              <a:t>: </a:t>
            </a:r>
          </a:p>
          <a:p>
            <a:pPr indent="0">
              <a:lnSpc>
                <a:spcPts val="1200"/>
              </a:lnSpc>
              <a:buNone/>
            </a:pPr>
            <a:r>
              <a:rPr lang="en-US" dirty="0"/>
              <a:t>  </a:t>
            </a:r>
            <a:r>
              <a:rPr lang="en-US" sz="2400" dirty="0">
                <a:solidFill>
                  <a:schemeClr val="accent1"/>
                </a:solidFill>
              </a:rPr>
              <a:t>(</a:t>
            </a:r>
            <a:r>
              <a:rPr lang="en-US" sz="2400" i="1" dirty="0" err="1">
                <a:solidFill>
                  <a:schemeClr val="accent1"/>
                </a:solidFill>
              </a:rPr>
              <a:t>i</a:t>
            </a:r>
            <a:r>
              <a:rPr lang="en-US" sz="2400" dirty="0">
                <a:solidFill>
                  <a:schemeClr val="accent1"/>
                </a:solidFill>
              </a:rPr>
              <a:t>)  </a:t>
            </a:r>
            <a:r>
              <a:rPr lang="en-US" sz="2400" dirty="0"/>
              <a:t>Find the level of each vertex in </a:t>
            </a:r>
          </a:p>
          <a:p>
            <a:pPr indent="0">
              <a:lnSpc>
                <a:spcPts val="1200"/>
              </a:lnSpc>
              <a:buNone/>
            </a:pPr>
            <a:r>
              <a:rPr lang="en-US" sz="2400" dirty="0"/>
              <a:t>        the tree to the right.                        </a:t>
            </a:r>
          </a:p>
          <a:p>
            <a:pPr indent="0">
              <a:buNone/>
            </a:pPr>
            <a:r>
              <a:rPr lang="en-US" sz="2400" dirty="0"/>
              <a:t> </a:t>
            </a:r>
            <a:r>
              <a:rPr lang="en-US" sz="2400" dirty="0">
                <a:solidFill>
                  <a:schemeClr val="accent1"/>
                </a:solidFill>
              </a:rPr>
              <a:t>(</a:t>
            </a:r>
            <a:r>
              <a:rPr lang="en-US" sz="2400" i="1" dirty="0">
                <a:solidFill>
                  <a:schemeClr val="accent1"/>
                </a:solidFill>
              </a:rPr>
              <a:t>ii</a:t>
            </a:r>
            <a:r>
              <a:rPr lang="en-US" sz="2400" dirty="0">
                <a:solidFill>
                  <a:schemeClr val="accent1"/>
                </a:solidFill>
              </a:rPr>
              <a:t>)  </a:t>
            </a:r>
            <a:r>
              <a:rPr lang="en-US" sz="2400" dirty="0"/>
              <a:t>What is the height of the tree?</a:t>
            </a:r>
            <a:endParaRPr lang="en-US" dirty="0"/>
          </a:p>
          <a:p>
            <a:pPr indent="0">
              <a:lnSpc>
                <a:spcPts val="1700"/>
              </a:lnSpc>
              <a:buNone/>
            </a:pPr>
            <a:r>
              <a:rPr lang="en-US" b="1" dirty="0"/>
              <a:t>Solution</a:t>
            </a:r>
            <a:r>
              <a:rPr lang="en-US" dirty="0"/>
              <a:t>: </a:t>
            </a:r>
          </a:p>
          <a:p>
            <a:pPr indent="0">
              <a:lnSpc>
                <a:spcPct val="110000"/>
              </a:lnSpc>
              <a:buNone/>
            </a:pPr>
            <a:r>
              <a:rPr lang="en-US" sz="2800" dirty="0"/>
              <a:t> </a:t>
            </a:r>
            <a:r>
              <a:rPr lang="en-US" sz="2800" dirty="0">
                <a:solidFill>
                  <a:schemeClr val="accent1"/>
                </a:solidFill>
              </a:rPr>
              <a:t>(</a:t>
            </a:r>
            <a:r>
              <a:rPr lang="en-US" sz="2800" i="1" dirty="0" err="1">
                <a:solidFill>
                  <a:schemeClr val="accent1"/>
                </a:solidFill>
              </a:rPr>
              <a:t>i</a:t>
            </a:r>
            <a:r>
              <a:rPr lang="en-US" sz="2800" dirty="0">
                <a:solidFill>
                  <a:schemeClr val="accent1"/>
                </a:solidFill>
              </a:rPr>
              <a:t>)</a:t>
            </a:r>
            <a:r>
              <a:rPr lang="en-US" sz="2800" dirty="0"/>
              <a:t>  </a:t>
            </a:r>
            <a:r>
              <a:rPr lang="en-US" sz="2400" dirty="0"/>
              <a:t>The root </a:t>
            </a:r>
            <a:r>
              <a:rPr lang="en-US" sz="2400" i="1" dirty="0"/>
              <a:t>a</a:t>
            </a:r>
            <a:r>
              <a:rPr lang="en-US" sz="2400" dirty="0"/>
              <a:t> is at level </a:t>
            </a:r>
            <a:r>
              <a:rPr lang="en-US" sz="2400" dirty="0">
                <a:latin typeface="Cambria Math" pitchFamily="18" charset="0"/>
                <a:ea typeface="Cambria Math" pitchFamily="18" charset="0"/>
              </a:rPr>
              <a:t>0</a:t>
            </a:r>
            <a:r>
              <a:rPr lang="en-US" sz="2400" dirty="0"/>
              <a:t>.  </a:t>
            </a:r>
          </a:p>
          <a:p>
            <a:pPr indent="0">
              <a:lnSpc>
                <a:spcPct val="110000"/>
              </a:lnSpc>
              <a:buNone/>
            </a:pPr>
            <a:r>
              <a:rPr lang="en-US" sz="2400" dirty="0"/>
              <a:t>Vertices </a:t>
            </a:r>
            <a:r>
              <a:rPr lang="en-US" sz="2400" i="1" dirty="0"/>
              <a:t>b</a:t>
            </a:r>
            <a:r>
              <a:rPr lang="en-US" sz="2400" dirty="0"/>
              <a:t>, </a:t>
            </a:r>
            <a:r>
              <a:rPr lang="en-US" sz="2400" i="1" dirty="0"/>
              <a:t>j</a:t>
            </a:r>
            <a:r>
              <a:rPr lang="en-US" sz="2400" dirty="0"/>
              <a:t>, and </a:t>
            </a:r>
            <a:r>
              <a:rPr lang="en-US" sz="2400" i="1" dirty="0"/>
              <a:t>k</a:t>
            </a:r>
            <a:r>
              <a:rPr lang="en-US" sz="2400" dirty="0"/>
              <a:t> are at level </a:t>
            </a:r>
            <a:r>
              <a:rPr lang="en-US" sz="2400" dirty="0">
                <a:latin typeface="Cambria Math" pitchFamily="18" charset="0"/>
                <a:ea typeface="Cambria Math" pitchFamily="18" charset="0"/>
              </a:rPr>
              <a:t>1</a:t>
            </a:r>
            <a:r>
              <a:rPr lang="en-US" sz="2400" dirty="0"/>
              <a:t>.  </a:t>
            </a:r>
          </a:p>
          <a:p>
            <a:pPr indent="0">
              <a:lnSpc>
                <a:spcPct val="110000"/>
              </a:lnSpc>
              <a:buNone/>
            </a:pPr>
            <a:r>
              <a:rPr lang="en-US" sz="2400" dirty="0"/>
              <a:t> Vertices </a:t>
            </a:r>
            <a:r>
              <a:rPr lang="en-US" sz="2400" i="1" dirty="0"/>
              <a:t>c</a:t>
            </a:r>
            <a:r>
              <a:rPr lang="en-US" sz="2400" dirty="0"/>
              <a:t>, </a:t>
            </a:r>
            <a:r>
              <a:rPr lang="en-US" sz="2400" i="1" dirty="0"/>
              <a:t>e</a:t>
            </a:r>
            <a:r>
              <a:rPr lang="en-US" sz="2400" dirty="0"/>
              <a:t>, </a:t>
            </a:r>
            <a:r>
              <a:rPr lang="en-US" sz="2400" i="1" dirty="0"/>
              <a:t>f</a:t>
            </a:r>
            <a:r>
              <a:rPr lang="en-US" sz="2400" dirty="0"/>
              <a:t>, and </a:t>
            </a:r>
            <a:r>
              <a:rPr lang="en-US" sz="2400" i="1" dirty="0"/>
              <a:t>l</a:t>
            </a:r>
            <a:r>
              <a:rPr lang="en-US" sz="2400" dirty="0"/>
              <a:t> are at level </a:t>
            </a:r>
            <a:r>
              <a:rPr lang="en-US" sz="2400" dirty="0">
                <a:latin typeface="Cambria Math" pitchFamily="18" charset="0"/>
                <a:ea typeface="Cambria Math" pitchFamily="18" charset="0"/>
              </a:rPr>
              <a:t>2</a:t>
            </a:r>
            <a:r>
              <a:rPr lang="en-US" sz="2400" dirty="0"/>
              <a:t>.</a:t>
            </a:r>
          </a:p>
          <a:p>
            <a:pPr indent="0">
              <a:lnSpc>
                <a:spcPct val="110000"/>
              </a:lnSpc>
              <a:buNone/>
            </a:pPr>
            <a:r>
              <a:rPr lang="en-US" sz="2400" dirty="0"/>
              <a:t> Vertices </a:t>
            </a:r>
            <a:r>
              <a:rPr lang="en-US" sz="2400" i="1" dirty="0"/>
              <a:t>d</a:t>
            </a:r>
            <a:r>
              <a:rPr lang="en-US" sz="2400" dirty="0"/>
              <a:t>, </a:t>
            </a:r>
            <a:r>
              <a:rPr lang="en-US" sz="2400" i="1" dirty="0"/>
              <a:t>g</a:t>
            </a:r>
            <a:r>
              <a:rPr lang="en-US" sz="2400" dirty="0"/>
              <a:t>, </a:t>
            </a:r>
            <a:r>
              <a:rPr lang="en-US" sz="2400" i="1" dirty="0" err="1"/>
              <a:t>i</a:t>
            </a:r>
            <a:r>
              <a:rPr lang="en-US" sz="2400" dirty="0"/>
              <a:t>, </a:t>
            </a:r>
            <a:r>
              <a:rPr lang="en-US" sz="2400" i="1" dirty="0"/>
              <a:t>m</a:t>
            </a:r>
            <a:r>
              <a:rPr lang="en-US" sz="2400" dirty="0"/>
              <a:t>, and </a:t>
            </a:r>
            <a:r>
              <a:rPr lang="en-US" sz="2400" i="1" dirty="0"/>
              <a:t>n</a:t>
            </a:r>
            <a:r>
              <a:rPr lang="en-US" sz="2400" dirty="0"/>
              <a:t> are at level </a:t>
            </a:r>
            <a:r>
              <a:rPr lang="en-US" sz="2400" dirty="0">
                <a:latin typeface="Cambria Math" pitchFamily="18" charset="0"/>
                <a:ea typeface="Cambria Math" pitchFamily="18" charset="0"/>
              </a:rPr>
              <a:t>3</a:t>
            </a:r>
            <a:r>
              <a:rPr lang="en-US" sz="2400" dirty="0"/>
              <a:t>. </a:t>
            </a:r>
          </a:p>
          <a:p>
            <a:pPr indent="0">
              <a:lnSpc>
                <a:spcPct val="110000"/>
              </a:lnSpc>
              <a:buNone/>
            </a:pPr>
            <a:r>
              <a:rPr lang="en-US" sz="2400" dirty="0"/>
              <a:t>  Vertex </a:t>
            </a:r>
            <a:r>
              <a:rPr lang="en-US" sz="2400" i="1" dirty="0"/>
              <a:t>h</a:t>
            </a:r>
            <a:r>
              <a:rPr lang="en-US" sz="2400" dirty="0"/>
              <a:t> is at level </a:t>
            </a:r>
            <a:r>
              <a:rPr lang="en-US" sz="2400" dirty="0">
                <a:latin typeface="Cambria Math" pitchFamily="18" charset="0"/>
                <a:ea typeface="Cambria Math" pitchFamily="18" charset="0"/>
              </a:rPr>
              <a:t>4</a:t>
            </a:r>
            <a:r>
              <a:rPr lang="en-US" sz="2400" dirty="0"/>
              <a:t>. </a:t>
            </a:r>
          </a:p>
          <a:p>
            <a:pPr indent="0">
              <a:lnSpc>
                <a:spcPct val="110000"/>
              </a:lnSpc>
              <a:buNone/>
            </a:pPr>
            <a:endParaRPr lang="en-US" sz="2400" dirty="0"/>
          </a:p>
          <a:p>
            <a:pPr indent="0">
              <a:lnSpc>
                <a:spcPts val="1700"/>
              </a:lnSpc>
              <a:buNone/>
            </a:pPr>
            <a:r>
              <a:rPr lang="en-US" dirty="0">
                <a:solidFill>
                  <a:schemeClr val="accent1"/>
                </a:solidFill>
              </a:rPr>
              <a:t>  (</a:t>
            </a:r>
            <a:r>
              <a:rPr lang="en-US" i="1" dirty="0">
                <a:solidFill>
                  <a:schemeClr val="accent1"/>
                </a:solidFill>
              </a:rPr>
              <a:t>ii</a:t>
            </a:r>
            <a:r>
              <a:rPr lang="en-US" dirty="0">
                <a:solidFill>
                  <a:schemeClr val="accent1"/>
                </a:solidFill>
              </a:rPr>
              <a:t>) </a:t>
            </a:r>
            <a:r>
              <a:rPr lang="en-US" sz="2400" dirty="0"/>
              <a:t>The height is </a:t>
            </a:r>
            <a:r>
              <a:rPr lang="en-US" sz="2400" dirty="0">
                <a:latin typeface="Cambria Math" pitchFamily="18" charset="0"/>
                <a:ea typeface="Cambria Math" pitchFamily="18" charset="0"/>
              </a:rPr>
              <a:t>4</a:t>
            </a:r>
            <a:r>
              <a:rPr lang="en-US" sz="2400" dirty="0"/>
              <a:t>, since </a:t>
            </a:r>
            <a:r>
              <a:rPr lang="en-US" sz="2400" dirty="0">
                <a:latin typeface="Cambria Math" pitchFamily="18" charset="0"/>
                <a:ea typeface="Cambria Math" pitchFamily="18" charset="0"/>
              </a:rPr>
              <a:t>4</a:t>
            </a:r>
            <a:r>
              <a:rPr lang="en-US" sz="2400" dirty="0"/>
              <a:t> is the largest level of any vertex.</a:t>
            </a:r>
          </a:p>
          <a:p>
            <a:pPr indent="0">
              <a:lnSpc>
                <a:spcPts val="1700"/>
              </a:lnSpc>
              <a:buNone/>
            </a:pPr>
            <a:endParaRPr lang="en-US" dirty="0"/>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1600200"/>
            <a:ext cx="2895600" cy="3352800"/>
          </a:xfrm>
          <a:prstGeom prst="rect">
            <a:avLst/>
          </a:prstGeom>
        </p:spPr>
      </p:pic>
    </p:spTree>
    <p:extLst>
      <p:ext uri="{BB962C8B-B14F-4D97-AF65-F5344CB8AC3E}">
        <p14:creationId xmlns:p14="http://schemas.microsoft.com/office/powerpoint/2010/main" val="197213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i="1" dirty="0"/>
              <a:t>m</a:t>
            </a:r>
            <a:r>
              <a:rPr lang="en-US" dirty="0"/>
              <a:t>-</a:t>
            </a:r>
            <a:r>
              <a:rPr lang="en-US" dirty="0" err="1"/>
              <a:t>ary</a:t>
            </a:r>
            <a:r>
              <a:rPr lang="en-US" dirty="0"/>
              <a:t> Rooted Trees</a:t>
            </a:r>
          </a:p>
        </p:txBody>
      </p:sp>
      <p:sp>
        <p:nvSpPr>
          <p:cNvPr id="3" name="Content Placeholder 2"/>
          <p:cNvSpPr>
            <a:spLocks noGrp="1"/>
          </p:cNvSpPr>
          <p:nvPr>
            <p:ph idx="1"/>
          </p:nvPr>
        </p:nvSpPr>
        <p:spPr>
          <a:xfrm>
            <a:off x="457200" y="1447800"/>
            <a:ext cx="8229600" cy="4876800"/>
          </a:xfrm>
        </p:spPr>
        <p:txBody>
          <a:bodyPr>
            <a:normAutofit fontScale="25000" lnSpcReduction="20000"/>
          </a:bodyPr>
          <a:lstStyle/>
          <a:p>
            <a:pPr indent="0">
              <a:buNone/>
            </a:pPr>
            <a:r>
              <a:rPr lang="en-US" sz="9600" b="1" dirty="0"/>
              <a:t>Definition</a:t>
            </a:r>
            <a:r>
              <a:rPr lang="en-US" sz="9600" dirty="0"/>
              <a:t>: A rooted tree is called an </a:t>
            </a:r>
            <a:r>
              <a:rPr lang="en-US" sz="9600" i="1" dirty="0"/>
              <a:t>m-</a:t>
            </a:r>
            <a:r>
              <a:rPr lang="en-US" sz="9600" i="1" dirty="0" err="1"/>
              <a:t>ary</a:t>
            </a:r>
            <a:r>
              <a:rPr lang="en-US" sz="9600" i="1" dirty="0"/>
              <a:t> tree </a:t>
            </a:r>
            <a:r>
              <a:rPr lang="en-US" sz="9600" dirty="0"/>
              <a:t>if every internal vertex has no more than </a:t>
            </a:r>
            <a:r>
              <a:rPr lang="en-US" sz="9600" i="1" dirty="0"/>
              <a:t>m</a:t>
            </a:r>
            <a:r>
              <a:rPr lang="en-US" sz="9600" dirty="0"/>
              <a:t> children. The tree is called a </a:t>
            </a:r>
            <a:r>
              <a:rPr lang="en-US" sz="9600" i="1" dirty="0"/>
              <a:t>full m-</a:t>
            </a:r>
            <a:r>
              <a:rPr lang="en-US" sz="9600" i="1" dirty="0" err="1"/>
              <a:t>ary</a:t>
            </a:r>
            <a:r>
              <a:rPr lang="en-US" sz="9600" i="1" dirty="0"/>
              <a:t> tree </a:t>
            </a:r>
            <a:r>
              <a:rPr lang="en-US" sz="9600" dirty="0"/>
              <a:t>if every internal vertex has exactly </a:t>
            </a:r>
            <a:r>
              <a:rPr lang="en-US" sz="9600" i="1" dirty="0"/>
              <a:t>m</a:t>
            </a:r>
            <a:r>
              <a:rPr lang="en-US" sz="9600" dirty="0"/>
              <a:t> children. An </a:t>
            </a:r>
            <a:r>
              <a:rPr lang="en-US" sz="9600" i="1" dirty="0"/>
              <a:t>m</a:t>
            </a:r>
            <a:r>
              <a:rPr lang="en-US" sz="9600" dirty="0"/>
              <a:t>-</a:t>
            </a:r>
            <a:r>
              <a:rPr lang="en-US" sz="9600" dirty="0" err="1"/>
              <a:t>ary</a:t>
            </a:r>
            <a:r>
              <a:rPr lang="en-US" sz="9600" dirty="0"/>
              <a:t> tree with </a:t>
            </a:r>
            <a:r>
              <a:rPr lang="en-US" sz="9600" i="1" dirty="0"/>
              <a:t>m</a:t>
            </a:r>
            <a:r>
              <a:rPr lang="en-US" sz="9600" dirty="0"/>
              <a:t> = </a:t>
            </a:r>
            <a:r>
              <a:rPr lang="en-US" sz="9600" dirty="0">
                <a:latin typeface="Cambria Math" pitchFamily="18" charset="0"/>
                <a:ea typeface="Cambria Math" pitchFamily="18" charset="0"/>
              </a:rPr>
              <a:t>2</a:t>
            </a:r>
            <a:r>
              <a:rPr lang="en-US" sz="9600" dirty="0"/>
              <a:t> is called a </a:t>
            </a:r>
            <a:r>
              <a:rPr lang="en-US" sz="9600" i="1" dirty="0"/>
              <a:t>binary</a:t>
            </a:r>
            <a:r>
              <a:rPr lang="en-US" sz="9600" dirty="0"/>
              <a:t> tree.</a:t>
            </a:r>
          </a:p>
          <a:p>
            <a:pPr indent="0">
              <a:buNone/>
            </a:pPr>
            <a:endParaRPr lang="en-US" sz="9600" b="1" dirty="0"/>
          </a:p>
          <a:p>
            <a:pPr indent="0">
              <a:buNone/>
            </a:pPr>
            <a:r>
              <a:rPr lang="en-US" sz="9600" b="1" dirty="0"/>
              <a:t>Example</a:t>
            </a:r>
            <a:r>
              <a:rPr lang="en-US" sz="9600" dirty="0"/>
              <a:t>: Are the following rooted trees full </a:t>
            </a:r>
            <a:r>
              <a:rPr lang="en-US" sz="9600" i="1" dirty="0"/>
              <a:t>m</a:t>
            </a:r>
            <a:r>
              <a:rPr lang="en-US" sz="9600" dirty="0"/>
              <a:t>-</a:t>
            </a:r>
            <a:r>
              <a:rPr lang="en-US" sz="9600" dirty="0" err="1"/>
              <a:t>ary</a:t>
            </a:r>
            <a:r>
              <a:rPr lang="en-US" sz="9600" dirty="0"/>
              <a:t> trees for some positive integer </a:t>
            </a:r>
            <a:r>
              <a:rPr lang="en-US" sz="9600" i="1" dirty="0"/>
              <a:t>m</a:t>
            </a:r>
            <a:r>
              <a:rPr lang="en-US" sz="9600" dirty="0"/>
              <a:t>?</a:t>
            </a:r>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5500" dirty="0"/>
          </a:p>
          <a:p>
            <a:pPr indent="0">
              <a:buNone/>
            </a:pPr>
            <a:endParaRPr lang="en-US" sz="7200" dirty="0"/>
          </a:p>
          <a:p>
            <a:pPr indent="0">
              <a:buNone/>
            </a:pPr>
            <a:endParaRPr lang="en-US" sz="7200" dirty="0"/>
          </a:p>
          <a:p>
            <a:pPr indent="0">
              <a:buNone/>
            </a:pPr>
            <a:endParaRPr lang="en-US" dirty="0"/>
          </a:p>
          <a:p>
            <a:pPr indent="0">
              <a:buNone/>
            </a:pPr>
            <a:r>
              <a:rPr lang="en-US" dirty="0"/>
              <a:t> </a:t>
            </a:r>
          </a:p>
          <a:p>
            <a:pPr indent="0">
              <a:buNone/>
            </a:pPr>
            <a:r>
              <a:rPr lang="en-US" dirty="0"/>
              <a:t> </a:t>
            </a:r>
          </a:p>
          <a:p>
            <a:pPr indent="0">
              <a:buNone/>
            </a:pPr>
            <a:r>
              <a:rPr lang="en-US" dirty="0"/>
              <a:t> </a:t>
            </a:r>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3810000"/>
            <a:ext cx="8839200" cy="2819400"/>
          </a:xfrm>
          <a:prstGeom prst="rect">
            <a:avLst/>
          </a:prstGeom>
        </p:spPr>
      </p:pic>
    </p:spTree>
    <p:extLst>
      <p:ext uri="{BB962C8B-B14F-4D97-AF65-F5344CB8AC3E}">
        <p14:creationId xmlns:p14="http://schemas.microsoft.com/office/powerpoint/2010/main" val="41747653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276600"/>
            <a:ext cx="8229600" cy="3352800"/>
          </a:xfrm>
        </p:spPr>
        <p:txBody>
          <a:bodyPr>
            <a:normAutofit fontScale="25000" lnSpcReduction="20000"/>
          </a:bodyPr>
          <a:lstStyle/>
          <a:p>
            <a:pPr indent="0">
              <a:buNone/>
            </a:pPr>
            <a:endParaRPr lang="en-US" sz="5500" dirty="0"/>
          </a:p>
          <a:p>
            <a:pPr indent="0">
              <a:buNone/>
            </a:pPr>
            <a:r>
              <a:rPr lang="en-US" sz="7200" b="1" dirty="0"/>
              <a:t>Solution</a:t>
            </a:r>
            <a:r>
              <a:rPr lang="en-US" sz="7200" dirty="0"/>
              <a:t>:</a:t>
            </a:r>
          </a:p>
          <a:p>
            <a:pPr marL="1131570" indent="-857250"/>
            <a:r>
              <a:rPr lang="en-US" sz="7200" dirty="0"/>
              <a:t> </a:t>
            </a:r>
            <a:r>
              <a:rPr lang="en-US" sz="9600" i="1" dirty="0"/>
              <a:t>T</a:t>
            </a:r>
            <a:r>
              <a:rPr lang="en-US" sz="9600" baseline="-25000" dirty="0">
                <a:latin typeface="Cambria Math" pitchFamily="18" charset="0"/>
                <a:ea typeface="Cambria Math" pitchFamily="18" charset="0"/>
              </a:rPr>
              <a:t>1</a:t>
            </a:r>
            <a:r>
              <a:rPr lang="en-US" sz="9600" dirty="0"/>
              <a:t> is a full binary tree because each of its internal vertices has two children. </a:t>
            </a:r>
          </a:p>
          <a:p>
            <a:pPr marL="1131570" indent="-857250"/>
            <a:r>
              <a:rPr lang="en-US" sz="9600" i="1" dirty="0"/>
              <a:t>T</a:t>
            </a:r>
            <a:r>
              <a:rPr lang="en-US" sz="9600" baseline="-25000" dirty="0">
                <a:latin typeface="Cambria Math" pitchFamily="18" charset="0"/>
                <a:ea typeface="Cambria Math" pitchFamily="18" charset="0"/>
              </a:rPr>
              <a:t>2</a:t>
            </a:r>
            <a:r>
              <a:rPr lang="en-US" sz="9600" baseline="-25000" dirty="0"/>
              <a:t> </a:t>
            </a:r>
            <a:r>
              <a:rPr lang="en-US" sz="9600" dirty="0"/>
              <a:t>is a full </a:t>
            </a:r>
            <a:r>
              <a:rPr lang="en-US" sz="9600" dirty="0">
                <a:latin typeface="Cambria Math" pitchFamily="18" charset="0"/>
                <a:ea typeface="Cambria Math" pitchFamily="18" charset="0"/>
              </a:rPr>
              <a:t>3</a:t>
            </a:r>
            <a:r>
              <a:rPr lang="en-US" sz="9600" dirty="0"/>
              <a:t>-ary tree because each of its internal vertices has three children.</a:t>
            </a:r>
          </a:p>
          <a:p>
            <a:pPr marL="1131570" indent="-857250"/>
            <a:r>
              <a:rPr lang="en-US" sz="9600" dirty="0"/>
              <a:t> In </a:t>
            </a:r>
            <a:r>
              <a:rPr lang="en-US" sz="9600" i="1" dirty="0"/>
              <a:t>T</a:t>
            </a:r>
            <a:r>
              <a:rPr lang="en-US" sz="9600" baseline="-25000" dirty="0">
                <a:latin typeface="Cambria Math" pitchFamily="18" charset="0"/>
                <a:ea typeface="Cambria Math" pitchFamily="18" charset="0"/>
              </a:rPr>
              <a:t>3</a:t>
            </a:r>
            <a:r>
              <a:rPr lang="en-US" sz="9600" dirty="0"/>
              <a:t> each internal vertex has five children, so </a:t>
            </a:r>
            <a:r>
              <a:rPr lang="en-US" sz="9600" i="1" dirty="0"/>
              <a:t>T</a:t>
            </a:r>
            <a:r>
              <a:rPr lang="en-US" sz="9600" baseline="-25000" dirty="0">
                <a:latin typeface="Cambria Math" pitchFamily="18" charset="0"/>
                <a:ea typeface="Cambria Math" pitchFamily="18" charset="0"/>
              </a:rPr>
              <a:t>3</a:t>
            </a:r>
            <a:r>
              <a:rPr lang="en-US" sz="9600" dirty="0"/>
              <a:t> is a full </a:t>
            </a:r>
            <a:r>
              <a:rPr lang="en-US" sz="9600" dirty="0">
                <a:latin typeface="Cambria Math" pitchFamily="18" charset="0"/>
                <a:ea typeface="Cambria Math" pitchFamily="18" charset="0"/>
              </a:rPr>
              <a:t>5</a:t>
            </a:r>
            <a:r>
              <a:rPr lang="en-US" sz="9600" dirty="0"/>
              <a:t>-ary tree. </a:t>
            </a:r>
          </a:p>
          <a:p>
            <a:pPr marL="1131570" indent="-857250"/>
            <a:r>
              <a:rPr lang="en-US" sz="9600" i="1" dirty="0"/>
              <a:t>T</a:t>
            </a:r>
            <a:r>
              <a:rPr lang="en-US" sz="9600" baseline="-25000" dirty="0">
                <a:latin typeface="Cambria Math" pitchFamily="18" charset="0"/>
                <a:ea typeface="Cambria Math" pitchFamily="18" charset="0"/>
              </a:rPr>
              <a:t>4</a:t>
            </a:r>
            <a:r>
              <a:rPr lang="en-US" sz="9600" baseline="-25000" dirty="0"/>
              <a:t> </a:t>
            </a:r>
            <a:r>
              <a:rPr lang="en-US" sz="9600" dirty="0"/>
              <a:t>is not a full </a:t>
            </a:r>
            <a:r>
              <a:rPr lang="en-US" sz="9600" i="1" dirty="0"/>
              <a:t>m</a:t>
            </a:r>
            <a:r>
              <a:rPr lang="en-US" sz="9600" dirty="0"/>
              <a:t>-</a:t>
            </a:r>
            <a:r>
              <a:rPr lang="en-US" sz="9600" dirty="0" err="1"/>
              <a:t>ary</a:t>
            </a:r>
            <a:r>
              <a:rPr lang="en-US" sz="9600" dirty="0"/>
              <a:t> tree for any m because some of its internal vertices have two children and others have three children.</a:t>
            </a:r>
          </a:p>
          <a:p>
            <a:pPr marL="731520" indent="-457200"/>
            <a:endParaRPr lang="en-US" sz="3600" dirty="0"/>
          </a:p>
          <a:p>
            <a:pPr marL="731520" indent="-457200"/>
            <a:endParaRPr lang="en-US" sz="36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457200"/>
            <a:ext cx="8915400" cy="2819400"/>
          </a:xfrm>
          <a:prstGeom prst="rect">
            <a:avLst/>
          </a:prstGeom>
        </p:spPr>
      </p:pic>
    </p:spTree>
    <p:extLst>
      <p:ext uri="{BB962C8B-B14F-4D97-AF65-F5344CB8AC3E}">
        <p14:creationId xmlns:p14="http://schemas.microsoft.com/office/powerpoint/2010/main" val="308482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dirty="0"/>
              <a:t>Balanced </a:t>
            </a:r>
            <a:r>
              <a:rPr lang="en-US" i="1" dirty="0"/>
              <a:t>m</a:t>
            </a:r>
            <a:r>
              <a:rPr lang="en-US" dirty="0"/>
              <a:t>-</a:t>
            </a:r>
            <a:r>
              <a:rPr lang="en-US" dirty="0" err="1"/>
              <a:t>Ary</a:t>
            </a:r>
            <a:r>
              <a:rPr lang="en-US" dirty="0"/>
              <a:t> Trees</a:t>
            </a:r>
          </a:p>
        </p:txBody>
      </p:sp>
      <p:sp>
        <p:nvSpPr>
          <p:cNvPr id="3" name="Content Placeholder 2"/>
          <p:cNvSpPr>
            <a:spLocks noGrp="1"/>
          </p:cNvSpPr>
          <p:nvPr>
            <p:ph idx="1"/>
          </p:nvPr>
        </p:nvSpPr>
        <p:spPr>
          <a:xfrm>
            <a:off x="457200" y="1295400"/>
            <a:ext cx="8229600" cy="5105400"/>
          </a:xfrm>
        </p:spPr>
        <p:txBody>
          <a:bodyPr>
            <a:normAutofit/>
          </a:bodyPr>
          <a:lstStyle/>
          <a:p>
            <a:pPr indent="0">
              <a:buNone/>
            </a:pPr>
            <a:r>
              <a:rPr lang="en-US" b="1" dirty="0"/>
              <a:t>Definition</a:t>
            </a:r>
            <a:r>
              <a:rPr lang="en-US" dirty="0"/>
              <a:t>: A rooted </a:t>
            </a:r>
            <a:r>
              <a:rPr lang="en-US" i="1" dirty="0"/>
              <a:t>m</a:t>
            </a:r>
            <a:r>
              <a:rPr lang="en-US" dirty="0"/>
              <a:t>-</a:t>
            </a:r>
            <a:r>
              <a:rPr lang="en-US" dirty="0" err="1"/>
              <a:t>ary</a:t>
            </a:r>
            <a:r>
              <a:rPr lang="en-US" dirty="0"/>
              <a:t> tree of height </a:t>
            </a:r>
            <a:r>
              <a:rPr lang="en-US" i="1" dirty="0"/>
              <a:t>h</a:t>
            </a:r>
            <a:r>
              <a:rPr lang="en-US" dirty="0"/>
              <a:t> is </a:t>
            </a:r>
            <a:r>
              <a:rPr lang="en-US" i="1" dirty="0"/>
              <a:t>balanced</a:t>
            </a:r>
            <a:r>
              <a:rPr lang="en-US" dirty="0"/>
              <a:t> if all leaves are at levels </a:t>
            </a:r>
            <a:r>
              <a:rPr lang="en-US" i="1" dirty="0"/>
              <a:t>h</a:t>
            </a:r>
            <a:r>
              <a:rPr lang="en-US" dirty="0"/>
              <a:t> or </a:t>
            </a:r>
            <a:r>
              <a:rPr lang="en-US" i="1" dirty="0"/>
              <a:t>h</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1</a:t>
            </a:r>
            <a:r>
              <a:rPr lang="en-US" dirty="0"/>
              <a:t>. </a:t>
            </a:r>
          </a:p>
          <a:p>
            <a:pPr indent="0">
              <a:buNone/>
            </a:pPr>
            <a:r>
              <a:rPr lang="en-US" b="1" dirty="0"/>
              <a:t>Example</a:t>
            </a:r>
            <a:r>
              <a:rPr lang="en-US" dirty="0"/>
              <a:t>: Which of the rooted trees shown below is balanced?</a:t>
            </a:r>
          </a:p>
          <a:p>
            <a:pPr indent="0">
              <a:buNone/>
            </a:pPr>
            <a:endParaRPr lang="en-US" dirty="0"/>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Solution</a:t>
            </a:r>
            <a:r>
              <a:rPr lang="en-US" dirty="0"/>
              <a:t>: </a:t>
            </a:r>
            <a:r>
              <a:rPr lang="en-US" i="1" dirty="0"/>
              <a:t>T</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a:t>
            </a:r>
            <a:r>
              <a:rPr lang="en-US" dirty="0"/>
              <a:t>and </a:t>
            </a:r>
            <a:r>
              <a:rPr lang="en-US" i="1" dirty="0"/>
              <a:t>T</a:t>
            </a:r>
            <a:r>
              <a:rPr lang="en-US" baseline="-25000" dirty="0">
                <a:latin typeface="Cambria Math" pitchFamily="18" charset="0"/>
                <a:ea typeface="Cambria Math" pitchFamily="18" charset="0"/>
              </a:rPr>
              <a:t>3</a:t>
            </a:r>
            <a:r>
              <a:rPr lang="en-US" dirty="0"/>
              <a:t> are balanced, but </a:t>
            </a:r>
            <a:r>
              <a:rPr lang="en-US" i="1" dirty="0"/>
              <a:t>T</a:t>
            </a:r>
            <a:r>
              <a:rPr lang="en-US" baseline="-25000" dirty="0">
                <a:latin typeface="Cambria Math" pitchFamily="18" charset="0"/>
                <a:ea typeface="Cambria Math" pitchFamily="18" charset="0"/>
              </a:rPr>
              <a:t>2</a:t>
            </a:r>
            <a:r>
              <a:rPr lang="en-US" dirty="0"/>
              <a:t> is not because it has leaves at levels </a:t>
            </a:r>
            <a:r>
              <a:rPr lang="en-US" dirty="0">
                <a:latin typeface="Cambria Math" pitchFamily="18" charset="0"/>
                <a:ea typeface="Cambria Math" pitchFamily="18" charset="0"/>
              </a:rPr>
              <a:t>2</a:t>
            </a:r>
            <a:r>
              <a:rPr lang="en-US" dirty="0"/>
              <a:t>, </a:t>
            </a:r>
            <a:r>
              <a:rPr lang="en-US" dirty="0">
                <a:latin typeface="Cambria Math" pitchFamily="18" charset="0"/>
                <a:ea typeface="Cambria Math" pitchFamily="18" charset="0"/>
              </a:rPr>
              <a:t>3</a:t>
            </a:r>
            <a:r>
              <a:rPr lang="en-US" dirty="0"/>
              <a:t>, and </a:t>
            </a:r>
            <a:r>
              <a:rPr lang="en-US" dirty="0">
                <a:latin typeface="Cambria Math" pitchFamily="18" charset="0"/>
                <a:ea typeface="Cambria Math" pitchFamily="18" charset="0"/>
              </a:rPr>
              <a:t>4</a:t>
            </a: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971800"/>
            <a:ext cx="7410450" cy="2438400"/>
          </a:xfrm>
          <a:prstGeom prst="rect">
            <a:avLst/>
          </a:prstGeom>
        </p:spPr>
      </p:pic>
    </p:spTree>
    <p:extLst>
      <p:ext uri="{BB962C8B-B14F-4D97-AF65-F5344CB8AC3E}">
        <p14:creationId xmlns:p14="http://schemas.microsoft.com/office/powerpoint/2010/main" val="292645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Ordered Rooted Trees</a:t>
            </a:r>
          </a:p>
        </p:txBody>
      </p:sp>
      <p:sp>
        <p:nvSpPr>
          <p:cNvPr id="3" name="Content Placeholder 2"/>
          <p:cNvSpPr>
            <a:spLocks noGrp="1"/>
          </p:cNvSpPr>
          <p:nvPr>
            <p:ph idx="1"/>
          </p:nvPr>
        </p:nvSpPr>
        <p:spPr>
          <a:ln>
            <a:solidFill>
              <a:schemeClr val="bg1"/>
            </a:solidFill>
          </a:ln>
        </p:spPr>
        <p:txBody>
          <a:bodyPr>
            <a:noAutofit/>
          </a:bodyPr>
          <a:lstStyle/>
          <a:p>
            <a:pPr indent="0">
              <a:buNone/>
            </a:pPr>
            <a:r>
              <a:rPr lang="en-US" sz="2000" b="1" dirty="0"/>
              <a:t>Definition</a:t>
            </a:r>
            <a:r>
              <a:rPr lang="en-US" sz="2000" dirty="0"/>
              <a:t>: An </a:t>
            </a:r>
            <a:r>
              <a:rPr lang="en-US" sz="2000" i="1" dirty="0"/>
              <a:t>ordered rooted tree </a:t>
            </a:r>
            <a:r>
              <a:rPr lang="en-US" sz="2000" dirty="0"/>
              <a:t>is a rooted tree where the children of each internal vertex are ordered.</a:t>
            </a:r>
          </a:p>
          <a:p>
            <a:pPr lvl="1"/>
            <a:r>
              <a:rPr lang="en-US" sz="2000" dirty="0"/>
              <a:t>We draw ordered rooted trees so that the children of each internal vertex are shown in order from left to right.</a:t>
            </a:r>
          </a:p>
          <a:p>
            <a:pPr marL="393192" lvl="1" indent="0">
              <a:buNone/>
            </a:pPr>
            <a:endParaRPr lang="en-US" sz="1400" dirty="0"/>
          </a:p>
        </p:txBody>
      </p:sp>
      <p:pic>
        <p:nvPicPr>
          <p:cNvPr id="5" name="Picture 4"/>
          <p:cNvPicPr>
            <a:picLocks noChangeAspect="1"/>
          </p:cNvPicPr>
          <p:nvPr/>
        </p:nvPicPr>
        <p:blipFill>
          <a:blip r:embed="rId2"/>
          <a:stretch>
            <a:fillRect/>
          </a:stretch>
        </p:blipFill>
        <p:spPr>
          <a:xfrm>
            <a:off x="228600" y="3657600"/>
            <a:ext cx="8610600" cy="2971800"/>
          </a:xfrm>
          <a:prstGeom prst="rect">
            <a:avLst/>
          </a:prstGeom>
        </p:spPr>
      </p:pic>
    </p:spTree>
    <p:extLst>
      <p:ext uri="{BB962C8B-B14F-4D97-AF65-F5344CB8AC3E}">
        <p14:creationId xmlns:p14="http://schemas.microsoft.com/office/powerpoint/2010/main" val="52804250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dirty="0"/>
              <a:t>Binary Trees</a:t>
            </a:r>
          </a:p>
        </p:txBody>
      </p:sp>
      <p:sp>
        <p:nvSpPr>
          <p:cNvPr id="3" name="Content Placeholder 2"/>
          <p:cNvSpPr>
            <a:spLocks noGrp="1"/>
          </p:cNvSpPr>
          <p:nvPr>
            <p:ph idx="1"/>
          </p:nvPr>
        </p:nvSpPr>
        <p:spPr>
          <a:xfrm>
            <a:off x="457200" y="1295400"/>
            <a:ext cx="8534400" cy="5029200"/>
          </a:xfrm>
          <a:ln>
            <a:solidFill>
              <a:schemeClr val="bg1"/>
            </a:solidFill>
          </a:ln>
        </p:spPr>
        <p:txBody>
          <a:bodyPr>
            <a:noAutofit/>
          </a:bodyPr>
          <a:lstStyle/>
          <a:p>
            <a:pPr marL="274320" lvl="1" indent="0">
              <a:spcBef>
                <a:spcPts val="0"/>
              </a:spcBef>
              <a:buNone/>
            </a:pPr>
            <a:r>
              <a:rPr lang="en-US" b="1" dirty="0"/>
              <a:t>Definition</a:t>
            </a:r>
            <a:r>
              <a:rPr lang="en-US" dirty="0"/>
              <a:t>: A </a:t>
            </a:r>
            <a:r>
              <a:rPr lang="en-US" i="1" dirty="0"/>
              <a:t>binary tree </a:t>
            </a:r>
            <a:r>
              <a:rPr lang="en-US" dirty="0"/>
              <a:t>is an ordered rooted where each internal vertex has at most two children.   If an internal vertex of a binary tree has two children, the first is called the </a:t>
            </a:r>
            <a:r>
              <a:rPr lang="en-US" i="1" dirty="0"/>
              <a:t>left child </a:t>
            </a:r>
            <a:r>
              <a:rPr lang="en-US" dirty="0"/>
              <a:t>and the second the </a:t>
            </a:r>
            <a:r>
              <a:rPr lang="en-US" i="1" dirty="0"/>
              <a:t>right child</a:t>
            </a:r>
            <a:r>
              <a:rPr lang="en-US" dirty="0"/>
              <a:t>. The tree rooted at the left child of a vertex is called the </a:t>
            </a:r>
            <a:r>
              <a:rPr lang="en-US" i="1" dirty="0"/>
              <a:t>left subtree </a:t>
            </a:r>
            <a:r>
              <a:rPr lang="en-US" dirty="0"/>
              <a:t>of this vertex, and the tree rooted at the right child of a vertex is called the </a:t>
            </a:r>
            <a:r>
              <a:rPr lang="en-US" i="1" dirty="0"/>
              <a:t>right subtree </a:t>
            </a:r>
            <a:r>
              <a:rPr lang="en-US" dirty="0"/>
              <a:t>of this vertex.</a:t>
            </a:r>
          </a:p>
        </p:txBody>
      </p:sp>
    </p:spTree>
    <p:extLst>
      <p:ext uri="{BB962C8B-B14F-4D97-AF65-F5344CB8AC3E}">
        <p14:creationId xmlns:p14="http://schemas.microsoft.com/office/powerpoint/2010/main" val="2405029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7754"/>
            <a:ext cx="8229600" cy="438911"/>
          </a:xfrm>
        </p:spPr>
        <p:txBody>
          <a:bodyPr>
            <a:noAutofit/>
          </a:bodyPr>
          <a:lstStyle/>
          <a:p>
            <a:pPr algn="ctr"/>
            <a:r>
              <a:rPr lang="en-US" sz="4400" b="1" dirty="0">
                <a:effectLst>
                  <a:outerShdw blurRad="38100" dist="38100" dir="2700000" algn="tl">
                    <a:srgbClr val="000000">
                      <a:alpha val="43137"/>
                    </a:srgbClr>
                  </a:outerShdw>
                </a:effectLst>
              </a:rPr>
              <a:t>Graph Models: Social Networks</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pPr marL="0" indent="0">
              <a:buNone/>
            </a:pPr>
            <a:endParaRPr lang="en-US" dirty="0"/>
          </a:p>
          <a:p>
            <a:endParaRPr lang="en-US" dirty="0"/>
          </a:p>
          <a:p>
            <a:endParaRPr lang="en-US" dirty="0"/>
          </a:p>
          <a:p>
            <a:pPr>
              <a:buNone/>
            </a:pPr>
            <a:endParaRPr lang="en-US" dirty="0"/>
          </a:p>
          <a:p>
            <a:pPr>
              <a:buNone/>
            </a:pPr>
            <a:r>
              <a:rPr lang="en-US" dirty="0"/>
              <a:t>  </a:t>
            </a:r>
          </a:p>
          <a:p>
            <a:pPr marL="0" indent="0">
              <a:buNone/>
            </a:pPr>
            <a:endParaRPr lang="en-US" dirty="0"/>
          </a:p>
        </p:txBody>
      </p:sp>
      <p:pic>
        <p:nvPicPr>
          <p:cNvPr id="5" name="Picture 4" descr="09008.jpg"/>
          <p:cNvPicPr>
            <a:picLocks noChangeAspect="1"/>
          </p:cNvPicPr>
          <p:nvPr/>
        </p:nvPicPr>
        <p:blipFill>
          <a:blip r:embed="rId2" cstate="print"/>
          <a:stretch>
            <a:fillRect/>
          </a:stretch>
        </p:blipFill>
        <p:spPr>
          <a:xfrm>
            <a:off x="914400" y="1676400"/>
            <a:ext cx="7772400" cy="2860655"/>
          </a:xfrm>
          <a:prstGeom prst="rect">
            <a:avLst/>
          </a:prstGeom>
        </p:spPr>
      </p:pic>
      <p:sp>
        <p:nvSpPr>
          <p:cNvPr id="9" name="TextBox 8"/>
          <p:cNvSpPr txBox="1"/>
          <p:nvPr/>
        </p:nvSpPr>
        <p:spPr>
          <a:xfrm>
            <a:off x="943947" y="768561"/>
            <a:ext cx="6934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An influence graph</a:t>
            </a:r>
          </a:p>
        </p:txBody>
      </p:sp>
    </p:spTree>
    <p:extLst>
      <p:ext uri="{BB962C8B-B14F-4D97-AF65-F5344CB8AC3E}">
        <p14:creationId xmlns:p14="http://schemas.microsoft.com/office/powerpoint/2010/main" val="96313440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5334000"/>
          </a:xfrm>
          <a:ln>
            <a:solidFill>
              <a:schemeClr val="bg1"/>
            </a:solidFill>
          </a:ln>
        </p:spPr>
        <p:txBody>
          <a:bodyPr>
            <a:noAutofit/>
          </a:bodyPr>
          <a:lstStyle/>
          <a:p>
            <a:pPr indent="0">
              <a:buNone/>
            </a:pPr>
            <a:r>
              <a:rPr lang="en-US" sz="2800" b="1" dirty="0"/>
              <a:t>Example</a:t>
            </a:r>
            <a:r>
              <a:rPr lang="en-US" sz="2800" dirty="0"/>
              <a:t>:  </a:t>
            </a:r>
          </a:p>
          <a:p>
            <a:pPr indent="0">
              <a:buNone/>
            </a:pPr>
            <a:r>
              <a:rPr lang="en-US" sz="2000" dirty="0"/>
              <a:t>Consider the binary tree </a:t>
            </a:r>
            <a:r>
              <a:rPr lang="en-US" sz="2000" i="1" dirty="0"/>
              <a:t>T</a:t>
            </a:r>
            <a:r>
              <a:rPr lang="en-US" sz="2000" dirty="0"/>
              <a:t>. </a:t>
            </a:r>
          </a:p>
          <a:p>
            <a:pPr indent="0">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a:t>
            </a:r>
            <a:r>
              <a:rPr lang="en-US" sz="2000" dirty="0"/>
              <a:t>  What are the left and right children of </a:t>
            </a:r>
            <a:r>
              <a:rPr lang="en-US" sz="2000" i="1" dirty="0"/>
              <a:t>d</a:t>
            </a:r>
            <a:r>
              <a:rPr lang="en-US" sz="2000" dirty="0"/>
              <a:t>? </a:t>
            </a:r>
          </a:p>
          <a:p>
            <a:pPr indent="0">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What are the left and right sub trees of </a:t>
            </a:r>
            <a:r>
              <a:rPr lang="en-US" sz="2000" i="1" dirty="0"/>
              <a:t>c</a:t>
            </a:r>
            <a:r>
              <a:rPr lang="en-US" sz="2000" dirty="0"/>
              <a:t>?</a:t>
            </a:r>
          </a:p>
          <a:p>
            <a:pPr indent="0">
              <a:lnSpc>
                <a:spcPts val="1400"/>
              </a:lnSpc>
              <a:buNone/>
            </a:pPr>
            <a:r>
              <a:rPr lang="en-US" sz="2000" b="1" dirty="0"/>
              <a:t>Solution</a:t>
            </a:r>
            <a:r>
              <a:rPr lang="en-US" sz="2000" dirty="0"/>
              <a:t>: </a:t>
            </a:r>
          </a:p>
          <a:p>
            <a:pPr indent="0">
              <a:lnSpc>
                <a:spcPct val="150000"/>
              </a:lnSpc>
              <a:buNone/>
            </a:pPr>
            <a:r>
              <a:rPr lang="en-US" sz="2000" dirty="0"/>
              <a:t>   </a:t>
            </a:r>
            <a:r>
              <a:rPr lang="en-US" sz="2000" dirty="0">
                <a:solidFill>
                  <a:schemeClr val="accent2"/>
                </a:solidFill>
              </a:rPr>
              <a:t>(</a:t>
            </a:r>
            <a:r>
              <a:rPr lang="en-US" sz="2000" i="1" dirty="0" err="1">
                <a:solidFill>
                  <a:schemeClr val="accent2"/>
                </a:solidFill>
              </a:rPr>
              <a:t>i</a:t>
            </a:r>
            <a:r>
              <a:rPr lang="en-US" sz="2000" dirty="0">
                <a:solidFill>
                  <a:schemeClr val="accent2"/>
                </a:solidFill>
              </a:rPr>
              <a:t>) </a:t>
            </a:r>
            <a:r>
              <a:rPr lang="en-US" sz="2000" dirty="0"/>
              <a:t>The left child of </a:t>
            </a:r>
            <a:r>
              <a:rPr lang="en-US" sz="2000" i="1" dirty="0"/>
              <a:t>d</a:t>
            </a:r>
            <a:r>
              <a:rPr lang="en-US" sz="2000" dirty="0"/>
              <a:t> is </a:t>
            </a:r>
            <a:r>
              <a:rPr lang="en-US" sz="2000" i="1" dirty="0"/>
              <a:t>f</a:t>
            </a:r>
            <a:r>
              <a:rPr lang="en-US" sz="2000" dirty="0"/>
              <a:t> and the right child is </a:t>
            </a:r>
            <a:r>
              <a:rPr lang="en-US" sz="2000" i="1" dirty="0"/>
              <a:t>g</a:t>
            </a:r>
            <a:r>
              <a:rPr lang="en-US" sz="2000" dirty="0"/>
              <a:t>. </a:t>
            </a:r>
          </a:p>
          <a:p>
            <a:pPr indent="0">
              <a:lnSpc>
                <a:spcPts val="1300"/>
              </a:lnSpc>
              <a:buNone/>
            </a:pPr>
            <a:r>
              <a:rPr lang="en-US" sz="2000" dirty="0"/>
              <a:t>  </a:t>
            </a:r>
            <a:r>
              <a:rPr lang="en-US" sz="2000" dirty="0">
                <a:solidFill>
                  <a:schemeClr val="accent2"/>
                </a:solidFill>
              </a:rPr>
              <a:t>(</a:t>
            </a:r>
            <a:r>
              <a:rPr lang="en-US" sz="2000" i="1" dirty="0">
                <a:solidFill>
                  <a:schemeClr val="accent2"/>
                </a:solidFill>
              </a:rPr>
              <a:t>ii</a:t>
            </a:r>
            <a:r>
              <a:rPr lang="en-US" sz="2000" dirty="0">
                <a:solidFill>
                  <a:schemeClr val="accent2"/>
                </a:solidFill>
              </a:rPr>
              <a:t>) </a:t>
            </a:r>
            <a:r>
              <a:rPr lang="en-US" sz="2000" dirty="0"/>
              <a:t>The left and right subtrees of </a:t>
            </a:r>
            <a:r>
              <a:rPr lang="en-US" sz="2000" i="1" dirty="0"/>
              <a:t>c</a:t>
            </a:r>
            <a:r>
              <a:rPr lang="en-US" sz="2000" dirty="0"/>
              <a:t> are displayed in (b) and (c).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3657600"/>
            <a:ext cx="8991600" cy="2971800"/>
          </a:xfrm>
          <a:prstGeom prst="rect">
            <a:avLst/>
          </a:prstGeom>
        </p:spPr>
      </p:pic>
    </p:spTree>
    <p:extLst>
      <p:ext uri="{BB962C8B-B14F-4D97-AF65-F5344CB8AC3E}">
        <p14:creationId xmlns:p14="http://schemas.microsoft.com/office/powerpoint/2010/main" val="73752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fade">
                                      <p:cBhvr>
                                        <p:cTn id="13" dur="500"/>
                                        <p:tgtEl>
                                          <p:spTgt spid="3">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Properties of Trees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5105400"/>
              </a:xfrm>
            </p:spPr>
            <p:txBody>
              <a:bodyPr>
                <a:noAutofit/>
              </a:bodyPr>
              <a:lstStyle/>
              <a:p>
                <a:pPr marL="731520" indent="-457200"/>
                <a:r>
                  <a:rPr lang="en-US" sz="2400" dirty="0"/>
                  <a:t>A tree with </a:t>
                </a:r>
                <a:r>
                  <a:rPr lang="en-US" sz="2400" i="1" dirty="0"/>
                  <a:t>n</a:t>
                </a:r>
                <a:r>
                  <a:rPr lang="en-US" sz="2400" dirty="0"/>
                  <a:t> vertices has </a:t>
                </a:r>
                <a:r>
                  <a:rPr lang="en-US" sz="2400" i="1" dirty="0"/>
                  <a:t>n</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edges.</a:t>
                </a:r>
              </a:p>
              <a:p>
                <a:pPr marL="731520" indent="-457200"/>
                <a:r>
                  <a:rPr lang="en-US" sz="2400" dirty="0"/>
                  <a:t>A full </a:t>
                </a:r>
                <a:r>
                  <a:rPr lang="en-US" sz="2400" i="1" dirty="0"/>
                  <a:t>m</a:t>
                </a:r>
                <a:r>
                  <a:rPr lang="en-US" sz="2400" dirty="0"/>
                  <a:t>-</a:t>
                </a:r>
                <a:r>
                  <a:rPr lang="en-US" sz="2400" dirty="0" err="1"/>
                  <a:t>ary</a:t>
                </a:r>
                <a:r>
                  <a:rPr lang="en-US" sz="2400" dirty="0"/>
                  <a:t> tree with </a:t>
                </a:r>
                <a:r>
                  <a:rPr lang="en-US" sz="2400" i="1" dirty="0" err="1"/>
                  <a:t>i</a:t>
                </a:r>
                <a:r>
                  <a:rPr lang="en-US" sz="2400" dirty="0"/>
                  <a:t> internal vertices has </a:t>
                </a:r>
                <a:r>
                  <a:rPr lang="en-US" sz="2400" i="1" dirty="0"/>
                  <a:t>n = mi </a:t>
                </a:r>
                <a:r>
                  <a:rPr lang="en-US" sz="2400" dirty="0"/>
                  <a:t> </a:t>
                </a:r>
                <a:r>
                  <a:rPr lang="en-US" sz="2400" dirty="0">
                    <a:latin typeface="Cambria Math"/>
                    <a:ea typeface="Cambria Math"/>
                  </a:rPr>
                  <a:t>+ </a:t>
                </a:r>
                <a:r>
                  <a:rPr lang="en-US" sz="2400" dirty="0">
                    <a:latin typeface="Cambria Math" pitchFamily="18" charset="0"/>
                    <a:ea typeface="Cambria Math" pitchFamily="18" charset="0"/>
                  </a:rPr>
                  <a:t>1</a:t>
                </a:r>
                <a:r>
                  <a:rPr lang="en-US" sz="2400" dirty="0"/>
                  <a:t> vertices.</a:t>
                </a:r>
              </a:p>
              <a:p>
                <a:pPr marL="731520" indent="-457200"/>
                <a:r>
                  <a:rPr lang="en-US" sz="2400" dirty="0"/>
                  <a:t>A full </a:t>
                </a:r>
                <a:r>
                  <a:rPr lang="en-US" sz="2400" i="1" dirty="0"/>
                  <a:t>m</a:t>
                </a:r>
                <a:r>
                  <a:rPr lang="en-US" sz="2400" dirty="0"/>
                  <a:t>-</a:t>
                </a:r>
                <a:r>
                  <a:rPr lang="en-US" sz="2400" dirty="0" err="1"/>
                  <a:t>ary</a:t>
                </a:r>
                <a:r>
                  <a:rPr lang="en-US" sz="2400" dirty="0"/>
                  <a:t> tree with:</a:t>
                </a:r>
              </a:p>
              <a:p>
                <a:pPr marL="1154430" lvl="1" indent="-514350">
                  <a:buAutoNum type="romanLcParenBoth"/>
                </a:pPr>
                <a:r>
                  <a:rPr lang="en-US" i="1" dirty="0"/>
                  <a:t>n vertices has </a:t>
                </a:r>
                <a:r>
                  <a:rPr lang="en-US" i="1" dirty="0" err="1"/>
                  <a:t>i</a:t>
                </a:r>
                <a:r>
                  <a:rPr lang="en-US" i="1" dirty="0"/>
                  <a:t> = (n − 1)/m internal vertices and                                              l = [(m  − 1)n + 1]/m leaves,</a:t>
                </a:r>
                <a:endParaRPr lang="en-US" i="1" dirty="0">
                  <a:latin typeface="Cambria Math"/>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a:t>
                </a:r>
                <a:r>
                  <a:rPr lang="en-US" dirty="0">
                    <a:solidFill>
                      <a:schemeClr val="accent1"/>
                    </a:solidFill>
                    <a:ea typeface="Cambria Math"/>
                  </a:rPr>
                  <a:t>)</a:t>
                </a:r>
                <a:r>
                  <a:rPr lang="en-US" i="1" dirty="0">
                    <a:ea typeface="Cambria Math"/>
                  </a:rPr>
                  <a:t> </a:t>
                </a:r>
                <a:r>
                  <a:rPr lang="en-US" i="1" dirty="0" err="1">
                    <a:ea typeface="Cambria Math"/>
                  </a:rPr>
                  <a:t>i</a:t>
                </a:r>
                <a:r>
                  <a:rPr lang="en-US" dirty="0">
                    <a:latin typeface="Cambria Math"/>
                    <a:ea typeface="Cambria Math"/>
                  </a:rPr>
                  <a:t>  internal vertices has  </a:t>
                </a:r>
                <a:r>
                  <a:rPr lang="en-US" i="1" dirty="0">
                    <a:ea typeface="Cambria Math"/>
                  </a:rPr>
                  <a:t>n</a:t>
                </a:r>
                <a:r>
                  <a:rPr lang="en-US" dirty="0">
                    <a:latin typeface="Cambria Math"/>
                    <a:ea typeface="Cambria Math"/>
                  </a:rPr>
                  <a:t> = </a:t>
                </a:r>
                <a:r>
                  <a:rPr lang="en-US" i="1" dirty="0">
                    <a:ea typeface="Cambria Math"/>
                  </a:rPr>
                  <a:t>mi</a:t>
                </a:r>
                <a:r>
                  <a:rPr lang="en-US" dirty="0">
                    <a:latin typeface="Cambria Math"/>
                    <a:ea typeface="Cambria Math"/>
                  </a:rPr>
                  <a:t> + 1 vertices and  </a:t>
                </a:r>
              </a:p>
              <a:p>
                <a:pPr lvl="1" indent="0">
                  <a:buNone/>
                </a:pPr>
                <a:r>
                  <a:rPr lang="en-US" i="1" dirty="0">
                    <a:latin typeface="Cambria Math"/>
                    <a:ea typeface="Cambria Math"/>
                  </a:rPr>
                  <a:t>        </a:t>
                </a:r>
                <a:r>
                  <a:rPr lang="en-US" i="1" dirty="0">
                    <a:ea typeface="Cambria Math"/>
                  </a:rPr>
                  <a:t>l</a:t>
                </a:r>
                <a:r>
                  <a:rPr lang="en-US" dirty="0">
                    <a:ea typeface="Cambria Math"/>
                  </a:rPr>
                  <a:t> </a:t>
                </a:r>
                <a:r>
                  <a:rPr lang="en-US" dirty="0">
                    <a:latin typeface="Cambria Math"/>
                    <a:ea typeface="Cambria Math"/>
                  </a:rPr>
                  <a:t>= (</a:t>
                </a:r>
                <a:r>
                  <a:rPr lang="en-US" i="1" dirty="0">
                    <a:latin typeface="Cambria Math"/>
                    <a:ea typeface="Cambria Math"/>
                  </a:rPr>
                  <a:t>m</a:t>
                </a:r>
                <a:r>
                  <a:rPr lang="en-US" dirty="0">
                    <a:latin typeface="Cambria Math"/>
                    <a:ea typeface="Cambria Math"/>
                  </a:rPr>
                  <a:t>  − 1)</a:t>
                </a:r>
                <a:r>
                  <a:rPr lang="en-US" i="1" dirty="0" err="1">
                    <a:latin typeface="Cambria Math"/>
                    <a:ea typeface="Cambria Math"/>
                  </a:rPr>
                  <a:t>i</a:t>
                </a:r>
                <a:r>
                  <a:rPr lang="en-US" dirty="0">
                    <a:latin typeface="Cambria Math"/>
                    <a:ea typeface="Cambria Math"/>
                  </a:rPr>
                  <a:t> + 1 leaves, </a:t>
                </a:r>
                <a:endParaRPr lang="en-US" dirty="0">
                  <a:solidFill>
                    <a:schemeClr val="accent1"/>
                  </a:solidFill>
                  <a:ea typeface="Cambria Math"/>
                </a:endParaRPr>
              </a:p>
              <a:p>
                <a:pPr lvl="1" indent="0">
                  <a:buNone/>
                </a:pPr>
                <a:r>
                  <a:rPr lang="en-US" dirty="0">
                    <a:solidFill>
                      <a:schemeClr val="accent1"/>
                    </a:solidFill>
                    <a:ea typeface="Cambria Math"/>
                  </a:rPr>
                  <a:t>(</a:t>
                </a:r>
                <a:r>
                  <a:rPr lang="en-US" i="1" dirty="0">
                    <a:solidFill>
                      <a:schemeClr val="accent1"/>
                    </a:solidFill>
                    <a:ea typeface="Cambria Math"/>
                  </a:rPr>
                  <a:t>iii</a:t>
                </a:r>
                <a:r>
                  <a:rPr lang="en-US" dirty="0">
                    <a:solidFill>
                      <a:schemeClr val="accent1"/>
                    </a:solidFill>
                    <a:ea typeface="Cambria Math"/>
                  </a:rPr>
                  <a:t>)</a:t>
                </a:r>
                <a:r>
                  <a:rPr lang="en-US" i="1" dirty="0">
                    <a:ea typeface="Cambria Math"/>
                  </a:rPr>
                  <a:t> l</a:t>
                </a:r>
                <a:r>
                  <a:rPr lang="en-US" dirty="0">
                    <a:latin typeface="Cambria Math"/>
                    <a:ea typeface="Cambria Math"/>
                  </a:rPr>
                  <a:t> leaves has  </a:t>
                </a:r>
                <a:r>
                  <a:rPr lang="en-US" i="1" dirty="0">
                    <a:latin typeface="Cambria Math"/>
                    <a:ea typeface="Cambria Math"/>
                  </a:rPr>
                  <a:t>n</a:t>
                </a:r>
                <a:r>
                  <a:rPr lang="en-US" dirty="0">
                    <a:latin typeface="Cambria Math"/>
                    <a:ea typeface="Cambria Math"/>
                  </a:rPr>
                  <a:t> = (</a:t>
                </a:r>
                <a:r>
                  <a:rPr lang="en-US" i="1" dirty="0">
                    <a:latin typeface="Cambria Math"/>
                    <a:ea typeface="Cambria Math"/>
                  </a:rPr>
                  <a:t>ml</a:t>
                </a:r>
                <a:r>
                  <a:rPr lang="en-US" dirty="0">
                    <a:latin typeface="Cambria Math"/>
                    <a:ea typeface="Cambria Math"/>
                  </a:rPr>
                  <a:t>  − 1)/</a:t>
                </a:r>
                <a:r>
                  <a:rPr lang="en-US" dirty="0">
                    <a:ea typeface="Cambria Math"/>
                  </a:rPr>
                  <a:t>(</a:t>
                </a:r>
                <a:r>
                  <a:rPr lang="en-US" dirty="0">
                    <a:latin typeface="Cambria Math"/>
                    <a:ea typeface="Cambria Math"/>
                  </a:rPr>
                  <a:t>m − 1) vertices and </a:t>
                </a:r>
              </a:p>
              <a:p>
                <a:pPr lvl="1" indent="0">
                  <a:buNone/>
                </a:pPr>
                <a:r>
                  <a:rPr lang="en-US" i="1" dirty="0">
                    <a:latin typeface="Cambria Math"/>
                    <a:ea typeface="Cambria Math"/>
                  </a:rPr>
                  <a:t>        </a:t>
                </a:r>
                <a:r>
                  <a:rPr lang="en-US" i="1" dirty="0" err="1">
                    <a:ea typeface="Cambria Math"/>
                  </a:rPr>
                  <a:t>i</a:t>
                </a:r>
                <a:r>
                  <a:rPr lang="en-US" dirty="0">
                    <a:latin typeface="Cambria Math"/>
                    <a:ea typeface="Cambria Math"/>
                  </a:rPr>
                  <a:t> = (</a:t>
                </a:r>
                <a:r>
                  <a:rPr lang="en-US" i="1" dirty="0">
                    <a:ea typeface="Cambria Math"/>
                  </a:rPr>
                  <a:t>l</a:t>
                </a:r>
                <a:r>
                  <a:rPr lang="en-US" dirty="0">
                    <a:ea typeface="Cambria Math"/>
                  </a:rPr>
                  <a:t> </a:t>
                </a:r>
                <a:r>
                  <a:rPr lang="en-US" dirty="0">
                    <a:latin typeface="Cambria Math"/>
                    <a:ea typeface="Cambria Math"/>
                  </a:rPr>
                  <a:t> − 1)/ (</a:t>
                </a:r>
                <a:r>
                  <a:rPr lang="en-US" i="1" dirty="0">
                    <a:latin typeface="Cambria Math"/>
                    <a:ea typeface="Cambria Math"/>
                  </a:rPr>
                  <a:t>m</a:t>
                </a:r>
                <a:r>
                  <a:rPr lang="en-US" dirty="0">
                    <a:latin typeface="Cambria Math"/>
                    <a:ea typeface="Cambria Math"/>
                  </a:rPr>
                  <a:t>  − 1)   internal vertices.</a:t>
                </a:r>
                <a:endParaRPr lang="en-US" dirty="0">
                  <a:solidFill>
                    <a:schemeClr val="accent1"/>
                  </a:solidFill>
                  <a:ea typeface="Cambria Math"/>
                </a:endParaRPr>
              </a:p>
              <a:p>
                <a:pPr marL="731520" indent="-457200"/>
                <a:r>
                  <a:rPr lang="en-US" sz="2400" dirty="0"/>
                  <a:t>There are at most </a:t>
                </a:r>
                <a14:m>
                  <m:oMath xmlns:m="http://schemas.openxmlformats.org/officeDocument/2006/math">
                    <m:sSup>
                      <m:sSupPr>
                        <m:ctrlPr>
                          <a:rPr lang="en-US" sz="2400" i="1" dirty="0" smtClean="0">
                            <a:latin typeface="Cambria Math" panose="02040503050406030204" pitchFamily="18" charset="0"/>
                          </a:rPr>
                        </m:ctrlPr>
                      </m:sSupPr>
                      <m:e>
                        <m:r>
                          <a:rPr lang="en-US" sz="2400" b="0" i="1" dirty="0" smtClean="0">
                            <a:latin typeface="Cambria Math" panose="02040503050406030204" pitchFamily="18" charset="0"/>
                          </a:rPr>
                          <m:t>𝑚</m:t>
                        </m:r>
                      </m:e>
                      <m:sup>
                        <m:r>
                          <a:rPr lang="en-US" sz="2400" b="0" i="1" dirty="0" smtClean="0">
                            <a:latin typeface="Cambria Math" panose="02040503050406030204" pitchFamily="18" charset="0"/>
                          </a:rPr>
                          <m:t>h</m:t>
                        </m:r>
                      </m:sup>
                    </m:sSup>
                  </m:oMath>
                </a14:m>
                <a:r>
                  <a:rPr lang="en-US" sz="2400" dirty="0"/>
                  <a:t> leaves in an </a:t>
                </a:r>
                <a:r>
                  <a:rPr lang="en-US" sz="2400" i="1" dirty="0"/>
                  <a:t>m</a:t>
                </a:r>
                <a:r>
                  <a:rPr lang="en-US" sz="2400" dirty="0"/>
                  <a:t>-</a:t>
                </a:r>
                <a:r>
                  <a:rPr lang="en-US" sz="2400" dirty="0" err="1"/>
                  <a:t>ary</a:t>
                </a:r>
                <a:r>
                  <a:rPr lang="en-US" sz="2400" dirty="0"/>
                  <a:t> tree of height </a:t>
                </a:r>
                <a:r>
                  <a:rPr lang="en-US" sz="2400" i="1" dirty="0"/>
                  <a:t>h</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5105400"/>
              </a:xfrm>
              <a:blipFill rotWithShape="0">
                <a:blip r:embed="rId2"/>
                <a:stretch>
                  <a:fillRect t="-1195" r="-31259" b="-2031"/>
                </a:stretch>
              </a:blipFill>
            </p:spPr>
            <p:txBody>
              <a:bodyPr/>
              <a:lstStyle/>
              <a:p>
                <a:r>
                  <a:rPr lang="en-US">
                    <a:noFill/>
                  </a:rPr>
                  <a:t> </a:t>
                </a:r>
              </a:p>
            </p:txBody>
          </p:sp>
        </mc:Fallback>
      </mc:AlternateContent>
      <p:sp>
        <p:nvSpPr>
          <p:cNvPr id="4" name="Isosceles Triangle 3"/>
          <p:cNvSpPr/>
          <p:nvPr/>
        </p:nvSpPr>
        <p:spPr>
          <a:xfrm rot="5400000" flipV="1">
            <a:off x="8295863" y="5943600"/>
            <a:ext cx="152400" cy="152400"/>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41587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dirty="0"/>
              <a:t>Binary Search Tree</a:t>
            </a:r>
          </a:p>
        </p:txBody>
      </p:sp>
      <p:sp>
        <p:nvSpPr>
          <p:cNvPr id="3" name="Content Placeholder 2"/>
          <p:cNvSpPr>
            <a:spLocks noGrp="1"/>
          </p:cNvSpPr>
          <p:nvPr>
            <p:ph idx="1"/>
          </p:nvPr>
        </p:nvSpPr>
        <p:spPr>
          <a:xfrm>
            <a:off x="457200" y="1295400"/>
            <a:ext cx="8229600" cy="5029200"/>
          </a:xfrm>
        </p:spPr>
        <p:txBody>
          <a:bodyPr/>
          <a:lstStyle/>
          <a:p>
            <a:pPr marL="0" indent="0" algn="just">
              <a:buNone/>
            </a:pPr>
            <a:r>
              <a:rPr lang="en-US" b="1" dirty="0"/>
              <a:t>Definition:</a:t>
            </a:r>
            <a:r>
              <a:rPr lang="en-US" dirty="0"/>
              <a:t> </a:t>
            </a:r>
            <a:r>
              <a:rPr lang="en-US" sz="2400" dirty="0"/>
              <a:t>A binary tree in which the vertices are labeled with items so that a label of a vertex is greater than the labels of all vertices in the left subtree of this vertex and is less than the labels of all vertices in the right subtree of this vertex.</a:t>
            </a:r>
          </a:p>
          <a:p>
            <a:pPr algn="just"/>
            <a:r>
              <a:rPr lang="en-US" sz="2400" dirty="0"/>
              <a:t>Searching for items in a list is one of the most important tasks that arises in computer science.</a:t>
            </a:r>
          </a:p>
          <a:p>
            <a:pPr algn="just"/>
            <a:r>
              <a:rPr lang="en-US" sz="2400" dirty="0"/>
              <a:t>Our primary goal is to implement a searching algorithm that finds items efficiently when the items are totally ordered. This can be accomplished through the use of a binary search tree.</a:t>
            </a:r>
          </a:p>
        </p:txBody>
      </p:sp>
    </p:spTree>
    <p:extLst>
      <p:ext uri="{BB962C8B-B14F-4D97-AF65-F5344CB8AC3E}">
        <p14:creationId xmlns:p14="http://schemas.microsoft.com/office/powerpoint/2010/main" val="195379567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Autofit/>
          </a:bodyPr>
          <a:lstStyle/>
          <a:p>
            <a:r>
              <a:rPr lang="en-US" sz="2400" b="1" dirty="0">
                <a:solidFill>
                  <a:schemeClr val="tx1"/>
                </a:solidFill>
              </a:rPr>
              <a:t>Example : </a:t>
            </a:r>
            <a:r>
              <a:rPr lang="en-US" sz="2400" dirty="0">
                <a:solidFill>
                  <a:schemeClr val="tx1"/>
                </a:solidFill>
              </a:rPr>
              <a:t>Form a binary search tree for the words mathematics, physics, geography, zoology, meteorology, geology, psychology, and chemistry (using alphabetical order).</a:t>
            </a:r>
          </a:p>
        </p:txBody>
      </p:sp>
      <p:pic>
        <p:nvPicPr>
          <p:cNvPr id="4" name="Content Placeholder 3"/>
          <p:cNvPicPr>
            <a:picLocks noGrp="1" noChangeAspect="1"/>
          </p:cNvPicPr>
          <p:nvPr>
            <p:ph idx="1"/>
          </p:nvPr>
        </p:nvPicPr>
        <p:blipFill>
          <a:blip r:embed="rId2"/>
          <a:stretch>
            <a:fillRect/>
          </a:stretch>
        </p:blipFill>
        <p:spPr>
          <a:xfrm>
            <a:off x="228600" y="1447800"/>
            <a:ext cx="8763000" cy="5105400"/>
          </a:xfrm>
          <a:prstGeom prst="rect">
            <a:avLst/>
          </a:prstGeom>
        </p:spPr>
      </p:pic>
    </p:spTree>
    <p:extLst>
      <p:ext uri="{BB962C8B-B14F-4D97-AF65-F5344CB8AC3E}">
        <p14:creationId xmlns:p14="http://schemas.microsoft.com/office/powerpoint/2010/main" val="292252652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Tree Traversal</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11.3</a:t>
            </a:r>
          </a:p>
        </p:txBody>
      </p:sp>
    </p:spTree>
    <p:extLst>
      <p:ext uri="{BB962C8B-B14F-4D97-AF65-F5344CB8AC3E}">
        <p14:creationId xmlns:p14="http://schemas.microsoft.com/office/powerpoint/2010/main" val="39916078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Traversal</a:t>
            </a:r>
          </a:p>
        </p:txBody>
      </p:sp>
      <p:sp>
        <p:nvSpPr>
          <p:cNvPr id="3" name="Content Placeholder 2"/>
          <p:cNvSpPr>
            <a:spLocks noGrp="1"/>
          </p:cNvSpPr>
          <p:nvPr>
            <p:ph idx="1"/>
          </p:nvPr>
        </p:nvSpPr>
        <p:spPr/>
        <p:txBody>
          <a:bodyPr>
            <a:normAutofit/>
          </a:bodyPr>
          <a:lstStyle/>
          <a:p>
            <a:r>
              <a:rPr lang="en-US" dirty="0"/>
              <a:t>Procedures for systematically visiting every vertex of an ordered tree are called </a:t>
            </a:r>
            <a:r>
              <a:rPr lang="en-US" i="1" dirty="0"/>
              <a:t>traversals</a:t>
            </a:r>
            <a:r>
              <a:rPr lang="en-US" dirty="0"/>
              <a:t>. </a:t>
            </a:r>
          </a:p>
          <a:p>
            <a:r>
              <a:rPr lang="en-US" dirty="0"/>
              <a:t>The three most commonly used </a:t>
            </a:r>
            <a:r>
              <a:rPr lang="en-US" i="1" dirty="0"/>
              <a:t>traversals</a:t>
            </a:r>
            <a:r>
              <a:rPr lang="en-US" dirty="0"/>
              <a:t> are </a:t>
            </a:r>
            <a:r>
              <a:rPr lang="en-US" i="1" dirty="0"/>
              <a:t>preorder</a:t>
            </a:r>
            <a:r>
              <a:rPr lang="en-US" dirty="0"/>
              <a:t> </a:t>
            </a:r>
            <a:r>
              <a:rPr lang="en-US" i="1" dirty="0"/>
              <a:t>traversal</a:t>
            </a:r>
            <a:r>
              <a:rPr lang="en-US" dirty="0"/>
              <a:t>, </a:t>
            </a:r>
            <a:r>
              <a:rPr lang="en-US" i="1" dirty="0" err="1"/>
              <a:t>inorder</a:t>
            </a:r>
            <a:r>
              <a:rPr lang="en-US" i="1" dirty="0"/>
              <a:t> traversal</a:t>
            </a:r>
            <a:r>
              <a:rPr lang="en-US" dirty="0"/>
              <a:t>, and </a:t>
            </a:r>
            <a:r>
              <a:rPr lang="en-US" i="1" dirty="0" err="1"/>
              <a:t>postorder</a:t>
            </a:r>
            <a:r>
              <a:rPr lang="en-US" i="1" dirty="0"/>
              <a:t> traversal</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3810873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Preorder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a:t>preorder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preorder traversal  begins by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1</a:t>
            </a:r>
            <a:r>
              <a:rPr lang="en-US" sz="2400" dirty="0"/>
              <a:t> in preorder, then </a:t>
            </a:r>
            <a:r>
              <a:rPr lang="en-US" sz="2400" i="1" dirty="0"/>
              <a:t>T</a:t>
            </a:r>
            <a:r>
              <a:rPr lang="en-US" sz="2400" baseline="-25000" dirty="0">
                <a:latin typeface="Cambria Math" pitchFamily="18" charset="0"/>
                <a:ea typeface="Cambria Math" pitchFamily="18" charset="0"/>
              </a:rPr>
              <a:t>2</a:t>
            </a:r>
            <a:r>
              <a:rPr lang="en-US" sz="2400" dirty="0"/>
              <a:t>  in preorder, and so on, until </a:t>
            </a:r>
            <a:r>
              <a:rPr lang="en-US" sz="2400" i="1" dirty="0" err="1"/>
              <a:t>T</a:t>
            </a:r>
            <a:r>
              <a:rPr lang="en-US" sz="2400" i="1" baseline="-25000" dirty="0" err="1"/>
              <a:t>n</a:t>
            </a:r>
            <a:r>
              <a:rPr lang="en-US" sz="2400" dirty="0"/>
              <a:t>  is traversed in preorder.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505200"/>
            <a:ext cx="6934200" cy="2971800"/>
          </a:xfrm>
          <a:prstGeom prst="rect">
            <a:avLst/>
          </a:prstGeom>
        </p:spPr>
      </p:pic>
    </p:spTree>
    <p:extLst>
      <p:ext uri="{BB962C8B-B14F-4D97-AF65-F5344CB8AC3E}">
        <p14:creationId xmlns:p14="http://schemas.microsoft.com/office/powerpoint/2010/main" val="126911579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Preorder 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3200" y="1066800"/>
            <a:ext cx="6400800" cy="5791200"/>
          </a:xfrm>
          <a:prstGeom prst="rect">
            <a:avLst/>
          </a:prstGeom>
        </p:spPr>
      </p:pic>
      <p:sp>
        <p:nvSpPr>
          <p:cNvPr id="6" name="TextBox 5"/>
          <p:cNvSpPr txBox="1"/>
          <p:nvPr/>
        </p:nvSpPr>
        <p:spPr>
          <a:xfrm>
            <a:off x="304800" y="2286000"/>
            <a:ext cx="2438400" cy="3139321"/>
          </a:xfrm>
          <a:prstGeom prst="rect">
            <a:avLst/>
          </a:prstGeom>
          <a:noFill/>
          <a:ln>
            <a:solidFill>
              <a:schemeClr val="accent1"/>
            </a:solidFill>
          </a:ln>
        </p:spPr>
        <p:txBody>
          <a:bodyPr wrap="square" rtlCol="0">
            <a:spAutoFit/>
          </a:bodyPr>
          <a:lstStyle/>
          <a:p>
            <a:r>
              <a:rPr lang="en-US" b="1" dirty="0"/>
              <a:t>procedure  </a:t>
            </a:r>
            <a:r>
              <a:rPr lang="en-US" i="1" dirty="0"/>
              <a:t>preorder</a:t>
            </a:r>
            <a:r>
              <a:rPr lang="en-US" dirty="0"/>
              <a:t> (</a:t>
            </a:r>
            <a:r>
              <a:rPr lang="en-US" i="1" dirty="0"/>
              <a:t>T</a:t>
            </a:r>
            <a:r>
              <a:rPr lang="en-US" dirty="0"/>
              <a:t>: ordered rooted tree)</a:t>
            </a:r>
          </a:p>
          <a:p>
            <a:r>
              <a:rPr lang="en-US" i="1" dirty="0"/>
              <a:t>r</a:t>
            </a:r>
            <a:r>
              <a:rPr lang="en-US" dirty="0"/>
              <a:t> := root of </a:t>
            </a:r>
            <a:r>
              <a:rPr lang="en-US" i="1" dirty="0"/>
              <a:t>T</a:t>
            </a:r>
          </a:p>
          <a:p>
            <a:r>
              <a:rPr lang="en-US" dirty="0"/>
              <a:t>list</a:t>
            </a:r>
            <a:r>
              <a:rPr lang="en-US" i="1" dirty="0"/>
              <a:t> r</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a:t>preorder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28415984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dirty="0" err="1"/>
              <a:t>Inorder</a:t>
            </a:r>
            <a:r>
              <a:rPr lang="en-US" dirty="0"/>
              <a:t> Traversal</a:t>
            </a:r>
          </a:p>
        </p:txBody>
      </p:sp>
      <p:sp>
        <p:nvSpPr>
          <p:cNvPr id="3" name="Content Placeholder 2"/>
          <p:cNvSpPr>
            <a:spLocks noGrp="1"/>
          </p:cNvSpPr>
          <p:nvPr>
            <p:ph idx="1"/>
          </p:nvPr>
        </p:nvSpPr>
        <p:spPr>
          <a:xfrm>
            <a:off x="457200" y="1143000"/>
            <a:ext cx="8229600" cy="51816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inorder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inorder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inorder</a:t>
            </a:r>
            <a:r>
              <a:rPr lang="en-US" sz="2400" dirty="0"/>
              <a:t>, then visiting </a:t>
            </a:r>
            <a:r>
              <a:rPr lang="en-US" sz="2400" i="1" dirty="0"/>
              <a:t>r</a:t>
            </a:r>
            <a:r>
              <a:rPr lang="en-US" sz="2400" dirty="0"/>
              <a:t>, and continues by traversing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inorder</a:t>
            </a:r>
            <a:r>
              <a:rPr lang="en-US" sz="2400" dirty="0"/>
              <a:t>, and so on, until </a:t>
            </a:r>
            <a:r>
              <a:rPr lang="en-US" sz="2400" i="1" dirty="0" err="1"/>
              <a:t>T</a:t>
            </a:r>
            <a:r>
              <a:rPr lang="en-US" sz="2400" i="1" baseline="-25000" dirty="0" err="1"/>
              <a:t>n</a:t>
            </a:r>
            <a:r>
              <a:rPr lang="en-US" sz="2400" dirty="0"/>
              <a:t>  is traversed in </a:t>
            </a:r>
            <a:r>
              <a:rPr lang="en-US" sz="2400" dirty="0" err="1"/>
              <a:t>inorder</a:t>
            </a:r>
            <a:r>
              <a:rPr lang="en-US" sz="2400" dirty="0"/>
              <a:t>.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3000" y="3886200"/>
            <a:ext cx="7252716" cy="2654046"/>
          </a:xfrm>
          <a:prstGeom prst="rect">
            <a:avLst/>
          </a:prstGeom>
        </p:spPr>
      </p:pic>
    </p:spTree>
    <p:extLst>
      <p:ext uri="{BB962C8B-B14F-4D97-AF65-F5344CB8AC3E}">
        <p14:creationId xmlns:p14="http://schemas.microsoft.com/office/powerpoint/2010/main" val="330721754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err="1"/>
              <a:t>Inorder</a:t>
            </a:r>
            <a:r>
              <a:rPr lang="en-US" dirty="0"/>
              <a:t> Traversal (</a:t>
            </a:r>
            <a:r>
              <a:rPr lang="en-US" i="1" dirty="0"/>
              <a:t>continued</a:t>
            </a:r>
            <a:r>
              <a:rPr lang="en-US" dirty="0"/>
              <a:t>)</a:t>
            </a:r>
          </a:p>
        </p:txBody>
      </p:sp>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67000" y="990600"/>
            <a:ext cx="6400800" cy="5867400"/>
          </a:xfrm>
          <a:prstGeom prst="rect">
            <a:avLst/>
          </a:prstGeom>
        </p:spPr>
      </p:pic>
      <p:sp>
        <p:nvSpPr>
          <p:cNvPr id="5" name="TextBox 4"/>
          <p:cNvSpPr txBox="1"/>
          <p:nvPr/>
        </p:nvSpPr>
        <p:spPr>
          <a:xfrm>
            <a:off x="0" y="1371600"/>
            <a:ext cx="2590800" cy="5078313"/>
          </a:xfrm>
          <a:prstGeom prst="rect">
            <a:avLst/>
          </a:prstGeom>
          <a:noFill/>
          <a:ln>
            <a:solidFill>
              <a:schemeClr val="accent1"/>
            </a:solidFill>
          </a:ln>
        </p:spPr>
        <p:txBody>
          <a:bodyPr wrap="square" rtlCol="0">
            <a:spAutoFit/>
          </a:bodyPr>
          <a:lstStyle/>
          <a:p>
            <a:r>
              <a:rPr lang="en-US" b="1" dirty="0"/>
              <a:t>procedure </a:t>
            </a:r>
          </a:p>
          <a:p>
            <a:r>
              <a:rPr lang="en-US" b="1" dirty="0"/>
              <a:t> </a:t>
            </a:r>
            <a:r>
              <a:rPr lang="en-US" i="1" dirty="0" err="1"/>
              <a:t>inorder</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if</a:t>
            </a:r>
            <a:r>
              <a:rPr lang="en-US" dirty="0"/>
              <a:t> </a:t>
            </a:r>
            <a:r>
              <a:rPr lang="en-US" i="1" dirty="0"/>
              <a:t>r</a:t>
            </a:r>
            <a:r>
              <a:rPr lang="en-US" dirty="0"/>
              <a:t> is a leaf </a:t>
            </a:r>
            <a:r>
              <a:rPr lang="en-US" b="1" dirty="0"/>
              <a:t>then</a:t>
            </a:r>
            <a:r>
              <a:rPr lang="en-US" dirty="0"/>
              <a:t> list</a:t>
            </a:r>
            <a:r>
              <a:rPr lang="en-US" i="1" dirty="0"/>
              <a:t> r</a:t>
            </a:r>
          </a:p>
          <a:p>
            <a:r>
              <a:rPr lang="en-US" b="1" dirty="0"/>
              <a:t>else</a:t>
            </a:r>
          </a:p>
          <a:p>
            <a:r>
              <a:rPr lang="en-US" b="1" dirty="0"/>
              <a:t>     </a:t>
            </a:r>
            <a:r>
              <a:rPr lang="en-US" i="1" dirty="0"/>
              <a:t>l</a:t>
            </a:r>
            <a:r>
              <a:rPr lang="en-US" b="1" dirty="0"/>
              <a:t> </a:t>
            </a:r>
            <a:r>
              <a:rPr lang="en-US" dirty="0"/>
              <a:t>:= first child of </a:t>
            </a:r>
            <a:r>
              <a:rPr lang="en-US" i="1" dirty="0"/>
              <a:t>r</a:t>
            </a:r>
            <a:r>
              <a:rPr lang="en-US" dirty="0"/>
              <a:t> from left to right</a:t>
            </a:r>
          </a:p>
          <a:p>
            <a:r>
              <a:rPr lang="en-US" i="1" dirty="0"/>
              <a:t>    T</a:t>
            </a:r>
            <a:r>
              <a:rPr lang="en-US" dirty="0"/>
              <a:t>(</a:t>
            </a:r>
            <a:r>
              <a:rPr lang="en-US" i="1" dirty="0"/>
              <a:t>l</a:t>
            </a:r>
            <a:r>
              <a:rPr lang="en-US" dirty="0"/>
              <a:t>) := </a:t>
            </a:r>
            <a:r>
              <a:rPr lang="en-US" dirty="0" err="1"/>
              <a:t>subtree</a:t>
            </a:r>
            <a:r>
              <a:rPr lang="en-US" dirty="0"/>
              <a:t> with </a:t>
            </a:r>
            <a:r>
              <a:rPr lang="en-US" i="1" dirty="0"/>
              <a:t>l</a:t>
            </a:r>
            <a:r>
              <a:rPr lang="en-US" dirty="0"/>
              <a:t> as its root</a:t>
            </a:r>
          </a:p>
          <a:p>
            <a:r>
              <a:rPr lang="en-US" dirty="0"/>
              <a:t>    </a:t>
            </a:r>
            <a:r>
              <a:rPr lang="en-US" i="1" dirty="0" err="1"/>
              <a:t>inorder</a:t>
            </a:r>
            <a:r>
              <a:rPr lang="en-US" dirty="0"/>
              <a:t>(</a:t>
            </a:r>
            <a:r>
              <a:rPr lang="en-US" i="1" dirty="0"/>
              <a:t>T</a:t>
            </a:r>
            <a:r>
              <a:rPr lang="en-US" dirty="0"/>
              <a:t>(</a:t>
            </a:r>
            <a:r>
              <a:rPr lang="en-US" i="1" dirty="0"/>
              <a:t>l</a:t>
            </a:r>
            <a:r>
              <a:rPr lang="en-US" dirty="0"/>
              <a:t>))</a:t>
            </a:r>
          </a:p>
          <a:p>
            <a:r>
              <a:rPr lang="en-US" dirty="0"/>
              <a:t>    list(</a:t>
            </a:r>
            <a:r>
              <a:rPr lang="en-US" i="1" dirty="0"/>
              <a:t>r</a:t>
            </a:r>
            <a:r>
              <a:rPr lang="en-US" dirty="0"/>
              <a:t>)</a:t>
            </a:r>
          </a:p>
          <a:p>
            <a:r>
              <a:rPr lang="en-US" b="1" dirty="0"/>
              <a:t>    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i="1" dirty="0" err="1"/>
              <a:t>inorder</a:t>
            </a:r>
            <a:r>
              <a:rPr lang="en-US" dirty="0"/>
              <a:t>(</a:t>
            </a:r>
            <a:r>
              <a:rPr lang="en-US" i="1" dirty="0"/>
              <a:t>T</a:t>
            </a:r>
            <a:r>
              <a:rPr lang="en-US" dirty="0"/>
              <a:t>(</a:t>
            </a:r>
            <a:r>
              <a:rPr lang="en-US" i="1" dirty="0"/>
              <a:t>c</a:t>
            </a:r>
            <a:r>
              <a:rPr lang="en-US" dirty="0"/>
              <a:t>))</a:t>
            </a:r>
          </a:p>
          <a:p>
            <a:endParaRPr lang="en-US" dirty="0"/>
          </a:p>
        </p:txBody>
      </p:sp>
    </p:spTree>
    <p:extLst>
      <p:ext uri="{BB962C8B-B14F-4D97-AF65-F5344CB8AC3E}">
        <p14:creationId xmlns:p14="http://schemas.microsoft.com/office/powerpoint/2010/main" val="646770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244"/>
            <a:ext cx="8229600" cy="515112"/>
          </a:xfrm>
        </p:spPr>
        <p:txBody>
          <a:bodyPr>
            <a:normAutofit fontScale="90000"/>
          </a:bodyPr>
          <a:lstStyle/>
          <a:p>
            <a:pPr algn="ctr"/>
            <a:r>
              <a:rPr lang="en-US" sz="4400" b="1" dirty="0"/>
              <a:t>Applications to Information Networks</a:t>
            </a:r>
            <a:r>
              <a:rPr lang="en-US" b="1" dirty="0"/>
              <a:t> </a:t>
            </a:r>
          </a:p>
        </p:txBody>
      </p:sp>
      <p:sp>
        <p:nvSpPr>
          <p:cNvPr id="3" name="Content Placeholder 2"/>
          <p:cNvSpPr>
            <a:spLocks noGrp="1"/>
          </p:cNvSpPr>
          <p:nvPr>
            <p:ph idx="1"/>
          </p:nvPr>
        </p:nvSpPr>
        <p:spPr>
          <a:xfrm>
            <a:off x="381000" y="685800"/>
            <a:ext cx="8229600" cy="5181600"/>
          </a:xfrm>
        </p:spPr>
        <p:txBody>
          <a:bodyPr>
            <a:normAutofit/>
          </a:bodyPr>
          <a:lstStyle/>
          <a:p>
            <a:r>
              <a:rPr lang="en-US" sz="2400" dirty="0"/>
              <a:t>Graphs can be used to model different types of networks that link different types of information.</a:t>
            </a:r>
          </a:p>
          <a:p>
            <a:r>
              <a:rPr lang="en-US" sz="2400" dirty="0"/>
              <a:t>In a </a:t>
            </a:r>
            <a:r>
              <a:rPr lang="en-US" sz="2400" i="1" dirty="0"/>
              <a:t>web graph</a:t>
            </a:r>
            <a:r>
              <a:rPr lang="en-US" sz="2400" dirty="0"/>
              <a:t>, web pages are represented by vertices and links are represented by directed edges.</a:t>
            </a:r>
          </a:p>
          <a:p>
            <a:endParaRPr lang="en-US" sz="2400" dirty="0"/>
          </a:p>
          <a:p>
            <a:pPr lvl="1"/>
            <a:r>
              <a:rPr lang="en-US" sz="2000" dirty="0"/>
              <a:t> A web graph models the web at a particular time.</a:t>
            </a:r>
          </a:p>
          <a:p>
            <a:pPr lvl="1"/>
            <a:r>
              <a:rPr lang="en-US" sz="2000" dirty="0"/>
              <a:t> We will explain how the web graph is used by search engines in Section </a:t>
            </a:r>
            <a:r>
              <a:rPr lang="en-US" sz="2000" dirty="0">
                <a:latin typeface="Cambria" pitchFamily="18" charset="0"/>
              </a:rPr>
              <a:t>11.4.</a:t>
            </a:r>
            <a:endParaRPr lang="en-US" sz="2000" dirty="0"/>
          </a:p>
          <a:p>
            <a:r>
              <a:rPr lang="en-US" sz="2400" dirty="0"/>
              <a:t>In a </a:t>
            </a:r>
            <a:r>
              <a:rPr lang="en-US" sz="2400" i="1" dirty="0"/>
              <a:t>citation network</a:t>
            </a:r>
            <a:r>
              <a:rPr lang="en-US" sz="2400" dirty="0"/>
              <a:t>: </a:t>
            </a:r>
          </a:p>
          <a:p>
            <a:endParaRPr lang="en-US" sz="2400" dirty="0"/>
          </a:p>
          <a:p>
            <a:pPr lvl="1"/>
            <a:r>
              <a:rPr lang="en-US" sz="2000" dirty="0"/>
              <a:t> Research papers in a particular discipline are represented by vertices.</a:t>
            </a:r>
          </a:p>
          <a:p>
            <a:pPr lvl="1"/>
            <a:r>
              <a:rPr lang="en-US" sz="2000" dirty="0"/>
              <a:t>When a paper cites a second paper as a reference,  there is an edge from the vertex representing this paper to the vertex representing the second paper.</a:t>
            </a:r>
          </a:p>
          <a:p>
            <a:pPr marL="365760" lvl="1" indent="0">
              <a:buNone/>
            </a:pPr>
            <a:endParaRPr lang="en-US" sz="2000" i="1" dirty="0"/>
          </a:p>
        </p:txBody>
      </p:sp>
    </p:spTree>
    <p:extLst>
      <p:ext uri="{BB962C8B-B14F-4D97-AF65-F5344CB8AC3E}">
        <p14:creationId xmlns:p14="http://schemas.microsoft.com/office/powerpoint/2010/main" val="16672196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err="1"/>
              <a:t>Postorder</a:t>
            </a:r>
            <a:r>
              <a:rPr lang="en-US" dirty="0"/>
              <a:t> Traversal</a:t>
            </a:r>
          </a:p>
        </p:txBody>
      </p:sp>
      <p:sp>
        <p:nvSpPr>
          <p:cNvPr id="3" name="Content Placeholder 2"/>
          <p:cNvSpPr>
            <a:spLocks noGrp="1"/>
          </p:cNvSpPr>
          <p:nvPr>
            <p:ph idx="1"/>
          </p:nvPr>
        </p:nvSpPr>
        <p:spPr>
          <a:xfrm>
            <a:off x="457200" y="1066800"/>
            <a:ext cx="8229600" cy="5257800"/>
          </a:xfrm>
        </p:spPr>
        <p:txBody>
          <a:bodyPr>
            <a:normAutofit/>
          </a:bodyPr>
          <a:lstStyle/>
          <a:p>
            <a:pPr indent="0">
              <a:spcBef>
                <a:spcPts val="0"/>
              </a:spcBef>
              <a:buNone/>
            </a:pPr>
            <a:r>
              <a:rPr lang="en-US" sz="2400" b="1" dirty="0"/>
              <a:t>Definition</a:t>
            </a:r>
            <a:r>
              <a:rPr lang="en-US" sz="2400" dirty="0"/>
              <a:t>: Let </a:t>
            </a:r>
            <a:r>
              <a:rPr lang="en-US" sz="2400" i="1" dirty="0"/>
              <a:t>T</a:t>
            </a:r>
            <a:r>
              <a:rPr lang="en-US" sz="2400" dirty="0"/>
              <a:t> be an ordered rooted tree with root </a:t>
            </a:r>
            <a:r>
              <a:rPr lang="en-US" sz="2400" i="1" dirty="0"/>
              <a:t>r</a:t>
            </a:r>
            <a:r>
              <a:rPr lang="en-US" sz="2400" dirty="0"/>
              <a:t>. If </a:t>
            </a:r>
            <a:r>
              <a:rPr lang="en-US" sz="2400" i="1" dirty="0"/>
              <a:t>T</a:t>
            </a:r>
            <a:r>
              <a:rPr lang="en-US" sz="2400" dirty="0"/>
              <a:t> consists only of </a:t>
            </a:r>
            <a:r>
              <a:rPr lang="en-US" sz="2400" i="1" dirty="0"/>
              <a:t>r</a:t>
            </a:r>
            <a:r>
              <a:rPr lang="en-US" sz="2400" dirty="0"/>
              <a:t>, then </a:t>
            </a:r>
            <a:r>
              <a:rPr lang="en-US" sz="2400" i="1" dirty="0"/>
              <a:t>r</a:t>
            </a:r>
            <a:r>
              <a:rPr lang="en-US" sz="2400" dirty="0"/>
              <a:t> is the </a:t>
            </a:r>
            <a:r>
              <a:rPr lang="en-US" sz="2400" i="1" dirty="0" err="1"/>
              <a:t>postorder</a:t>
            </a:r>
            <a:r>
              <a:rPr lang="en-US" sz="2400" i="1" dirty="0"/>
              <a:t> traversal </a:t>
            </a:r>
            <a:r>
              <a:rPr lang="en-US" sz="2400" dirty="0"/>
              <a:t>of </a:t>
            </a:r>
            <a:r>
              <a:rPr lang="en-US" sz="2400" i="1" dirty="0"/>
              <a:t>T</a:t>
            </a:r>
            <a:r>
              <a:rPr lang="en-US" sz="2400" dirty="0"/>
              <a:t>. Otherwise, suppose that </a:t>
            </a:r>
            <a:r>
              <a:rPr lang="en-US" sz="2400" i="1" dirty="0"/>
              <a:t>T</a:t>
            </a:r>
            <a:r>
              <a:rPr lang="en-US" sz="2400" baseline="-25000" dirty="0">
                <a:latin typeface="Cambria Math" pitchFamily="18" charset="0"/>
                <a:ea typeface="Cambria Math" pitchFamily="18" charset="0"/>
              </a:rPr>
              <a:t>1</a:t>
            </a:r>
            <a:r>
              <a:rPr lang="en-US" sz="2400" dirty="0"/>
              <a:t>, </a:t>
            </a:r>
            <a:r>
              <a:rPr lang="en-US" sz="2400" i="1" dirty="0"/>
              <a:t>T</a:t>
            </a:r>
            <a:r>
              <a:rPr lang="en-US" sz="2400" baseline="-25000" dirty="0">
                <a:latin typeface="Cambria Math" pitchFamily="18" charset="0"/>
                <a:ea typeface="Cambria Math" pitchFamily="18" charset="0"/>
              </a:rPr>
              <a:t>2</a:t>
            </a:r>
            <a:r>
              <a:rPr lang="en-US" sz="2400" dirty="0"/>
              <a:t>, …, </a:t>
            </a:r>
            <a:r>
              <a:rPr lang="en-US" sz="2400" i="1" dirty="0" err="1"/>
              <a:t>T</a:t>
            </a:r>
            <a:r>
              <a:rPr lang="en-US" sz="2400" i="1" baseline="-25000" dirty="0" err="1"/>
              <a:t>n</a:t>
            </a:r>
            <a:r>
              <a:rPr lang="en-US" sz="2400" dirty="0"/>
              <a:t> are the </a:t>
            </a:r>
            <a:r>
              <a:rPr lang="en-US" sz="2400" dirty="0" err="1"/>
              <a:t>subtrees</a:t>
            </a:r>
            <a:r>
              <a:rPr lang="en-US" sz="2400" dirty="0"/>
              <a:t> of </a:t>
            </a:r>
            <a:r>
              <a:rPr lang="en-US" sz="2400" i="1" dirty="0"/>
              <a:t>r</a:t>
            </a:r>
            <a:r>
              <a:rPr lang="en-US" sz="2400" dirty="0"/>
              <a:t> from left to right in </a:t>
            </a:r>
            <a:r>
              <a:rPr lang="en-US" sz="2400" i="1" dirty="0"/>
              <a:t>T</a:t>
            </a:r>
            <a:r>
              <a:rPr lang="en-US" sz="2400" dirty="0"/>
              <a:t>. The </a:t>
            </a:r>
            <a:r>
              <a:rPr lang="en-US" sz="2400" dirty="0" err="1"/>
              <a:t>postorder</a:t>
            </a:r>
            <a:r>
              <a:rPr lang="en-US" sz="2400" dirty="0"/>
              <a:t> traversal  begins by traversing </a:t>
            </a:r>
            <a:r>
              <a:rPr lang="en-US" sz="2400" i="1" dirty="0"/>
              <a:t>T</a:t>
            </a:r>
            <a:r>
              <a:rPr lang="en-US" sz="2400" baseline="-25000" dirty="0">
                <a:latin typeface="Cambria Math" pitchFamily="18" charset="0"/>
                <a:ea typeface="Cambria Math" pitchFamily="18" charset="0"/>
              </a:rPr>
              <a:t>1</a:t>
            </a:r>
            <a:r>
              <a:rPr lang="en-US" sz="2400" dirty="0"/>
              <a:t> in </a:t>
            </a:r>
            <a:r>
              <a:rPr lang="en-US" sz="2400" dirty="0" err="1"/>
              <a:t>postorder</a:t>
            </a:r>
            <a:r>
              <a:rPr lang="en-US" sz="2400" dirty="0"/>
              <a:t>, then </a:t>
            </a:r>
            <a:r>
              <a:rPr lang="en-US" sz="2400" i="1" dirty="0"/>
              <a:t>T</a:t>
            </a:r>
            <a:r>
              <a:rPr lang="en-US" sz="2400" baseline="-25000" dirty="0">
                <a:latin typeface="Cambria Math" pitchFamily="18" charset="0"/>
                <a:ea typeface="Cambria Math" pitchFamily="18" charset="0"/>
              </a:rPr>
              <a:t>2</a:t>
            </a:r>
            <a:r>
              <a:rPr lang="en-US" sz="2400" dirty="0"/>
              <a:t>  in </a:t>
            </a:r>
            <a:r>
              <a:rPr lang="en-US" sz="2400" dirty="0" err="1"/>
              <a:t>postorder</a:t>
            </a:r>
            <a:r>
              <a:rPr lang="en-US" sz="2400" dirty="0"/>
              <a:t>, and so on, after </a:t>
            </a:r>
            <a:r>
              <a:rPr lang="en-US" sz="2400" i="1" dirty="0" err="1"/>
              <a:t>T</a:t>
            </a:r>
            <a:r>
              <a:rPr lang="en-US" sz="2400" i="1" baseline="-25000" dirty="0" err="1"/>
              <a:t>n</a:t>
            </a:r>
            <a:r>
              <a:rPr lang="en-US" sz="2400" dirty="0"/>
              <a:t>  is traversed in </a:t>
            </a:r>
            <a:r>
              <a:rPr lang="en-US" sz="2400" dirty="0" err="1"/>
              <a:t>postorder</a:t>
            </a:r>
            <a:r>
              <a:rPr lang="en-US" sz="2400" dirty="0"/>
              <a:t>, </a:t>
            </a:r>
            <a:r>
              <a:rPr lang="en-US" sz="2400" i="1" dirty="0"/>
              <a:t>r</a:t>
            </a:r>
            <a:r>
              <a:rPr lang="en-US" sz="2400" dirty="0"/>
              <a:t> is visited.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657600"/>
            <a:ext cx="8077200" cy="3029712"/>
          </a:xfrm>
          <a:prstGeom prst="rect">
            <a:avLst/>
          </a:prstGeom>
        </p:spPr>
      </p:pic>
    </p:spTree>
    <p:extLst>
      <p:ext uri="{BB962C8B-B14F-4D97-AF65-F5344CB8AC3E}">
        <p14:creationId xmlns:p14="http://schemas.microsoft.com/office/powerpoint/2010/main" val="37398826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a:t>Post order </a:t>
            </a:r>
            <a:r>
              <a:rPr lang="en-US" dirty="0"/>
              <a:t>Traversal  (</a:t>
            </a:r>
            <a:r>
              <a:rPr lang="en-US" i="1" dirty="0"/>
              <a:t>continued</a:t>
            </a:r>
            <a:r>
              <a:rPr lang="en-US" dirty="0"/>
              <a: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09800" y="1066800"/>
            <a:ext cx="6934200" cy="5638800"/>
          </a:xfrm>
          <a:prstGeom prst="rect">
            <a:avLst/>
          </a:prstGeom>
        </p:spPr>
      </p:pic>
      <p:sp>
        <p:nvSpPr>
          <p:cNvPr id="5" name="TextBox 4"/>
          <p:cNvSpPr txBox="1"/>
          <p:nvPr/>
        </p:nvSpPr>
        <p:spPr>
          <a:xfrm>
            <a:off x="0" y="2286000"/>
            <a:ext cx="2057400" cy="3416320"/>
          </a:xfrm>
          <a:prstGeom prst="rect">
            <a:avLst/>
          </a:prstGeom>
          <a:noFill/>
          <a:ln>
            <a:solidFill>
              <a:schemeClr val="accent1"/>
            </a:solidFill>
          </a:ln>
        </p:spPr>
        <p:txBody>
          <a:bodyPr wrap="square" rtlCol="0">
            <a:spAutoFit/>
          </a:bodyPr>
          <a:lstStyle/>
          <a:p>
            <a:r>
              <a:rPr lang="en-US" b="1" dirty="0"/>
              <a:t>procedure  </a:t>
            </a:r>
            <a:r>
              <a:rPr lang="en-US" i="1" dirty="0" err="1"/>
              <a:t>postordered</a:t>
            </a:r>
            <a:r>
              <a:rPr lang="en-US" dirty="0"/>
              <a:t> (</a:t>
            </a:r>
            <a:r>
              <a:rPr lang="en-US" i="1" dirty="0"/>
              <a:t>T</a:t>
            </a:r>
            <a:r>
              <a:rPr lang="en-US" dirty="0"/>
              <a:t>: ordered rooted tree)</a:t>
            </a:r>
          </a:p>
          <a:p>
            <a:r>
              <a:rPr lang="en-US" i="1" dirty="0"/>
              <a:t>r</a:t>
            </a:r>
            <a:r>
              <a:rPr lang="en-US" dirty="0"/>
              <a:t> := root of </a:t>
            </a:r>
            <a:r>
              <a:rPr lang="en-US" i="1" dirty="0"/>
              <a:t>T</a:t>
            </a:r>
          </a:p>
          <a:p>
            <a:r>
              <a:rPr lang="en-US" b="1" dirty="0"/>
              <a:t>for</a:t>
            </a:r>
            <a:r>
              <a:rPr lang="en-US" dirty="0"/>
              <a:t> each child </a:t>
            </a:r>
            <a:r>
              <a:rPr lang="en-US" i="1" dirty="0"/>
              <a:t>c</a:t>
            </a:r>
            <a:r>
              <a:rPr lang="en-US" dirty="0"/>
              <a:t> of</a:t>
            </a:r>
            <a:r>
              <a:rPr lang="en-US" i="1" dirty="0"/>
              <a:t> r </a:t>
            </a:r>
            <a:r>
              <a:rPr lang="en-US" dirty="0"/>
              <a:t>from left to right</a:t>
            </a:r>
          </a:p>
          <a:p>
            <a:r>
              <a:rPr lang="en-US" dirty="0"/>
              <a:t>    </a:t>
            </a:r>
            <a:r>
              <a:rPr lang="en-US" i="1" dirty="0"/>
              <a:t>T</a:t>
            </a:r>
            <a:r>
              <a:rPr lang="en-US" dirty="0"/>
              <a:t>(</a:t>
            </a:r>
            <a:r>
              <a:rPr lang="en-US" i="1" dirty="0"/>
              <a:t>c</a:t>
            </a:r>
            <a:r>
              <a:rPr lang="en-US" dirty="0"/>
              <a:t>) := </a:t>
            </a:r>
            <a:r>
              <a:rPr lang="en-US" dirty="0" err="1"/>
              <a:t>subtree</a:t>
            </a:r>
            <a:r>
              <a:rPr lang="en-US" dirty="0"/>
              <a:t> with </a:t>
            </a:r>
            <a:r>
              <a:rPr lang="en-US" i="1" dirty="0"/>
              <a:t>c</a:t>
            </a:r>
            <a:r>
              <a:rPr lang="en-US" dirty="0"/>
              <a:t> as root</a:t>
            </a:r>
          </a:p>
          <a:p>
            <a:r>
              <a:rPr lang="en-US" dirty="0"/>
              <a:t>    </a:t>
            </a:r>
            <a:r>
              <a:rPr lang="en-US" dirty="0" err="1"/>
              <a:t>postorder</a:t>
            </a:r>
            <a:r>
              <a:rPr lang="en-US" dirty="0"/>
              <a:t>(</a:t>
            </a:r>
            <a:r>
              <a:rPr lang="en-US" i="1" dirty="0"/>
              <a:t>T</a:t>
            </a:r>
            <a:r>
              <a:rPr lang="en-US" dirty="0"/>
              <a:t>(</a:t>
            </a:r>
            <a:r>
              <a:rPr lang="en-US" i="1" dirty="0"/>
              <a:t>c</a:t>
            </a:r>
            <a:r>
              <a:rPr lang="en-US" dirty="0"/>
              <a:t>))</a:t>
            </a:r>
          </a:p>
          <a:p>
            <a:r>
              <a:rPr lang="en-US" dirty="0"/>
              <a:t>list</a:t>
            </a:r>
            <a:r>
              <a:rPr lang="en-US" i="1" dirty="0"/>
              <a:t> r</a:t>
            </a:r>
          </a:p>
          <a:p>
            <a:endParaRPr lang="en-US" dirty="0"/>
          </a:p>
        </p:txBody>
      </p:sp>
    </p:spTree>
    <p:extLst>
      <p:ext uri="{BB962C8B-B14F-4D97-AF65-F5344CB8AC3E}">
        <p14:creationId xmlns:p14="http://schemas.microsoft.com/office/powerpoint/2010/main" val="14598534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a:bodyPr>
          <a:lstStyle/>
          <a:p>
            <a:r>
              <a:rPr lang="en-US" dirty="0"/>
              <a:t>Expression Trees</a:t>
            </a:r>
          </a:p>
        </p:txBody>
      </p:sp>
      <p:sp>
        <p:nvSpPr>
          <p:cNvPr id="3" name="Content Placeholder 2"/>
          <p:cNvSpPr>
            <a:spLocks noGrp="1"/>
          </p:cNvSpPr>
          <p:nvPr>
            <p:ph idx="1"/>
          </p:nvPr>
        </p:nvSpPr>
        <p:spPr>
          <a:xfrm>
            <a:off x="457200" y="1295400"/>
            <a:ext cx="8229600" cy="5029200"/>
          </a:xfrm>
        </p:spPr>
        <p:txBody>
          <a:bodyPr>
            <a:normAutofit/>
          </a:bodyPr>
          <a:lstStyle/>
          <a:p>
            <a:r>
              <a:rPr lang="en-US" sz="2400" dirty="0"/>
              <a:t>Complex expressions can be represented using ordered rooted trees.</a:t>
            </a:r>
          </a:p>
          <a:p>
            <a:r>
              <a:rPr lang="en-US" sz="2400" dirty="0"/>
              <a:t>Consider the expression ((</a:t>
            </a:r>
            <a:r>
              <a:rPr lang="en-US" sz="2400" i="1" dirty="0"/>
              <a:t>x</a:t>
            </a:r>
            <a:r>
              <a:rPr lang="en-US" sz="2400" dirty="0"/>
              <a:t> + </a:t>
            </a:r>
            <a:r>
              <a:rPr lang="en-US" sz="2400" i="1" dirty="0"/>
              <a:t>y</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2</a:t>
            </a:r>
            <a:r>
              <a:rPr lang="en-US" sz="2400" dirty="0"/>
              <a:t> ) + ((</a:t>
            </a:r>
            <a:r>
              <a:rPr lang="en-US" sz="2400" i="1" dirty="0"/>
              <a:t>x</a:t>
            </a:r>
            <a:r>
              <a:rPr lang="en-US" sz="2400" dirty="0"/>
              <a:t> </a:t>
            </a:r>
            <a:r>
              <a:rPr lang="en-US" sz="2400" dirty="0">
                <a:latin typeface="Cambria Math"/>
                <a:ea typeface="Cambria Math"/>
              </a:rPr>
              <a:t>−</a:t>
            </a:r>
            <a:r>
              <a:rPr lang="en-US" sz="2400" dirty="0"/>
              <a:t> </a:t>
            </a:r>
            <a:r>
              <a:rPr lang="en-US" sz="2400" dirty="0">
                <a:latin typeface="Cambria Math" pitchFamily="18" charset="0"/>
                <a:ea typeface="Cambria Math" pitchFamily="18" charset="0"/>
              </a:rPr>
              <a:t>4</a:t>
            </a:r>
            <a:r>
              <a:rPr lang="en-US" sz="2400" dirty="0"/>
              <a:t>)/</a:t>
            </a:r>
            <a:r>
              <a:rPr lang="en-US" sz="2400" dirty="0">
                <a:latin typeface="Cambria Math" pitchFamily="18" charset="0"/>
                <a:ea typeface="Cambria Math" pitchFamily="18" charset="0"/>
              </a:rPr>
              <a:t>3</a:t>
            </a:r>
            <a:r>
              <a:rPr lang="en-US" sz="2400" dirty="0"/>
              <a:t>).</a:t>
            </a:r>
          </a:p>
          <a:p>
            <a:r>
              <a:rPr lang="en-US" sz="2400" dirty="0"/>
              <a:t>A binary tree for the expression can be built from the bottom up, as is illustrated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429000"/>
            <a:ext cx="8382000" cy="3429000"/>
          </a:xfrm>
          <a:prstGeom prst="rect">
            <a:avLst/>
          </a:prstGeom>
        </p:spPr>
      </p:pic>
    </p:spTree>
    <p:extLst>
      <p:ext uri="{BB962C8B-B14F-4D97-AF65-F5344CB8AC3E}">
        <p14:creationId xmlns:p14="http://schemas.microsoft.com/office/powerpoint/2010/main" val="44473908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Infix Notation</a:t>
            </a:r>
          </a:p>
        </p:txBody>
      </p:sp>
      <p:sp>
        <p:nvSpPr>
          <p:cNvPr id="3" name="Content Placeholder 2"/>
          <p:cNvSpPr>
            <a:spLocks noGrp="1"/>
          </p:cNvSpPr>
          <p:nvPr>
            <p:ph idx="1"/>
          </p:nvPr>
        </p:nvSpPr>
        <p:spPr>
          <a:xfrm>
            <a:off x="457200" y="1143000"/>
            <a:ext cx="8229600" cy="5181600"/>
          </a:xfrm>
        </p:spPr>
        <p:txBody>
          <a:bodyPr>
            <a:normAutofit/>
          </a:bodyPr>
          <a:lstStyle/>
          <a:p>
            <a:r>
              <a:rPr lang="en-US" sz="2000" dirty="0"/>
              <a:t>An </a:t>
            </a:r>
            <a:r>
              <a:rPr lang="en-US" sz="2000" dirty="0" err="1"/>
              <a:t>inorder</a:t>
            </a:r>
            <a:r>
              <a:rPr lang="en-US" sz="2000" dirty="0"/>
              <a:t> traversal of the tree representing an expression produces the original expression when parentheses are included except for unary operations, which now immediately follow their operands. </a:t>
            </a:r>
          </a:p>
          <a:p>
            <a:r>
              <a:rPr lang="en-US" sz="2000" dirty="0"/>
              <a:t>We illustrate why parentheses are needed with an example that displays three trees all yield the same infix representation.</a:t>
            </a:r>
          </a:p>
          <a:p>
            <a:endParaRPr lang="en-US" sz="2000" dirty="0"/>
          </a:p>
        </p:txBody>
      </p:sp>
      <p:pic>
        <p:nvPicPr>
          <p:cNvPr id="4" name="Picture 3"/>
          <p:cNvPicPr>
            <a:picLocks noChangeAspect="1"/>
          </p:cNvPicPr>
          <p:nvPr/>
        </p:nvPicPr>
        <p:blipFill>
          <a:blip r:embed="rId2"/>
          <a:stretch>
            <a:fillRect/>
          </a:stretch>
        </p:blipFill>
        <p:spPr>
          <a:xfrm>
            <a:off x="457200" y="2971800"/>
            <a:ext cx="8458199" cy="3791712"/>
          </a:xfrm>
          <a:prstGeom prst="rect">
            <a:avLst/>
          </a:prstGeom>
        </p:spPr>
      </p:pic>
    </p:spTree>
    <p:extLst>
      <p:ext uri="{BB962C8B-B14F-4D97-AF65-F5344CB8AC3E}">
        <p14:creationId xmlns:p14="http://schemas.microsoft.com/office/powerpoint/2010/main" val="307027534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Prefix Notation</a:t>
            </a:r>
          </a:p>
        </p:txBody>
      </p:sp>
      <p:sp>
        <p:nvSpPr>
          <p:cNvPr id="3" name="Content Placeholder 2"/>
          <p:cNvSpPr>
            <a:spLocks noGrp="1"/>
          </p:cNvSpPr>
          <p:nvPr>
            <p:ph idx="1"/>
          </p:nvPr>
        </p:nvSpPr>
        <p:spPr/>
        <p:txBody>
          <a:bodyPr>
            <a:normAutofit/>
          </a:bodyPr>
          <a:lstStyle/>
          <a:p>
            <a:r>
              <a:rPr lang="en-US" dirty="0"/>
              <a:t>When we traverse the rooted tree representation of an expression in preorder, we obtain the </a:t>
            </a:r>
            <a:r>
              <a:rPr lang="en-US" i="1" dirty="0"/>
              <a:t>prefix</a:t>
            </a:r>
            <a:r>
              <a:rPr lang="en-US" dirty="0"/>
              <a:t> form of the expression.   Expressions in prefix form are said to be in </a:t>
            </a:r>
            <a:r>
              <a:rPr lang="en-US" i="1" dirty="0"/>
              <a:t>Polish notation</a:t>
            </a:r>
            <a:r>
              <a:rPr lang="en-US" dirty="0"/>
              <a:t>,</a:t>
            </a:r>
            <a:r>
              <a:rPr lang="en-US" i="1" dirty="0"/>
              <a:t> </a:t>
            </a:r>
            <a:r>
              <a:rPr lang="en-US" dirty="0"/>
              <a:t>named after the Polish logician Jan </a:t>
            </a:r>
            <a:r>
              <a:rPr lang="en-US" dirty="0" err="1">
                <a:latin typeface="Cambria Math"/>
                <a:ea typeface="Cambria Math"/>
              </a:rPr>
              <a:t>Ł</a:t>
            </a:r>
            <a:r>
              <a:rPr lang="en-US" dirty="0" err="1"/>
              <a:t>ukasiewicz</a:t>
            </a:r>
            <a:r>
              <a:rPr lang="en-US" dirty="0"/>
              <a:t>.</a:t>
            </a:r>
          </a:p>
          <a:p>
            <a:r>
              <a:rPr lang="en-US" dirty="0"/>
              <a:t>Operators precede their operands in the prefix form of an expression. Parentheses are not needed as the representation is unambiguous.</a:t>
            </a:r>
          </a:p>
          <a:p>
            <a:r>
              <a:rPr lang="en-US" dirty="0"/>
              <a:t>The prefix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 </a:t>
            </a:r>
          </a:p>
          <a:p>
            <a:pPr marL="0" indent="0">
              <a:buNone/>
            </a:pPr>
            <a:r>
              <a:rPr lang="en-US" dirty="0"/>
              <a:t>     is + </a:t>
            </a:r>
            <a:r>
              <a:rPr lang="en-US" dirty="0">
                <a:latin typeface="Cambria Math"/>
                <a:ea typeface="Cambria Math"/>
              </a:rPr>
              <a:t>↑ </a:t>
            </a:r>
            <a:r>
              <a:rPr lang="en-US" dirty="0">
                <a:ea typeface="Cambria Math"/>
              </a:rPr>
              <a:t>+ </a:t>
            </a:r>
            <a:r>
              <a:rPr lang="en-US" i="1" dirty="0"/>
              <a:t>x y </a:t>
            </a:r>
            <a:r>
              <a:rPr lang="en-US" dirty="0">
                <a:latin typeface="Cambria Math" pitchFamily="18" charset="0"/>
                <a:ea typeface="Cambria Math" pitchFamily="18" charset="0"/>
              </a:rPr>
              <a:t>2 </a:t>
            </a:r>
            <a:r>
              <a:rPr lang="en-US" dirty="0"/>
              <a:t>/ </a:t>
            </a:r>
            <a:r>
              <a:rPr lang="en-US" dirty="0">
                <a:latin typeface="Cambria Math"/>
                <a:ea typeface="Cambria Math"/>
              </a:rPr>
              <a:t>− </a:t>
            </a:r>
            <a:r>
              <a:rPr lang="en-US" i="1" dirty="0"/>
              <a:t>x </a:t>
            </a:r>
            <a:r>
              <a:rPr lang="en-US" dirty="0">
                <a:latin typeface="Cambria Math" pitchFamily="18" charset="0"/>
                <a:ea typeface="Cambria Math" pitchFamily="18" charset="0"/>
              </a:rPr>
              <a:t>4 3</a:t>
            </a:r>
            <a:r>
              <a:rPr lang="en-US" dirty="0"/>
              <a:t>.</a:t>
            </a:r>
          </a:p>
          <a:p>
            <a:r>
              <a:rPr lang="en-US" dirty="0"/>
              <a:t>Prefix expressions are evaluated by working from right to left. When we encounter an operator, we perform the corresponding operation with the two operations to the right.</a:t>
            </a:r>
          </a:p>
          <a:p>
            <a:endParaRPr lang="en-US" dirty="0"/>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304800"/>
            <a:ext cx="892302" cy="1032510"/>
          </a:xfrm>
          <a:prstGeom prst="rect">
            <a:avLst/>
          </a:prstGeom>
        </p:spPr>
      </p:pic>
      <p:sp>
        <p:nvSpPr>
          <p:cNvPr id="7" name="TextBox 6"/>
          <p:cNvSpPr txBox="1"/>
          <p:nvPr/>
        </p:nvSpPr>
        <p:spPr>
          <a:xfrm>
            <a:off x="6934200" y="381000"/>
            <a:ext cx="1847850" cy="646331"/>
          </a:xfrm>
          <a:prstGeom prst="rect">
            <a:avLst/>
          </a:prstGeom>
          <a:noFill/>
        </p:spPr>
        <p:txBody>
          <a:bodyPr wrap="square" rtlCol="0">
            <a:spAutoFit/>
          </a:bodyPr>
          <a:lstStyle/>
          <a:p>
            <a:r>
              <a:rPr lang="en-US" dirty="0"/>
              <a:t>Jan </a:t>
            </a:r>
            <a:r>
              <a:rPr lang="en-US" dirty="0" err="1">
                <a:latin typeface="Cambria Math"/>
                <a:ea typeface="Cambria Math"/>
              </a:rPr>
              <a:t>Ł</a:t>
            </a:r>
            <a:r>
              <a:rPr lang="en-US" dirty="0" err="1"/>
              <a:t>ukasiewicz</a:t>
            </a:r>
            <a:r>
              <a:rPr lang="en-US" dirty="0"/>
              <a:t> (</a:t>
            </a:r>
            <a:r>
              <a:rPr lang="en-US" dirty="0">
                <a:latin typeface="Cambria Math" pitchFamily="18" charset="0"/>
                <a:ea typeface="Cambria Math" pitchFamily="18" charset="0"/>
              </a:rPr>
              <a:t>1878-1956</a:t>
            </a:r>
            <a:r>
              <a:rPr lang="en-US" dirty="0"/>
              <a:t>)</a:t>
            </a:r>
          </a:p>
        </p:txBody>
      </p:sp>
    </p:spTree>
    <p:extLst>
      <p:ext uri="{BB962C8B-B14F-4D97-AF65-F5344CB8AC3E}">
        <p14:creationId xmlns:p14="http://schemas.microsoft.com/office/powerpoint/2010/main" val="309197001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75370"/>
          </a:xfrm>
        </p:spPr>
        <p:txBody>
          <a:bodyPr>
            <a:normAutofit/>
          </a:bodyPr>
          <a:lstStyle/>
          <a:p>
            <a:r>
              <a:rPr lang="en-US" dirty="0"/>
              <a:t>Prefix Notation</a:t>
            </a:r>
          </a:p>
        </p:txBody>
      </p:sp>
      <p:sp>
        <p:nvSpPr>
          <p:cNvPr id="8" name="Content Placeholder 7"/>
          <p:cNvSpPr>
            <a:spLocks noGrp="1"/>
          </p:cNvSpPr>
          <p:nvPr>
            <p:ph idx="1"/>
          </p:nvPr>
        </p:nvSpPr>
        <p:spPr>
          <a:xfrm>
            <a:off x="457200" y="1337310"/>
            <a:ext cx="8229600" cy="4987290"/>
          </a:xfrm>
        </p:spPr>
        <p:txBody>
          <a:bodyPr/>
          <a:lstStyle/>
          <a:p>
            <a:r>
              <a:rPr lang="en-US" b="1" dirty="0"/>
              <a:t>Example</a:t>
            </a:r>
            <a:r>
              <a:rPr lang="en-US" dirty="0"/>
              <a:t>: We show the steps used to evaluate a particular prefix expression:</a:t>
            </a:r>
            <a:endParaRPr lang="en-US" b="1" dirty="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390001"/>
            <a:ext cx="8686800" cy="4330077"/>
          </a:xfrm>
          <a:prstGeom prst="rect">
            <a:avLst/>
          </a:prstGeom>
        </p:spPr>
      </p:pic>
    </p:spTree>
    <p:extLst>
      <p:ext uri="{BB962C8B-B14F-4D97-AF65-F5344CB8AC3E}">
        <p14:creationId xmlns:p14="http://schemas.microsoft.com/office/powerpoint/2010/main" val="4643386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Postfix Notation</a:t>
            </a:r>
          </a:p>
        </p:txBody>
      </p:sp>
      <p:sp>
        <p:nvSpPr>
          <p:cNvPr id="3" name="Content Placeholder 2"/>
          <p:cNvSpPr>
            <a:spLocks noGrp="1"/>
          </p:cNvSpPr>
          <p:nvPr>
            <p:ph idx="1"/>
          </p:nvPr>
        </p:nvSpPr>
        <p:spPr>
          <a:xfrm>
            <a:off x="304800" y="1935480"/>
            <a:ext cx="8382000" cy="4389120"/>
          </a:xfrm>
        </p:spPr>
        <p:txBody>
          <a:bodyPr>
            <a:normAutofit/>
          </a:bodyPr>
          <a:lstStyle/>
          <a:p>
            <a:r>
              <a:rPr lang="en-US" dirty="0"/>
              <a:t>We obtain the </a:t>
            </a:r>
            <a:r>
              <a:rPr lang="en-US" i="1" dirty="0"/>
              <a:t>postfix form </a:t>
            </a:r>
            <a:r>
              <a:rPr lang="en-US" dirty="0"/>
              <a:t>of an expression by traversing its binary trees in </a:t>
            </a:r>
            <a:r>
              <a:rPr lang="en-US" dirty="0" err="1"/>
              <a:t>postorder</a:t>
            </a:r>
            <a:r>
              <a:rPr lang="en-US" dirty="0"/>
              <a:t>. Expressions written in postfix form are said to be in </a:t>
            </a:r>
            <a:r>
              <a:rPr lang="en-US" i="1" dirty="0"/>
              <a:t>reverse Polish notation. </a:t>
            </a:r>
          </a:p>
          <a:p>
            <a:r>
              <a:rPr lang="en-US" dirty="0"/>
              <a:t>Parentheses are not needed as the postfix form is unambiguous. </a:t>
            </a:r>
          </a:p>
          <a:p>
            <a:r>
              <a:rPr lang="en-US" i="1" dirty="0"/>
              <a:t>x y </a:t>
            </a:r>
            <a:r>
              <a:rPr lang="en-US" dirty="0"/>
              <a:t>+ </a:t>
            </a:r>
            <a:r>
              <a:rPr lang="en-US" dirty="0">
                <a:latin typeface="Cambria Math" pitchFamily="18" charset="0"/>
                <a:ea typeface="Cambria Math" pitchFamily="18" charset="0"/>
              </a:rPr>
              <a:t>2 </a:t>
            </a:r>
            <a:r>
              <a:rPr lang="en-US" dirty="0">
                <a:latin typeface="Cambria Math"/>
                <a:ea typeface="Cambria Math"/>
              </a:rPr>
              <a:t>↑ </a:t>
            </a:r>
            <a:r>
              <a:rPr lang="en-US" i="1" dirty="0"/>
              <a:t>x </a:t>
            </a:r>
            <a:r>
              <a:rPr lang="en-US" dirty="0">
                <a:latin typeface="Cambria Math" pitchFamily="18" charset="0"/>
                <a:ea typeface="Cambria Math" pitchFamily="18" charset="0"/>
              </a:rPr>
              <a:t>4</a:t>
            </a:r>
            <a:r>
              <a:rPr lang="en-US" dirty="0">
                <a:latin typeface="Cambria Math"/>
                <a:ea typeface="Cambria Math"/>
              </a:rPr>
              <a:t> − </a:t>
            </a:r>
            <a:r>
              <a:rPr lang="en-US" dirty="0">
                <a:latin typeface="Cambria Math" pitchFamily="18" charset="0"/>
                <a:ea typeface="Cambria Math" pitchFamily="18" charset="0"/>
              </a:rPr>
              <a:t>3 </a:t>
            </a:r>
            <a:r>
              <a:rPr lang="en-US" dirty="0"/>
              <a:t>/</a:t>
            </a:r>
            <a:r>
              <a:rPr lang="en-US" dirty="0">
                <a:latin typeface="Cambria Math" pitchFamily="18" charset="0"/>
                <a:ea typeface="Cambria Math" pitchFamily="18" charset="0"/>
              </a:rPr>
              <a:t> </a:t>
            </a:r>
            <a:r>
              <a:rPr lang="en-US" dirty="0">
                <a:ea typeface="Cambria Math"/>
              </a:rPr>
              <a:t>+</a:t>
            </a:r>
            <a:r>
              <a:rPr lang="en-US" dirty="0"/>
              <a:t> is the  postfix form of ((</a:t>
            </a:r>
            <a:r>
              <a:rPr lang="en-US" i="1" dirty="0"/>
              <a:t>x</a:t>
            </a:r>
            <a:r>
              <a:rPr lang="en-US" dirty="0"/>
              <a:t> + </a:t>
            </a:r>
            <a:r>
              <a:rPr lang="en-US" i="1" dirty="0"/>
              <a:t>y</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2</a:t>
            </a:r>
            <a:r>
              <a:rPr lang="en-US" dirty="0"/>
              <a:t> ) + ((</a:t>
            </a:r>
            <a:r>
              <a:rPr lang="en-US" i="1" dirty="0"/>
              <a:t>x</a:t>
            </a:r>
            <a:r>
              <a:rPr lang="en-US" dirty="0"/>
              <a:t> </a:t>
            </a:r>
            <a:r>
              <a:rPr lang="en-US" dirty="0">
                <a:latin typeface="Cambria Math"/>
                <a:ea typeface="Cambria Math"/>
              </a:rPr>
              <a:t>−</a:t>
            </a:r>
            <a:r>
              <a:rPr lang="en-US" dirty="0"/>
              <a:t> </a:t>
            </a:r>
            <a:r>
              <a:rPr lang="en-US" dirty="0">
                <a:latin typeface="Cambria Math" pitchFamily="18" charset="0"/>
                <a:ea typeface="Cambria Math" pitchFamily="18" charset="0"/>
              </a:rPr>
              <a:t>4</a:t>
            </a:r>
            <a:r>
              <a:rPr lang="en-US" dirty="0"/>
              <a:t>)/</a:t>
            </a:r>
            <a:r>
              <a:rPr lang="en-US" dirty="0">
                <a:latin typeface="Cambria Math" pitchFamily="18" charset="0"/>
                <a:ea typeface="Cambria Math" pitchFamily="18" charset="0"/>
              </a:rPr>
              <a:t>3</a:t>
            </a:r>
            <a:r>
              <a:rPr lang="en-US" dirty="0"/>
              <a:t>).</a:t>
            </a:r>
          </a:p>
          <a:p>
            <a:r>
              <a:rPr lang="en-US" dirty="0"/>
              <a:t>A binary operator follows its two operands. So, to evaluate an expression one works from left to right, carrying out an operation represented by an operator on its preceding operands. </a:t>
            </a:r>
          </a:p>
        </p:txBody>
      </p:sp>
    </p:spTree>
    <p:extLst>
      <p:ext uri="{BB962C8B-B14F-4D97-AF65-F5344CB8AC3E}">
        <p14:creationId xmlns:p14="http://schemas.microsoft.com/office/powerpoint/2010/main" val="6120260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Postfix Notation</a:t>
            </a:r>
          </a:p>
        </p:txBody>
      </p:sp>
      <p:sp>
        <p:nvSpPr>
          <p:cNvPr id="3" name="Content Placeholder 2"/>
          <p:cNvSpPr>
            <a:spLocks noGrp="1"/>
          </p:cNvSpPr>
          <p:nvPr>
            <p:ph idx="1"/>
          </p:nvPr>
        </p:nvSpPr>
        <p:spPr>
          <a:xfrm>
            <a:off x="304800" y="1066800"/>
            <a:ext cx="8458200" cy="5257800"/>
          </a:xfrm>
        </p:spPr>
        <p:txBody>
          <a:bodyPr>
            <a:normAutofit/>
          </a:bodyPr>
          <a:lstStyle/>
          <a:p>
            <a:r>
              <a:rPr lang="en-US" b="1" dirty="0"/>
              <a:t>Example</a:t>
            </a:r>
            <a:r>
              <a:rPr lang="en-US" dirty="0"/>
              <a:t>: We show the steps used to evaluate a particular postfix expression.</a:t>
            </a:r>
            <a:endParaRPr lang="en-US" b="1"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981200"/>
            <a:ext cx="8839200" cy="4706112"/>
          </a:xfrm>
          <a:prstGeom prst="rect">
            <a:avLst/>
          </a:prstGeom>
        </p:spPr>
      </p:pic>
    </p:spTree>
    <p:extLst>
      <p:ext uri="{BB962C8B-B14F-4D97-AF65-F5344CB8AC3E}">
        <p14:creationId xmlns:p14="http://schemas.microsoft.com/office/powerpoint/2010/main" val="8665272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Spanning Trees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11.4</a:t>
            </a:r>
          </a:p>
        </p:txBody>
      </p:sp>
    </p:spTree>
    <p:extLst>
      <p:ext uri="{BB962C8B-B14F-4D97-AF65-F5344CB8AC3E}">
        <p14:creationId xmlns:p14="http://schemas.microsoft.com/office/powerpoint/2010/main" val="24844341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Spanning Trees</a:t>
            </a:r>
          </a:p>
          <a:p>
            <a:r>
              <a:rPr lang="en-US" dirty="0"/>
              <a:t>Prim’s Algorithm</a:t>
            </a:r>
          </a:p>
          <a:p>
            <a:r>
              <a:rPr lang="en-US" dirty="0"/>
              <a:t>Kruskal Algorithm</a:t>
            </a:r>
          </a:p>
        </p:txBody>
      </p:sp>
    </p:spTree>
    <p:extLst>
      <p:ext uri="{BB962C8B-B14F-4D97-AF65-F5344CB8AC3E}">
        <p14:creationId xmlns:p14="http://schemas.microsoft.com/office/powerpoint/2010/main" val="193200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444"/>
            <a:ext cx="8229600" cy="819912"/>
          </a:xfrm>
        </p:spPr>
        <p:txBody>
          <a:bodyPr/>
          <a:lstStyle/>
          <a:p>
            <a:pPr algn="ctr"/>
            <a:r>
              <a:rPr lang="en-US" b="1" dirty="0">
                <a:effectLst>
                  <a:outerShdw blurRad="38100" dist="38100" dir="2700000" algn="tl">
                    <a:srgbClr val="000000">
                      <a:alpha val="43137"/>
                    </a:srgbClr>
                  </a:outerShdw>
                </a:effectLst>
              </a:rPr>
              <a:t>Transportation Graphs</a:t>
            </a:r>
          </a:p>
        </p:txBody>
      </p:sp>
      <p:sp>
        <p:nvSpPr>
          <p:cNvPr id="3" name="Content Placeholder 2"/>
          <p:cNvSpPr>
            <a:spLocks noGrp="1"/>
          </p:cNvSpPr>
          <p:nvPr>
            <p:ph idx="1"/>
          </p:nvPr>
        </p:nvSpPr>
        <p:spPr>
          <a:xfrm>
            <a:off x="190500" y="944911"/>
            <a:ext cx="8763000" cy="4800600"/>
          </a:xfrm>
        </p:spPr>
        <p:txBody>
          <a:bodyPr>
            <a:normAutofit/>
          </a:bodyPr>
          <a:lstStyle/>
          <a:p>
            <a:r>
              <a:rPr lang="en-US" sz="2800" dirty="0"/>
              <a:t>Graph models are extensively used in the study of  transportation networks.</a:t>
            </a:r>
          </a:p>
          <a:p>
            <a:r>
              <a:rPr lang="en-US" sz="2800" dirty="0"/>
              <a:t>Airline networks can be modeled using directed </a:t>
            </a:r>
            <a:r>
              <a:rPr lang="en-US" sz="2800" dirty="0" err="1"/>
              <a:t>multigraphs</a:t>
            </a:r>
            <a:r>
              <a:rPr lang="en-US" sz="2800" dirty="0"/>
              <a:t> where</a:t>
            </a:r>
          </a:p>
          <a:p>
            <a:pPr lvl="1"/>
            <a:r>
              <a:rPr lang="en-US" sz="2400" dirty="0"/>
              <a:t>airports are represented by vertices</a:t>
            </a:r>
          </a:p>
          <a:p>
            <a:pPr lvl="1"/>
            <a:r>
              <a:rPr lang="en-US" sz="2400" dirty="0"/>
              <a:t>each flight is represented by  a directed edge from the vertex representing the departure airport to the vertex representing the destination airport</a:t>
            </a:r>
          </a:p>
          <a:p>
            <a:r>
              <a:rPr lang="en-US" sz="2800" dirty="0"/>
              <a:t>Road networks can be modeled using graphs where</a:t>
            </a:r>
          </a:p>
          <a:p>
            <a:pPr lvl="1"/>
            <a:r>
              <a:rPr lang="en-US" sz="2400" dirty="0"/>
              <a:t>vertices represent intersections and edges represent roads.</a:t>
            </a:r>
          </a:p>
          <a:p>
            <a:pPr lvl="1"/>
            <a:r>
              <a:rPr lang="en-US" sz="2400" dirty="0"/>
              <a:t>undirected edges represent two-way roads and directed edges represent one-way roads.</a:t>
            </a:r>
          </a:p>
        </p:txBody>
      </p:sp>
    </p:spTree>
    <p:extLst>
      <p:ext uri="{BB962C8B-B14F-4D97-AF65-F5344CB8AC3E}">
        <p14:creationId xmlns:p14="http://schemas.microsoft.com/office/powerpoint/2010/main" val="11636865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152400" y="914400"/>
            <a:ext cx="8534400" cy="5943600"/>
          </a:xfrm>
        </p:spPr>
        <p:txBody>
          <a:bodyPr>
            <a:normAutofit/>
          </a:bodyPr>
          <a:lstStyle/>
          <a:p>
            <a:pPr indent="0">
              <a:buNone/>
            </a:pPr>
            <a:endParaRPr lang="en-US" sz="2400" b="1" dirty="0"/>
          </a:p>
          <a:p>
            <a:pPr indent="0">
              <a:buNone/>
            </a:pPr>
            <a:r>
              <a:rPr lang="en-US" sz="2400" b="1" dirty="0"/>
              <a:t>Definition</a:t>
            </a:r>
            <a:r>
              <a:rPr lang="en-US" sz="2400" dirty="0"/>
              <a:t>: Let </a:t>
            </a:r>
            <a:r>
              <a:rPr lang="en-US" sz="2400" i="1" dirty="0"/>
              <a:t>G</a:t>
            </a:r>
            <a:r>
              <a:rPr lang="en-US" sz="2400" dirty="0"/>
              <a:t> be a simple graph. A spanning tree of </a:t>
            </a:r>
            <a:r>
              <a:rPr lang="en-US" sz="2400" i="1" dirty="0"/>
              <a:t>G</a:t>
            </a:r>
            <a:r>
              <a:rPr lang="en-US" sz="2400" dirty="0"/>
              <a:t> is a </a:t>
            </a:r>
            <a:r>
              <a:rPr lang="en-US" sz="2400" dirty="0" err="1"/>
              <a:t>subgraph</a:t>
            </a:r>
            <a:r>
              <a:rPr lang="en-US" sz="2400" dirty="0"/>
              <a:t> of </a:t>
            </a:r>
            <a:r>
              <a:rPr lang="en-US" sz="2400" i="1" dirty="0"/>
              <a:t>G</a:t>
            </a:r>
            <a:r>
              <a:rPr lang="en-US" sz="2400" dirty="0"/>
              <a:t> that is a tree containing every vertex of </a:t>
            </a:r>
            <a:r>
              <a:rPr lang="en-US" sz="2400" i="1" dirty="0"/>
              <a:t>G</a:t>
            </a:r>
            <a:r>
              <a:rPr lang="en-US" sz="2400" dirty="0"/>
              <a:t>. </a:t>
            </a:r>
          </a:p>
          <a:p>
            <a:pPr indent="0">
              <a:buNone/>
            </a:pPr>
            <a:endParaRPr lang="en-US" sz="2400" b="1" dirty="0"/>
          </a:p>
          <a:p>
            <a:pPr indent="0">
              <a:buNone/>
            </a:pPr>
            <a:r>
              <a:rPr lang="en-US" sz="2400" b="1" dirty="0"/>
              <a:t>Example</a:t>
            </a:r>
            <a:r>
              <a:rPr lang="en-US" sz="2400" dirty="0"/>
              <a:t>: Find the spanning tree of the simple graph:</a:t>
            </a:r>
          </a:p>
          <a:p>
            <a:pPr indent="0">
              <a:buNone/>
            </a:pPr>
            <a:endParaRPr lang="en-US" sz="2400" dirty="0"/>
          </a:p>
          <a:p>
            <a:pPr indent="0">
              <a:buNone/>
            </a:pPr>
            <a:endParaRPr lang="en-US" sz="2400" b="1"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3276600"/>
            <a:ext cx="6248400" cy="2438400"/>
          </a:xfrm>
          <a:prstGeom prst="rect">
            <a:avLst/>
          </a:prstGeom>
        </p:spPr>
      </p:pic>
    </p:spTree>
    <p:extLst>
      <p:ext uri="{BB962C8B-B14F-4D97-AF65-F5344CB8AC3E}">
        <p14:creationId xmlns:p14="http://schemas.microsoft.com/office/powerpoint/2010/main" val="412887951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Spanning Trees</a:t>
            </a:r>
          </a:p>
        </p:txBody>
      </p:sp>
      <p:sp>
        <p:nvSpPr>
          <p:cNvPr id="3" name="Content Placeholder 2"/>
          <p:cNvSpPr>
            <a:spLocks noGrp="1"/>
          </p:cNvSpPr>
          <p:nvPr>
            <p:ph idx="1"/>
          </p:nvPr>
        </p:nvSpPr>
        <p:spPr>
          <a:xfrm>
            <a:off x="457200" y="914400"/>
            <a:ext cx="8229600" cy="5943600"/>
          </a:xfrm>
        </p:spPr>
        <p:txBody>
          <a:bodyPr>
            <a:normAutofit/>
          </a:bodyPr>
          <a:lstStyle/>
          <a:p>
            <a:pPr indent="0">
              <a:buNone/>
            </a:pPr>
            <a:r>
              <a:rPr lang="en-US" sz="2400" b="1" dirty="0"/>
              <a:t>Solution</a:t>
            </a:r>
            <a:r>
              <a:rPr lang="en-US" sz="2400" dirty="0"/>
              <a:t>: The graph is connected, but is not a tree because it contains simple circuits. Remove the edge {</a:t>
            </a:r>
            <a:r>
              <a:rPr lang="en-US" sz="2400" i="1" dirty="0"/>
              <a:t>a</a:t>
            </a:r>
            <a:r>
              <a:rPr lang="en-US" sz="2400" dirty="0"/>
              <a:t>, </a:t>
            </a:r>
            <a:r>
              <a:rPr lang="en-US" sz="2400" i="1" dirty="0"/>
              <a:t>e</a:t>
            </a:r>
            <a:r>
              <a:rPr lang="en-US" sz="2400" dirty="0"/>
              <a:t>}. Now one simple circuit is gone, but the remaining </a:t>
            </a:r>
            <a:r>
              <a:rPr lang="en-US" sz="2400" dirty="0" err="1"/>
              <a:t>subgraph</a:t>
            </a:r>
            <a:r>
              <a:rPr lang="en-US" sz="2400" dirty="0"/>
              <a:t> still has a simple circuit. Remove the edge {</a:t>
            </a:r>
            <a:r>
              <a:rPr lang="en-US" sz="2400" i="1" dirty="0"/>
              <a:t>e</a:t>
            </a:r>
            <a:r>
              <a:rPr lang="en-US" sz="2400" dirty="0"/>
              <a:t>, </a:t>
            </a:r>
            <a:r>
              <a:rPr lang="en-US" sz="2400" i="1" dirty="0"/>
              <a:t>f</a:t>
            </a:r>
            <a:r>
              <a:rPr lang="en-US" sz="2400" dirty="0"/>
              <a:t>} and then the edge {</a:t>
            </a:r>
            <a:r>
              <a:rPr lang="en-US" sz="2400" i="1" dirty="0"/>
              <a:t>c</a:t>
            </a:r>
            <a:r>
              <a:rPr lang="en-US" sz="2400" dirty="0"/>
              <a:t>, </a:t>
            </a:r>
            <a:r>
              <a:rPr lang="en-US" sz="2400" i="1" dirty="0"/>
              <a:t>g</a:t>
            </a:r>
            <a:r>
              <a:rPr lang="en-US" sz="2400" dirty="0"/>
              <a:t>} to produce a simple graph with no simple circuits. It is a spanning tree, because it contains every vertex of the original graph. </a:t>
            </a:r>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dirty="0"/>
              <a:t>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33800"/>
            <a:ext cx="87630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0996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Minimum Spanning</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11.5</a:t>
            </a:r>
          </a:p>
        </p:txBody>
      </p:sp>
    </p:spTree>
    <p:extLst>
      <p:ext uri="{BB962C8B-B14F-4D97-AF65-F5344CB8AC3E}">
        <p14:creationId xmlns:p14="http://schemas.microsoft.com/office/powerpoint/2010/main" val="20470092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i="1" dirty="0"/>
              <a:t>Minimum spanning tree</a:t>
            </a:r>
            <a:endParaRPr lang="en-US" dirty="0"/>
          </a:p>
        </p:txBody>
      </p:sp>
      <p:sp>
        <p:nvSpPr>
          <p:cNvPr id="3" name="Content Placeholder 2"/>
          <p:cNvSpPr>
            <a:spLocks noGrp="1"/>
          </p:cNvSpPr>
          <p:nvPr>
            <p:ph idx="1"/>
          </p:nvPr>
        </p:nvSpPr>
        <p:spPr>
          <a:xfrm>
            <a:off x="457200" y="1447800"/>
            <a:ext cx="8229600" cy="4876800"/>
          </a:xfrm>
        </p:spPr>
        <p:txBody>
          <a:bodyPr/>
          <a:lstStyle/>
          <a:p>
            <a:r>
              <a:rPr lang="en-US" dirty="0"/>
              <a:t>A </a:t>
            </a:r>
            <a:r>
              <a:rPr lang="en-US" i="1" dirty="0"/>
              <a:t>minimum spanning tree </a:t>
            </a:r>
            <a:r>
              <a:rPr lang="en-US" dirty="0"/>
              <a:t>in a connected weighted graph is a spanning tree that has the smallest possible sum of weights of its edges.</a:t>
            </a:r>
          </a:p>
          <a:p>
            <a:pPr algn="just"/>
            <a:r>
              <a:rPr lang="en-US" sz="2800" b="1" dirty="0"/>
              <a:t>Example:</a:t>
            </a:r>
            <a:r>
              <a:rPr lang="en-US" sz="2800" dirty="0"/>
              <a:t> A company plans to build a communications network connecting its five computer centers. Any pair of these centers can be linked with a leased telephone line. Which links should be made to ensure that there is a path between any two computer centers so that the total cost of the network is minimized? </a:t>
            </a:r>
          </a:p>
          <a:p>
            <a:endParaRPr lang="en-US" dirty="0"/>
          </a:p>
        </p:txBody>
      </p:sp>
    </p:spTree>
    <p:extLst>
      <p:ext uri="{BB962C8B-B14F-4D97-AF65-F5344CB8AC3E}">
        <p14:creationId xmlns:p14="http://schemas.microsoft.com/office/powerpoint/2010/main" val="1835531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7912"/>
          </a:xfrm>
        </p:spPr>
        <p:txBody>
          <a:bodyPr>
            <a:normAutofit fontScale="90000"/>
          </a:bodyPr>
          <a:lstStyle/>
          <a:p>
            <a:r>
              <a:rPr lang="en-US" i="1" dirty="0"/>
              <a:t>Minimum spanning tree</a:t>
            </a:r>
            <a:endParaRPr lang="en-US" dirty="0"/>
          </a:p>
        </p:txBody>
      </p:sp>
      <p:sp>
        <p:nvSpPr>
          <p:cNvPr id="3" name="Content Placeholder 2"/>
          <p:cNvSpPr>
            <a:spLocks noGrp="1"/>
          </p:cNvSpPr>
          <p:nvPr>
            <p:ph idx="1"/>
          </p:nvPr>
        </p:nvSpPr>
        <p:spPr>
          <a:xfrm>
            <a:off x="152400" y="704088"/>
            <a:ext cx="8763000" cy="5620512"/>
          </a:xfrm>
        </p:spPr>
        <p:txBody>
          <a:bodyPr>
            <a:normAutofit/>
          </a:bodyPr>
          <a:lstStyle/>
          <a:p>
            <a:r>
              <a:rPr lang="en-US" sz="2000" b="1" dirty="0"/>
              <a:t>Solution: </a:t>
            </a:r>
            <a:r>
              <a:rPr lang="en-US" sz="2000" dirty="0"/>
              <a:t>We can model this problem using the weighted graph shown in Figure 1, where vertices represent computer centers, edges represent possible leased lines, and the weights on edges are the monthly lease rates of the lines represented by the edges. We can solve this problem by finding a spanning tree so that the sum of the weights of the edges of the tree is minimized. Such a spanning tree is called a </a:t>
            </a:r>
            <a:r>
              <a:rPr lang="en-US" sz="2000" b="1" dirty="0"/>
              <a:t>minimum spanning tree</a:t>
            </a:r>
            <a:r>
              <a:rPr lang="en-US" sz="2000" dirty="0"/>
              <a:t>.</a:t>
            </a:r>
            <a:endParaRPr lang="en-US" sz="2400" b="1" dirty="0"/>
          </a:p>
        </p:txBody>
      </p:sp>
      <p:pic>
        <p:nvPicPr>
          <p:cNvPr id="4" name="Picture 3"/>
          <p:cNvPicPr>
            <a:picLocks noChangeAspect="1"/>
          </p:cNvPicPr>
          <p:nvPr/>
        </p:nvPicPr>
        <p:blipFill>
          <a:blip r:embed="rId2"/>
          <a:stretch>
            <a:fillRect/>
          </a:stretch>
        </p:blipFill>
        <p:spPr>
          <a:xfrm>
            <a:off x="457200" y="2590800"/>
            <a:ext cx="8458200" cy="3886200"/>
          </a:xfrm>
          <a:prstGeom prst="rect">
            <a:avLst/>
          </a:prstGeom>
        </p:spPr>
      </p:pic>
    </p:spTree>
    <p:extLst>
      <p:ext uri="{BB962C8B-B14F-4D97-AF65-F5344CB8AC3E}">
        <p14:creationId xmlns:p14="http://schemas.microsoft.com/office/powerpoint/2010/main" val="90260131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dirty="0"/>
              <a:t>PRIM’S ALGORITHM</a:t>
            </a:r>
          </a:p>
        </p:txBody>
      </p:sp>
      <p:pic>
        <p:nvPicPr>
          <p:cNvPr id="4" name="Content Placeholder 3"/>
          <p:cNvPicPr>
            <a:picLocks noGrp="1" noChangeAspect="1"/>
          </p:cNvPicPr>
          <p:nvPr>
            <p:ph idx="1"/>
          </p:nvPr>
        </p:nvPicPr>
        <p:blipFill>
          <a:blip r:embed="rId2"/>
          <a:stretch>
            <a:fillRect/>
          </a:stretch>
        </p:blipFill>
        <p:spPr>
          <a:xfrm>
            <a:off x="762000" y="1752600"/>
            <a:ext cx="7391399" cy="4343400"/>
          </a:xfrm>
          <a:prstGeom prst="rect">
            <a:avLst/>
          </a:prstGeom>
        </p:spPr>
      </p:pic>
    </p:spTree>
    <p:extLst>
      <p:ext uri="{BB962C8B-B14F-4D97-AF65-F5344CB8AC3E}">
        <p14:creationId xmlns:p14="http://schemas.microsoft.com/office/powerpoint/2010/main" val="18737450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1E78-9961-4D1F-AB17-DED351C71764}"/>
              </a:ext>
            </a:extLst>
          </p:cNvPr>
          <p:cNvSpPr>
            <a:spLocks noGrp="1"/>
          </p:cNvSpPr>
          <p:nvPr>
            <p:ph type="title"/>
          </p:nvPr>
        </p:nvSpPr>
        <p:spPr>
          <a:xfrm>
            <a:off x="114300" y="1066800"/>
            <a:ext cx="4381500" cy="2185178"/>
          </a:xfrm>
        </p:spPr>
        <p:txBody>
          <a:bodyPr>
            <a:noAutofit/>
          </a:bodyPr>
          <a:lstStyle/>
          <a:p>
            <a:r>
              <a:rPr lang="en-US" sz="2400" b="1" dirty="0">
                <a:solidFill>
                  <a:schemeClr val="tx1"/>
                </a:solidFill>
                <a:latin typeface="Arial" panose="020B0604020202020204" pitchFamily="34" charset="0"/>
                <a:cs typeface="Arial" panose="020B0604020202020204" pitchFamily="34" charset="0"/>
              </a:rPr>
              <a:t>Example:</a:t>
            </a:r>
            <a:r>
              <a:rPr lang="en-US" sz="2400" dirty="0">
                <a:solidFill>
                  <a:schemeClr val="tx1"/>
                </a:solidFill>
                <a:latin typeface="Arial" panose="020B0604020202020204" pitchFamily="34" charset="0"/>
                <a:cs typeface="Arial" panose="020B0604020202020204" pitchFamily="34" charset="0"/>
              </a:rPr>
              <a:t> Use Prims algorithm to find a minimal spanning tree for the graph below. Indicate the order in which edges are added to form the tree.</a:t>
            </a:r>
            <a:br>
              <a:rPr lang="en-US" sz="2400" dirty="0"/>
            </a:br>
            <a:endParaRPr lang="x-none" sz="2000" dirty="0"/>
          </a:p>
        </p:txBody>
      </p:sp>
      <p:sp>
        <p:nvSpPr>
          <p:cNvPr id="7" name="Content Placeholder 6">
            <a:extLst>
              <a:ext uri="{FF2B5EF4-FFF2-40B4-BE49-F238E27FC236}">
                <a16:creationId xmlns:a16="http://schemas.microsoft.com/office/drawing/2014/main" id="{29653CBD-6F63-4124-9182-C9140DFC17EB}"/>
              </a:ext>
            </a:extLst>
          </p:cNvPr>
          <p:cNvSpPr>
            <a:spLocks noGrp="1"/>
          </p:cNvSpPr>
          <p:nvPr>
            <p:ph idx="1"/>
          </p:nvPr>
        </p:nvSpPr>
        <p:spPr/>
        <p:txBody>
          <a:bodyPr/>
          <a:lstStyle/>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a:p>
            <a:pPr marL="0" indent="0">
              <a:buNone/>
            </a:pPr>
            <a:r>
              <a:rPr lang="en-US" sz="2800" dirty="0">
                <a:latin typeface="Arial" panose="020B0604020202020204" pitchFamily="34" charset="0"/>
                <a:cs typeface="Arial" panose="020B0604020202020204" pitchFamily="34" charset="0"/>
              </a:rPr>
              <a:t>Order of adding the edges:</a:t>
            </a:r>
          </a:p>
          <a:p>
            <a:pPr marL="0" indent="0">
              <a:buNone/>
            </a:pPr>
            <a:r>
              <a:rPr lang="en-US" dirty="0"/>
              <a:t>{a , b}, {b , c}, {c , d}, {d , e}, {e , f}, {f , g}</a:t>
            </a:r>
          </a:p>
          <a:p>
            <a:pPr marL="0" indent="0">
              <a:buNone/>
            </a:pPr>
            <a:endParaRPr lang="en-US" dirty="0"/>
          </a:p>
          <a:p>
            <a:pPr marL="0" indent="0">
              <a:buNone/>
            </a:pPr>
            <a:r>
              <a:rPr lang="en-US" dirty="0"/>
              <a:t>MST COST = 23</a:t>
            </a:r>
            <a:endParaRPr lang="x-none" dirty="0"/>
          </a:p>
        </p:txBody>
      </p:sp>
      <p:pic>
        <p:nvPicPr>
          <p:cNvPr id="5" name="Picture 4">
            <a:extLst>
              <a:ext uri="{FF2B5EF4-FFF2-40B4-BE49-F238E27FC236}">
                <a16:creationId xmlns:a16="http://schemas.microsoft.com/office/drawing/2014/main" id="{7A2BA245-A9FC-4AFF-9683-64643AFFEC95}"/>
              </a:ext>
            </a:extLst>
          </p:cNvPr>
          <p:cNvPicPr>
            <a:picLocks noChangeAspect="1"/>
          </p:cNvPicPr>
          <p:nvPr/>
        </p:nvPicPr>
        <p:blipFill>
          <a:blip r:embed="rId2"/>
          <a:stretch>
            <a:fillRect/>
          </a:stretch>
        </p:blipFill>
        <p:spPr>
          <a:xfrm>
            <a:off x="3265714" y="4568476"/>
            <a:ext cx="5410200" cy="2057400"/>
          </a:xfrm>
          <a:prstGeom prst="rect">
            <a:avLst/>
          </a:prstGeom>
        </p:spPr>
      </p:pic>
      <p:sp>
        <p:nvSpPr>
          <p:cNvPr id="9" name="Title 1">
            <a:extLst>
              <a:ext uri="{FF2B5EF4-FFF2-40B4-BE49-F238E27FC236}">
                <a16:creationId xmlns:a16="http://schemas.microsoft.com/office/drawing/2014/main" id="{47C45349-9D99-46BA-9324-8F553B0789D1}"/>
              </a:ext>
            </a:extLst>
          </p:cNvPr>
          <p:cNvSpPr txBox="1">
            <a:spLocks/>
          </p:cNvSpPr>
          <p:nvPr/>
        </p:nvSpPr>
        <p:spPr>
          <a:xfrm>
            <a:off x="457200" y="232124"/>
            <a:ext cx="8229600" cy="910876"/>
          </a:xfrm>
          <a:prstGeom prst="rect">
            <a:avLst/>
          </a:prstGeom>
        </p:spPr>
        <p:txBody>
          <a:bodyPr vert="horz" lIns="0" rIns="0" bIns="0" anchor="b">
            <a:normAutofit fontScale="975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5400" dirty="0"/>
              <a:t>Minimal spanning tree (MST)</a:t>
            </a:r>
            <a:endParaRPr lang="en-US" dirty="0"/>
          </a:p>
        </p:txBody>
      </p:sp>
      <p:pic>
        <p:nvPicPr>
          <p:cNvPr id="6" name="Picture 5"/>
          <p:cNvPicPr>
            <a:picLocks noChangeAspect="1"/>
          </p:cNvPicPr>
          <p:nvPr/>
        </p:nvPicPr>
        <p:blipFill>
          <a:blip r:embed="rId3"/>
          <a:stretch>
            <a:fillRect/>
          </a:stretch>
        </p:blipFill>
        <p:spPr>
          <a:xfrm>
            <a:off x="4757737" y="1211651"/>
            <a:ext cx="3667125" cy="1895475"/>
          </a:xfrm>
          <a:prstGeom prst="rect">
            <a:avLst/>
          </a:prstGeom>
        </p:spPr>
      </p:pic>
    </p:spTree>
    <p:extLst>
      <p:ext uri="{BB962C8B-B14F-4D97-AF65-F5344CB8AC3E}">
        <p14:creationId xmlns:p14="http://schemas.microsoft.com/office/powerpoint/2010/main" val="148760249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b="1" dirty="0"/>
              <a:t>KRUSKAL’S ALGORITHM</a:t>
            </a:r>
            <a:endParaRPr lang="en-US" dirty="0"/>
          </a:p>
        </p:txBody>
      </p:sp>
      <p:pic>
        <p:nvPicPr>
          <p:cNvPr id="6" name="Content Placeholder 5"/>
          <p:cNvPicPr>
            <a:picLocks noGrp="1" noChangeAspect="1"/>
          </p:cNvPicPr>
          <p:nvPr>
            <p:ph idx="1"/>
          </p:nvPr>
        </p:nvPicPr>
        <p:blipFill>
          <a:blip r:embed="rId2"/>
          <a:stretch>
            <a:fillRect/>
          </a:stretch>
        </p:blipFill>
        <p:spPr>
          <a:xfrm>
            <a:off x="762000" y="1676400"/>
            <a:ext cx="7696200" cy="4267200"/>
          </a:xfrm>
          <a:prstGeom prst="rect">
            <a:avLst/>
          </a:prstGeom>
        </p:spPr>
      </p:pic>
    </p:spTree>
    <p:extLst>
      <p:ext uri="{BB962C8B-B14F-4D97-AF65-F5344CB8AC3E}">
        <p14:creationId xmlns:p14="http://schemas.microsoft.com/office/powerpoint/2010/main" val="37931365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sz="5400" dirty="0"/>
              <a:t>Minimal spanning tree (MST)</a:t>
            </a:r>
            <a:endParaRPr lang="en-US" dirty="0"/>
          </a:p>
        </p:txBody>
      </p:sp>
      <p:sp>
        <p:nvSpPr>
          <p:cNvPr id="3" name="Content Placeholder 2"/>
          <p:cNvSpPr>
            <a:spLocks noGrp="1"/>
          </p:cNvSpPr>
          <p:nvPr>
            <p:ph idx="1"/>
          </p:nvPr>
        </p:nvSpPr>
        <p:spPr>
          <a:xfrm>
            <a:off x="152400" y="1169158"/>
            <a:ext cx="3962400" cy="2159830"/>
          </a:xfrm>
        </p:spPr>
        <p:txBody>
          <a:bodyPr>
            <a:normAutofit/>
          </a:bodyPr>
          <a:lstStyle/>
          <a:p>
            <a:pPr marL="0" indent="0">
              <a:buNone/>
            </a:pPr>
            <a:r>
              <a:rPr lang="en-US" sz="2400" b="1" dirty="0"/>
              <a:t>Example:</a:t>
            </a:r>
            <a:r>
              <a:rPr lang="en-US" sz="2400" dirty="0"/>
              <a:t> Use Kruskal’s algorithm to find a minimal spanning tree for the graph below. Indicate the order in which edges are added to form the tree.</a:t>
            </a:r>
          </a:p>
          <a:p>
            <a:pPr marL="0" indent="0">
              <a:buNone/>
            </a:pPr>
            <a:endParaRPr lang="en-US" sz="2000" dirty="0"/>
          </a:p>
        </p:txBody>
      </p:sp>
      <p:pic>
        <p:nvPicPr>
          <p:cNvPr id="4" name="Picture 3"/>
          <p:cNvPicPr>
            <a:picLocks noChangeAspect="1"/>
          </p:cNvPicPr>
          <p:nvPr/>
        </p:nvPicPr>
        <p:blipFill>
          <a:blip r:embed="rId2"/>
          <a:stretch>
            <a:fillRect/>
          </a:stretch>
        </p:blipFill>
        <p:spPr>
          <a:xfrm>
            <a:off x="4245431" y="1143000"/>
            <a:ext cx="4905828" cy="2185988"/>
          </a:xfrm>
          <a:prstGeom prst="rect">
            <a:avLst/>
          </a:prstGeom>
        </p:spPr>
      </p:pic>
      <p:pic>
        <p:nvPicPr>
          <p:cNvPr id="5" name="Picture 4">
            <a:extLst>
              <a:ext uri="{FF2B5EF4-FFF2-40B4-BE49-F238E27FC236}">
                <a16:creationId xmlns:a16="http://schemas.microsoft.com/office/drawing/2014/main" id="{5DD7993C-77F1-4B7B-844B-DA0E16820C4A}"/>
              </a:ext>
            </a:extLst>
          </p:cNvPr>
          <p:cNvPicPr>
            <a:picLocks noChangeAspect="1"/>
          </p:cNvPicPr>
          <p:nvPr/>
        </p:nvPicPr>
        <p:blipFill>
          <a:blip r:embed="rId3"/>
          <a:stretch>
            <a:fillRect/>
          </a:stretch>
        </p:blipFill>
        <p:spPr>
          <a:xfrm>
            <a:off x="471715" y="3328988"/>
            <a:ext cx="8229599" cy="3222783"/>
          </a:xfrm>
          <a:prstGeom prst="rect">
            <a:avLst/>
          </a:prstGeom>
        </p:spPr>
      </p:pic>
      <p:sp>
        <p:nvSpPr>
          <p:cNvPr id="6" name="Rectangle 5">
            <a:extLst>
              <a:ext uri="{FF2B5EF4-FFF2-40B4-BE49-F238E27FC236}">
                <a16:creationId xmlns:a16="http://schemas.microsoft.com/office/drawing/2014/main" id="{B28B3A27-6243-4758-8D04-4B5E8D077796}"/>
              </a:ext>
            </a:extLst>
          </p:cNvPr>
          <p:cNvSpPr/>
          <p:nvPr/>
        </p:nvSpPr>
        <p:spPr>
          <a:xfrm>
            <a:off x="2506557" y="4386381"/>
            <a:ext cx="1756186" cy="369332"/>
          </a:xfrm>
          <a:prstGeom prst="rect">
            <a:avLst/>
          </a:prstGeom>
        </p:spPr>
        <p:txBody>
          <a:bodyPr wrap="none">
            <a:spAutoFit/>
          </a:bodyPr>
          <a:lstStyle/>
          <a:p>
            <a:r>
              <a:rPr lang="en-US" b="1" dirty="0"/>
              <a:t>MST COST = 23</a:t>
            </a:r>
            <a:endParaRPr lang="x-none" b="1" dirty="0"/>
          </a:p>
        </p:txBody>
      </p:sp>
    </p:spTree>
    <p:extLst>
      <p:ext uri="{BB962C8B-B14F-4D97-AF65-F5344CB8AC3E}">
        <p14:creationId xmlns:p14="http://schemas.microsoft.com/office/powerpoint/2010/main" val="117724100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704088"/>
            <a:ext cx="6324600" cy="1143000"/>
          </a:xfrm>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42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Chapter Summary</a:t>
            </a:r>
          </a:p>
        </p:txBody>
      </p:sp>
      <p:sp>
        <p:nvSpPr>
          <p:cNvPr id="3" name="Content Placeholder 2"/>
          <p:cNvSpPr>
            <a:spLocks noGrp="1"/>
          </p:cNvSpPr>
          <p:nvPr>
            <p:ph idx="1"/>
          </p:nvPr>
        </p:nvSpPr>
        <p:spPr/>
        <p:txBody>
          <a:bodyPr>
            <a:normAutofit/>
          </a:bodyPr>
          <a:lstStyle/>
          <a:p>
            <a:r>
              <a:rPr lang="en-US" dirty="0"/>
              <a:t>Graphs and Graph Models</a:t>
            </a:r>
          </a:p>
          <a:p>
            <a:r>
              <a:rPr lang="en-US" dirty="0"/>
              <a:t>Graph Terminology and Special Types of Graphs</a:t>
            </a:r>
          </a:p>
          <a:p>
            <a:r>
              <a:rPr lang="en-US" dirty="0"/>
              <a:t>Representing Graphs and Graph Isomorphism</a:t>
            </a:r>
          </a:p>
          <a:p>
            <a:r>
              <a:rPr lang="en-US" dirty="0"/>
              <a:t>Connectivity</a:t>
            </a:r>
          </a:p>
          <a:p>
            <a:r>
              <a:rPr lang="en-US" dirty="0"/>
              <a:t>Euler and Hamiltonian Graphs</a:t>
            </a:r>
          </a:p>
          <a:p>
            <a:r>
              <a:rPr lang="en-US" dirty="0"/>
              <a:t>Shortest-Path Problems</a:t>
            </a:r>
          </a:p>
          <a:p>
            <a:r>
              <a:rPr lang="en-US" dirty="0"/>
              <a:t>Planar Graphs </a:t>
            </a:r>
          </a:p>
          <a:p>
            <a:r>
              <a:rPr lang="en-US" dirty="0"/>
              <a:t>Graph Coloring</a:t>
            </a:r>
          </a:p>
          <a:p>
            <a:endParaRPr lang="en-US" dirty="0"/>
          </a:p>
          <a:p>
            <a:pPr>
              <a:buNone/>
            </a:pPr>
            <a:endParaRPr lang="en-US" dirty="0"/>
          </a:p>
          <a:p>
            <a:pPr lvl="1">
              <a:buNone/>
            </a:pPr>
            <a:endParaRPr lang="en-US" dirty="0"/>
          </a:p>
          <a:p>
            <a:endParaRPr lang="en-US" dirty="0"/>
          </a:p>
        </p:txBody>
      </p:sp>
    </p:spTree>
    <p:extLst>
      <p:ext uri="{BB962C8B-B14F-4D97-AF65-F5344CB8AC3E}">
        <p14:creationId xmlns:p14="http://schemas.microsoft.com/office/powerpoint/2010/main" val="1875377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937"/>
            <a:ext cx="8229600" cy="438912"/>
          </a:xfrm>
        </p:spPr>
        <p:txBody>
          <a:bodyPr>
            <a:noAutofit/>
          </a:bodyPr>
          <a:lstStyle/>
          <a:p>
            <a:pPr algn="ctr"/>
            <a:r>
              <a:rPr lang="en-US" sz="3200" b="1" dirty="0">
                <a:effectLst>
                  <a:outerShdw blurRad="38100" dist="38100" dir="2700000" algn="tl">
                    <a:srgbClr val="000000">
                      <a:alpha val="43137"/>
                    </a:srgbClr>
                  </a:outerShdw>
                </a:effectLst>
              </a:rPr>
              <a:t>Software Design Applications</a:t>
            </a:r>
          </a:p>
        </p:txBody>
      </p:sp>
      <p:sp>
        <p:nvSpPr>
          <p:cNvPr id="3" name="Content Placeholder 2"/>
          <p:cNvSpPr>
            <a:spLocks noGrp="1"/>
          </p:cNvSpPr>
          <p:nvPr>
            <p:ph idx="1"/>
          </p:nvPr>
        </p:nvSpPr>
        <p:spPr>
          <a:xfrm>
            <a:off x="457200" y="838200"/>
            <a:ext cx="8229600" cy="5181600"/>
          </a:xfrm>
        </p:spPr>
        <p:txBody>
          <a:bodyPr>
            <a:normAutofit/>
          </a:bodyPr>
          <a:lstStyle/>
          <a:p>
            <a:r>
              <a:rPr lang="en-US" sz="2400" dirty="0"/>
              <a:t>Graph models are extensively used in software design. We will introduce two such models here; one representing the dependency between the modules of a software application  and the other representing restrictions in the execution of statements in computer programs.</a:t>
            </a:r>
          </a:p>
          <a:p>
            <a:endParaRPr lang="en-US" sz="2400" dirty="0"/>
          </a:p>
          <a:p>
            <a:r>
              <a:rPr lang="en-US" sz="2400" dirty="0"/>
              <a:t>When a top-down approach is used to design software, the system is divided into modules, each performing a specific task.</a:t>
            </a:r>
          </a:p>
          <a:p>
            <a:r>
              <a:rPr lang="en-US" sz="2400" dirty="0"/>
              <a:t>    </a:t>
            </a:r>
          </a:p>
          <a:p>
            <a:r>
              <a:rPr lang="en-US" sz="2400" dirty="0"/>
              <a:t>We use a </a:t>
            </a:r>
            <a:r>
              <a:rPr lang="en-US" sz="2400" i="1" dirty="0"/>
              <a:t>module dependency graph </a:t>
            </a:r>
            <a:r>
              <a:rPr lang="en-US" sz="2400" dirty="0"/>
              <a:t>to represent the dependency between these modules.  These dependencies need to be understood before coding can be done. </a:t>
            </a:r>
          </a:p>
          <a:p>
            <a:pPr marL="393192" lvl="1" indent="0">
              <a:buNone/>
            </a:pPr>
            <a:endParaRPr lang="en-US" sz="2000" dirty="0"/>
          </a:p>
        </p:txBody>
      </p:sp>
    </p:spTree>
    <p:extLst>
      <p:ext uri="{BB962C8B-B14F-4D97-AF65-F5344CB8AC3E}">
        <p14:creationId xmlns:p14="http://schemas.microsoft.com/office/powerpoint/2010/main" val="347024116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a:bodyPr>
          <a:lstStyle/>
          <a:p>
            <a:r>
              <a:rPr lang="en-US" sz="4800" dirty="0"/>
              <a:t>Minimal spanning tree (MST)</a:t>
            </a:r>
            <a:endParaRPr lang="en-US" dirty="0"/>
          </a:p>
        </p:txBody>
      </p:sp>
      <p:sp>
        <p:nvSpPr>
          <p:cNvPr id="3" name="Content Placeholder 2"/>
          <p:cNvSpPr>
            <a:spLocks noGrp="1"/>
          </p:cNvSpPr>
          <p:nvPr>
            <p:ph idx="1"/>
          </p:nvPr>
        </p:nvSpPr>
        <p:spPr/>
        <p:txBody>
          <a:bodyPr/>
          <a:lstStyle/>
          <a:p>
            <a:pPr marL="0" indent="0">
              <a:buNone/>
            </a:pPr>
            <a:r>
              <a:rPr lang="en-US" sz="2800" dirty="0">
                <a:solidFill>
                  <a:srgbClr val="000000"/>
                </a:solidFill>
                <a:latin typeface="CM R 10"/>
              </a:rPr>
              <a:t>Find the minimum spanning tree of the graph given</a:t>
            </a:r>
            <a:r>
              <a:rPr lang="en-US" sz="2800" dirty="0">
                <a:solidFill>
                  <a:srgbClr val="000000"/>
                </a:solidFill>
                <a:latin typeface="CMM I 10"/>
              </a:rPr>
              <a:t> </a:t>
            </a:r>
            <a:r>
              <a:rPr lang="en-US" sz="2800" dirty="0">
                <a:solidFill>
                  <a:srgbClr val="000000"/>
                </a:solidFill>
                <a:latin typeface="CM R 10"/>
              </a:rPr>
              <a:t>below using </a:t>
            </a:r>
            <a:r>
              <a:rPr lang="en-US" sz="2800" dirty="0">
                <a:latin typeface="Arial" panose="020B0604020202020204" pitchFamily="34" charset="0"/>
                <a:cs typeface="Arial" panose="020B0604020202020204" pitchFamily="34" charset="0"/>
              </a:rPr>
              <a:t>Prims and </a:t>
            </a:r>
            <a:r>
              <a:rPr lang="en-US" sz="2800" dirty="0">
                <a:solidFill>
                  <a:srgbClr val="000000"/>
                </a:solidFill>
                <a:latin typeface="CM R 10"/>
              </a:rPr>
              <a:t>Kruskal's Algorithm. </a:t>
            </a:r>
          </a:p>
          <a:p>
            <a:pPr marL="0" indent="0">
              <a:buNone/>
            </a:pPr>
            <a:endParaRPr lang="en-US" dirty="0"/>
          </a:p>
        </p:txBody>
      </p:sp>
      <p:pic>
        <p:nvPicPr>
          <p:cNvPr id="4" name="Picture 3"/>
          <p:cNvPicPr>
            <a:picLocks noChangeAspect="1"/>
          </p:cNvPicPr>
          <p:nvPr/>
        </p:nvPicPr>
        <p:blipFill>
          <a:blip r:embed="rId2"/>
          <a:stretch>
            <a:fillRect/>
          </a:stretch>
        </p:blipFill>
        <p:spPr>
          <a:xfrm>
            <a:off x="1905000" y="3048000"/>
            <a:ext cx="4724400" cy="2819400"/>
          </a:xfrm>
          <a:prstGeom prst="rect">
            <a:avLst/>
          </a:prstGeom>
        </p:spPr>
      </p:pic>
    </p:spTree>
    <p:extLst>
      <p:ext uri="{BB962C8B-B14F-4D97-AF65-F5344CB8AC3E}">
        <p14:creationId xmlns:p14="http://schemas.microsoft.com/office/powerpoint/2010/main" val="2083599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1852"/>
            <a:ext cx="8229600" cy="438912"/>
          </a:xfrm>
        </p:spPr>
        <p:txBody>
          <a:bodyPr>
            <a:normAutofit fontScale="90000"/>
          </a:bodyPr>
          <a:lstStyle/>
          <a:p>
            <a:pPr algn="ctr"/>
            <a:r>
              <a:rPr lang="en-US" b="1" dirty="0">
                <a:effectLst>
                  <a:outerShdw blurRad="38100" dist="38100" dir="2700000" algn="tl">
                    <a:srgbClr val="000000">
                      <a:alpha val="43137"/>
                    </a:srgbClr>
                  </a:outerShdw>
                </a:effectLst>
              </a:rPr>
              <a:t>Software Design Applications</a:t>
            </a:r>
          </a:p>
        </p:txBody>
      </p:sp>
      <p:sp>
        <p:nvSpPr>
          <p:cNvPr id="3" name="Content Placeholder 2"/>
          <p:cNvSpPr>
            <a:spLocks noGrp="1"/>
          </p:cNvSpPr>
          <p:nvPr>
            <p:ph idx="1"/>
          </p:nvPr>
        </p:nvSpPr>
        <p:spPr>
          <a:xfrm>
            <a:off x="457200" y="1143000"/>
            <a:ext cx="8229600" cy="5181600"/>
          </a:xfrm>
        </p:spPr>
        <p:txBody>
          <a:bodyPr>
            <a:normAutofit/>
          </a:bodyPr>
          <a:lstStyle/>
          <a:p>
            <a:pPr lvl="1"/>
            <a:r>
              <a:rPr lang="en-US" sz="2000" dirty="0"/>
              <a:t>In a module dependency graph vertices represent software modules and there is an edge from one module to another if the second module depends on the first.</a:t>
            </a:r>
          </a:p>
          <a:p>
            <a:pPr marL="393192" lvl="1" indent="0">
              <a:buNone/>
            </a:pPr>
            <a:endParaRPr lang="en-US" sz="2000" dirty="0"/>
          </a:p>
          <a:p>
            <a:pPr marL="393192" lvl="1" indent="0">
              <a:buNone/>
            </a:pPr>
            <a:endParaRPr lang="en-US" sz="2000" dirty="0"/>
          </a:p>
          <a:p>
            <a:pPr marL="393192" lvl="1" indent="0">
              <a:buNone/>
            </a:pPr>
            <a:endParaRPr lang="en-US" sz="2000" dirty="0"/>
          </a:p>
          <a:p>
            <a:pPr marL="393192" lvl="1" indent="0">
              <a:buNone/>
            </a:pPr>
            <a:endParaRPr lang="en-US" sz="2000" dirty="0"/>
          </a:p>
          <a:p>
            <a:pPr marL="393192" lvl="1" indent="0">
              <a:buNone/>
            </a:pPr>
            <a:r>
              <a:rPr lang="en-US" sz="2000" dirty="0"/>
              <a:t> </a:t>
            </a:r>
          </a:p>
          <a:p>
            <a:endParaRPr lang="en-US" sz="2400" dirty="0"/>
          </a:p>
        </p:txBody>
      </p:sp>
      <p:pic>
        <p:nvPicPr>
          <p:cNvPr id="4" name="Picture 3" descr="FIGURE10.1.9.jpg"/>
          <p:cNvPicPr>
            <a:picLocks noChangeAspect="1"/>
          </p:cNvPicPr>
          <p:nvPr/>
        </p:nvPicPr>
        <p:blipFill>
          <a:blip r:embed="rId2" cstate="print"/>
          <a:stretch>
            <a:fillRect/>
          </a:stretch>
        </p:blipFill>
        <p:spPr>
          <a:xfrm>
            <a:off x="1028700" y="3276600"/>
            <a:ext cx="7086600" cy="2812494"/>
          </a:xfrm>
          <a:prstGeom prst="rect">
            <a:avLst/>
          </a:prstGeom>
        </p:spPr>
      </p:pic>
      <p:sp>
        <p:nvSpPr>
          <p:cNvPr id="5" name="TextBox 4"/>
          <p:cNvSpPr txBox="1"/>
          <p:nvPr/>
        </p:nvSpPr>
        <p:spPr>
          <a:xfrm>
            <a:off x="457200" y="2372561"/>
            <a:ext cx="8001000" cy="1200329"/>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The dependencies between the seven modules in the design of a web browser are represented by this module dependency graph.</a:t>
            </a: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3938151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4725"/>
            <a:ext cx="8229600" cy="515112"/>
          </a:xfrm>
        </p:spPr>
        <p:txBody>
          <a:bodyPr>
            <a:normAutofit fontScale="90000"/>
          </a:bodyPr>
          <a:lstStyle/>
          <a:p>
            <a:pPr algn="ctr"/>
            <a:r>
              <a:rPr lang="en-US" b="1" dirty="0">
                <a:effectLst>
                  <a:outerShdw blurRad="38100" dist="38100" dir="2700000" algn="tl">
                    <a:srgbClr val="000000">
                      <a:alpha val="43137"/>
                    </a:srgbClr>
                  </a:outerShdw>
                </a:effectLst>
              </a:rPr>
              <a:t>Software Design Applications</a:t>
            </a:r>
          </a:p>
        </p:txBody>
      </p:sp>
      <p:sp>
        <p:nvSpPr>
          <p:cNvPr id="3" name="Content Placeholder 2"/>
          <p:cNvSpPr>
            <a:spLocks noGrp="1"/>
          </p:cNvSpPr>
          <p:nvPr>
            <p:ph idx="1"/>
          </p:nvPr>
        </p:nvSpPr>
        <p:spPr>
          <a:xfrm>
            <a:off x="440094" y="838200"/>
            <a:ext cx="8229600" cy="5486400"/>
          </a:xfrm>
        </p:spPr>
        <p:txBody>
          <a:bodyPr>
            <a:normAutofit/>
          </a:bodyPr>
          <a:lstStyle/>
          <a:p>
            <a:r>
              <a:rPr lang="en-US" sz="2400" dirty="0"/>
              <a:t>We can use a directed graph called a </a:t>
            </a:r>
            <a:r>
              <a:rPr lang="en-US" sz="2400" i="1" dirty="0"/>
              <a:t>precedence graph </a:t>
            </a:r>
            <a:r>
              <a:rPr lang="en-US" sz="2400" dirty="0"/>
              <a:t>to represent which statements must have already been executed before we execute each statement.</a:t>
            </a:r>
          </a:p>
          <a:p>
            <a:endParaRPr lang="en-US" sz="2400" b="1" dirty="0"/>
          </a:p>
          <a:p>
            <a:pPr lvl="1"/>
            <a:r>
              <a:rPr lang="en-US" sz="2000" dirty="0"/>
              <a:t> Vertices represent statements in a computer program</a:t>
            </a:r>
          </a:p>
          <a:p>
            <a:pPr lvl="1"/>
            <a:r>
              <a:rPr lang="en-US" sz="2000" dirty="0"/>
              <a:t>There is a directed edge from a vertex to a second vertex if the second vertex cannot be executed before the first</a:t>
            </a:r>
          </a:p>
          <a:p>
            <a:pPr lvl="1"/>
            <a:endParaRPr lang="en-US" sz="2000" dirty="0"/>
          </a:p>
          <a:p>
            <a:pPr lvl="1"/>
            <a:endParaRPr lang="en-US" sz="2000" dirty="0"/>
          </a:p>
          <a:p>
            <a:pPr lvl="1"/>
            <a:endParaRPr lang="en-US" sz="2000" dirty="0"/>
          </a:p>
          <a:p>
            <a:pPr lvl="1"/>
            <a:endParaRPr lang="en-US" sz="2000" dirty="0"/>
          </a:p>
          <a:p>
            <a:pPr lvl="1"/>
            <a:endParaRPr lang="en-US" sz="2000" dirty="0"/>
          </a:p>
          <a:p>
            <a:pPr marL="393192" lvl="1" indent="0">
              <a:buNone/>
            </a:pPr>
            <a:r>
              <a:rPr lang="en-US" sz="2000" dirty="0"/>
              <a:t>  </a:t>
            </a:r>
          </a:p>
          <a:p>
            <a:pPr marL="393192" lvl="1" indent="0">
              <a:buNone/>
            </a:pPr>
            <a:r>
              <a:rPr lang="en-US" sz="2000" dirty="0"/>
              <a:t> </a:t>
            </a:r>
          </a:p>
        </p:txBody>
      </p:sp>
      <p:pic>
        <p:nvPicPr>
          <p:cNvPr id="4" name="Content Placeholder 4" descr="09011.jpg"/>
          <p:cNvPicPr>
            <a:picLocks noChangeAspect="1"/>
          </p:cNvPicPr>
          <p:nvPr/>
        </p:nvPicPr>
        <p:blipFill>
          <a:blip r:embed="rId2" cstate="print"/>
          <a:stretch>
            <a:fillRect/>
          </a:stretch>
        </p:blipFill>
        <p:spPr>
          <a:xfrm>
            <a:off x="4343399" y="3810001"/>
            <a:ext cx="4441147" cy="2705718"/>
          </a:xfrm>
          <a:prstGeom prst="rect">
            <a:avLst/>
          </a:prstGeom>
        </p:spPr>
      </p:pic>
      <p:sp>
        <p:nvSpPr>
          <p:cNvPr id="6" name="TextBox 5"/>
          <p:cNvSpPr txBox="1"/>
          <p:nvPr/>
        </p:nvSpPr>
        <p:spPr>
          <a:xfrm>
            <a:off x="457200" y="4071474"/>
            <a:ext cx="3200400" cy="1754326"/>
          </a:xfrm>
          <a:prstGeom prst="rect">
            <a:avLst/>
          </a:prstGeom>
          <a:noFill/>
        </p:spPr>
        <p:txBody>
          <a:bodyPr wrap="square" rtlCol="0">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precedence graph shows which statements must already have been executed before we can execute each of the six statements in the program.</a:t>
            </a:r>
          </a:p>
        </p:txBody>
      </p:sp>
    </p:spTree>
    <p:extLst>
      <p:ext uri="{BB962C8B-B14F-4D97-AF65-F5344CB8AC3E}">
        <p14:creationId xmlns:p14="http://schemas.microsoft.com/office/powerpoint/2010/main" val="3490703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438912"/>
          </a:xfrm>
        </p:spPr>
        <p:txBody>
          <a:bodyPr>
            <a:noAutofit/>
          </a:bodyPr>
          <a:lstStyle/>
          <a:p>
            <a:pPr algn="ctr"/>
            <a:r>
              <a:rPr lang="en-US" sz="3200" b="1" dirty="0">
                <a:effectLst>
                  <a:outerShdw blurRad="38100" dist="38100" dir="2700000" algn="tl">
                    <a:srgbClr val="000000">
                      <a:alpha val="43137"/>
                    </a:srgbClr>
                  </a:outerShdw>
                </a:effectLst>
              </a:rPr>
              <a:t>Biological Applications</a:t>
            </a:r>
          </a:p>
        </p:txBody>
      </p:sp>
      <p:sp>
        <p:nvSpPr>
          <p:cNvPr id="3" name="Content Placeholder 2"/>
          <p:cNvSpPr>
            <a:spLocks noGrp="1"/>
          </p:cNvSpPr>
          <p:nvPr>
            <p:ph idx="1"/>
          </p:nvPr>
        </p:nvSpPr>
        <p:spPr>
          <a:xfrm>
            <a:off x="9331" y="591312"/>
            <a:ext cx="8839200" cy="5715000"/>
          </a:xfrm>
        </p:spPr>
        <p:txBody>
          <a:bodyPr>
            <a:normAutofit/>
          </a:bodyPr>
          <a:lstStyle/>
          <a:p>
            <a:r>
              <a:rPr lang="en-US" sz="2400" dirty="0"/>
              <a:t>Graph models are used extensively in many areas of the biological science.  We will describe two such models, one to ecology and the other to molecular biology.</a:t>
            </a:r>
          </a:p>
          <a:p>
            <a:r>
              <a:rPr lang="en-US" sz="2400" i="1" dirty="0"/>
              <a:t>Niche overlap graphs </a:t>
            </a:r>
            <a:r>
              <a:rPr lang="en-US" sz="2400" dirty="0"/>
              <a:t>model competition between species in an ecosystem</a:t>
            </a:r>
          </a:p>
          <a:p>
            <a:pPr lvl="1"/>
            <a:r>
              <a:rPr lang="en-US" sz="2000" dirty="0"/>
              <a:t>Vertices represent species and an edge connects two vertices when they represent species who compete for food resources.</a:t>
            </a:r>
          </a:p>
          <a:p>
            <a:pPr lvl="1"/>
            <a:endParaRPr lang="en-US" sz="2000" dirty="0"/>
          </a:p>
          <a:p>
            <a:pPr lvl="1"/>
            <a:endParaRPr lang="en-US" sz="2000" dirty="0"/>
          </a:p>
          <a:p>
            <a:pPr lvl="1"/>
            <a:endParaRPr lang="en-US" sz="2000" dirty="0"/>
          </a:p>
          <a:p>
            <a:pPr marL="393192" lvl="1" indent="0">
              <a:buNone/>
            </a:pPr>
            <a:r>
              <a:rPr lang="en-US" sz="2000" dirty="0"/>
              <a:t> </a:t>
            </a:r>
          </a:p>
        </p:txBody>
      </p:sp>
      <p:pic>
        <p:nvPicPr>
          <p:cNvPr id="4" name="Picture 3" descr="09006.jpg"/>
          <p:cNvPicPr>
            <a:picLocks noChangeAspect="1"/>
          </p:cNvPicPr>
          <p:nvPr/>
        </p:nvPicPr>
        <p:blipFill>
          <a:blip r:embed="rId2" cstate="print"/>
          <a:stretch>
            <a:fillRect/>
          </a:stretch>
        </p:blipFill>
        <p:spPr>
          <a:xfrm>
            <a:off x="990600" y="3726458"/>
            <a:ext cx="6934200" cy="2568222"/>
          </a:xfrm>
          <a:prstGeom prst="rect">
            <a:avLst/>
          </a:prstGeom>
        </p:spPr>
      </p:pic>
      <p:sp>
        <p:nvSpPr>
          <p:cNvPr id="6" name="TextBox 5"/>
          <p:cNvSpPr txBox="1"/>
          <p:nvPr/>
        </p:nvSpPr>
        <p:spPr>
          <a:xfrm>
            <a:off x="457200" y="2900650"/>
            <a:ext cx="8229600" cy="528350"/>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This is the niche overlap graph for a forest ecosystem with nine species.</a:t>
            </a:r>
          </a:p>
        </p:txBody>
      </p:sp>
    </p:spTree>
    <p:extLst>
      <p:ext uri="{BB962C8B-B14F-4D97-AF65-F5344CB8AC3E}">
        <p14:creationId xmlns:p14="http://schemas.microsoft.com/office/powerpoint/2010/main" val="551428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240668"/>
            <a:ext cx="8229600" cy="591312"/>
          </a:xfrm>
        </p:spPr>
        <p:txBody>
          <a:bodyPr>
            <a:normAutofit/>
          </a:bodyPr>
          <a:lstStyle/>
          <a:p>
            <a:pPr algn="ctr"/>
            <a:r>
              <a:rPr lang="en-US" sz="3600" b="1" dirty="0">
                <a:effectLst>
                  <a:outerShdw blurRad="38100" dist="38100" dir="2700000" algn="tl">
                    <a:srgbClr val="000000">
                      <a:alpha val="43137"/>
                    </a:srgbClr>
                  </a:outerShdw>
                </a:effectLst>
              </a:rPr>
              <a:t>Biological Applications</a:t>
            </a:r>
          </a:p>
        </p:txBody>
      </p:sp>
      <p:sp>
        <p:nvSpPr>
          <p:cNvPr id="3" name="Content Placeholder 2"/>
          <p:cNvSpPr>
            <a:spLocks noGrp="1"/>
          </p:cNvSpPr>
          <p:nvPr>
            <p:ph idx="1"/>
          </p:nvPr>
        </p:nvSpPr>
        <p:spPr>
          <a:xfrm>
            <a:off x="304800" y="990600"/>
            <a:ext cx="8534400" cy="4191000"/>
          </a:xfrm>
        </p:spPr>
        <p:txBody>
          <a:bodyPr>
            <a:normAutofit lnSpcReduction="10000"/>
          </a:bodyPr>
          <a:lstStyle/>
          <a:p>
            <a:r>
              <a:rPr lang="en-US" sz="2400" dirty="0"/>
              <a:t>We can model the interaction of proteins in a cell using a </a:t>
            </a:r>
            <a:r>
              <a:rPr lang="en-US" sz="2400" i="1" dirty="0"/>
              <a:t>protein interaction network.</a:t>
            </a:r>
          </a:p>
          <a:p>
            <a:r>
              <a:rPr lang="en-US" sz="2400" dirty="0"/>
              <a:t>In a </a:t>
            </a:r>
            <a:r>
              <a:rPr lang="en-US" sz="2400" i="1" dirty="0"/>
              <a:t>protein interaction graph</a:t>
            </a:r>
            <a:r>
              <a:rPr lang="en-US" sz="2400" dirty="0"/>
              <a:t>, vertices represent proteins  and vertices are connected by an edge if the proteins they represent interact.</a:t>
            </a:r>
          </a:p>
          <a:p>
            <a:r>
              <a:rPr lang="en-US" sz="2400" dirty="0"/>
              <a:t>Protein interaction graphs can be huge and can contain more than 100,000 vertices, each representing a different protein, and more than 1,000,000 edges, each representing an interaction between proteins</a:t>
            </a:r>
          </a:p>
          <a:p>
            <a:r>
              <a:rPr lang="en-US" sz="2400" dirty="0"/>
              <a:t>Protein interaction graphs are often split into smaller graphs, called </a:t>
            </a:r>
            <a:r>
              <a:rPr lang="en-US" sz="2400" i="1" dirty="0"/>
              <a:t>modules</a:t>
            </a:r>
            <a:r>
              <a:rPr lang="en-US" sz="2400" dirty="0"/>
              <a:t>,  which represent the interactions between proteins involved in a particular function.</a:t>
            </a:r>
          </a:p>
        </p:txBody>
      </p:sp>
    </p:spTree>
    <p:extLst>
      <p:ext uri="{BB962C8B-B14F-4D97-AF65-F5344CB8AC3E}">
        <p14:creationId xmlns:p14="http://schemas.microsoft.com/office/powerpoint/2010/main" val="152481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051"/>
            <a:ext cx="8229600" cy="438912"/>
          </a:xfrm>
        </p:spPr>
        <p:txBody>
          <a:bodyPr>
            <a:noAutofit/>
          </a:bodyPr>
          <a:lstStyle/>
          <a:p>
            <a:pPr algn="ctr"/>
            <a:r>
              <a:rPr lang="en-US" sz="3200" b="1" dirty="0">
                <a:effectLst>
                  <a:outerShdw blurRad="38100" dist="38100" dir="2700000" algn="tl">
                    <a:srgbClr val="000000">
                      <a:alpha val="43137"/>
                    </a:srgbClr>
                  </a:outerShdw>
                </a:effectLst>
              </a:rPr>
              <a:t>Biological Applications</a:t>
            </a:r>
          </a:p>
        </p:txBody>
      </p:sp>
      <p:sp>
        <p:nvSpPr>
          <p:cNvPr id="3" name="Content Placeholder 2"/>
          <p:cNvSpPr>
            <a:spLocks noGrp="1"/>
          </p:cNvSpPr>
          <p:nvPr>
            <p:ph idx="1"/>
          </p:nvPr>
        </p:nvSpPr>
        <p:spPr>
          <a:xfrm>
            <a:off x="457200" y="1828800"/>
            <a:ext cx="8153400" cy="4191000"/>
          </a:xfrm>
        </p:spPr>
        <p:txBody>
          <a:bodyPr>
            <a:normAutofit/>
          </a:bodyPr>
          <a:lstStyle/>
          <a:p>
            <a:pPr marL="0" indent="0">
              <a:buNone/>
            </a:pPr>
            <a:endParaRPr lang="en-US" dirty="0"/>
          </a:p>
          <a:p>
            <a:endParaRPr lang="en-US" dirty="0"/>
          </a:p>
          <a:p>
            <a:endParaRPr lang="en-US" dirty="0"/>
          </a:p>
          <a:p>
            <a:pPr marL="0" indent="0">
              <a:buNone/>
            </a:pPr>
            <a:r>
              <a:rPr lang="en-US" dirty="0"/>
              <a:t> </a:t>
            </a:r>
          </a:p>
        </p:txBody>
      </p:sp>
      <p:pic>
        <p:nvPicPr>
          <p:cNvPr id="4" name="Picture 3" descr="FIGURE10.1.12.jpg"/>
          <p:cNvPicPr>
            <a:picLocks noChangeAspect="1"/>
          </p:cNvPicPr>
          <p:nvPr/>
        </p:nvPicPr>
        <p:blipFill>
          <a:blip r:embed="rId2" cstate="print"/>
          <a:stretch>
            <a:fillRect/>
          </a:stretch>
        </p:blipFill>
        <p:spPr>
          <a:xfrm>
            <a:off x="564502" y="1849016"/>
            <a:ext cx="7519167" cy="3270838"/>
          </a:xfrm>
          <a:prstGeom prst="rect">
            <a:avLst/>
          </a:prstGeom>
        </p:spPr>
      </p:pic>
      <p:sp>
        <p:nvSpPr>
          <p:cNvPr id="6" name="TextBox 5"/>
          <p:cNvSpPr txBox="1"/>
          <p:nvPr/>
        </p:nvSpPr>
        <p:spPr>
          <a:xfrm>
            <a:off x="304800" y="882595"/>
            <a:ext cx="8382000" cy="707886"/>
          </a:xfrm>
          <a:prstGeom prst="rect">
            <a:avLst/>
          </a:prstGeom>
          <a:noFill/>
        </p:spPr>
        <p:txBody>
          <a:bodyPr wrap="square" rtlCol="0">
            <a:spAutoFit/>
          </a:body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400" b="0" i="0" u="none" strike="noStrike" kern="1200" cap="none" spc="0" normalizeH="0" baseline="0" noProof="0" dirty="0">
                <a:ln>
                  <a:noFill/>
                </a:ln>
                <a:solidFill>
                  <a:prstClr val="black"/>
                </a:solidFill>
                <a:effectLst/>
                <a:uLnTx/>
                <a:uFillTx/>
                <a:latin typeface="Constantia"/>
                <a:ea typeface="+mn-ea"/>
                <a:cs typeface="+mn-cs"/>
              </a:rPr>
              <a:t>:  This is a module of the protein interaction graph of </a:t>
            </a:r>
          </a:p>
          <a:p>
            <a:pPr marL="0" marR="0" lvl="0" indent="0" algn="l" defTabSz="914400" rtl="0" eaLnBrk="1" fontAlgn="auto" latinLnBrk="0" hangingPunct="1">
              <a:lnSpc>
                <a:spcPts val="16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onstantia"/>
              <a:ea typeface="+mn-ea"/>
              <a:cs typeface="+mn-cs"/>
            </a:endParaRPr>
          </a:p>
          <a:p>
            <a:pPr marL="0" marR="0" lvl="0" indent="0" algn="l" defTabSz="914400" rtl="0" eaLnBrk="1" fontAlgn="auto" latinLnBrk="0" hangingPunct="1">
              <a:lnSpc>
                <a:spcPts val="16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proteins that degrade RNA in a human cell.</a:t>
            </a:r>
          </a:p>
        </p:txBody>
      </p:sp>
    </p:spTree>
    <p:extLst>
      <p:ext uri="{BB962C8B-B14F-4D97-AF65-F5344CB8AC3E}">
        <p14:creationId xmlns:p14="http://schemas.microsoft.com/office/powerpoint/2010/main" val="1907637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6000" b="1" dirty="0">
                <a:solidFill>
                  <a:srgbClr val="C00000"/>
                </a:solidFill>
                <a:effectLst>
                  <a:outerShdw blurRad="38100" dist="38100" dir="2700000" algn="tl">
                    <a:srgbClr val="000000">
                      <a:alpha val="43137"/>
                    </a:srgbClr>
                  </a:outerShdw>
                </a:effectLst>
              </a:rPr>
              <a:t>Graph Terminology</a:t>
            </a:r>
            <a:br>
              <a:rPr lang="en-US" sz="6000" b="1" dirty="0">
                <a:solidFill>
                  <a:srgbClr val="C00000"/>
                </a:solidFill>
                <a:effectLst>
                  <a:outerShdw blurRad="38100" dist="38100" dir="2700000" algn="tl">
                    <a:srgbClr val="000000">
                      <a:alpha val="43137"/>
                    </a:srgbClr>
                  </a:outerShdw>
                </a:effectLst>
              </a:rPr>
            </a:br>
            <a:r>
              <a:rPr lang="en-US" sz="6000" b="1" dirty="0">
                <a:solidFill>
                  <a:srgbClr val="C00000"/>
                </a:solidFill>
                <a:effectLst>
                  <a:outerShdw blurRad="38100" dist="38100" dir="2700000" algn="tl">
                    <a:srgbClr val="000000">
                      <a:alpha val="43137"/>
                    </a:srgbClr>
                  </a:outerShdw>
                </a:effectLst>
              </a:rPr>
              <a:t>and </a:t>
            </a:r>
            <a:br>
              <a:rPr lang="en-US" sz="6000" b="1" dirty="0">
                <a:solidFill>
                  <a:srgbClr val="C00000"/>
                </a:solidFill>
                <a:effectLst>
                  <a:outerShdw blurRad="38100" dist="38100" dir="2700000" algn="tl">
                    <a:srgbClr val="000000">
                      <a:alpha val="43137"/>
                    </a:srgbClr>
                  </a:outerShdw>
                </a:effectLst>
              </a:rPr>
            </a:br>
            <a:r>
              <a:rPr lang="en-US" sz="6000" b="1" dirty="0">
                <a:solidFill>
                  <a:srgbClr val="C00000"/>
                </a:solidFill>
                <a:effectLst>
                  <a:outerShdw blurRad="38100" dist="38100" dir="2700000" algn="tl">
                    <a:srgbClr val="000000">
                      <a:alpha val="43137"/>
                    </a:srgbClr>
                  </a:outerShdw>
                </a:effectLst>
              </a:rPr>
              <a:t>Special Types of Graphs</a:t>
            </a:r>
          </a:p>
        </p:txBody>
      </p:sp>
      <p:sp>
        <p:nvSpPr>
          <p:cNvPr id="3" name="Subtitle 2"/>
          <p:cNvSpPr>
            <a:spLocks noGrp="1"/>
          </p:cNvSpPr>
          <p:nvPr>
            <p:ph type="subTitle" idx="1"/>
          </p:nvPr>
        </p:nvSpPr>
        <p:spPr/>
        <p:txBody>
          <a:bodyPr>
            <a:normAutofit/>
          </a:bodyPr>
          <a:lstStyle/>
          <a:p>
            <a:r>
              <a:rPr lang="en-US" sz="5400" b="1" dirty="0">
                <a:effectLst>
                  <a:outerShdw blurRad="38100" dist="38100" dir="2700000" algn="tl">
                    <a:srgbClr val="000000">
                      <a:alpha val="43137"/>
                    </a:srgbClr>
                  </a:outerShdw>
                </a:effectLst>
              </a:rPr>
              <a:t>Section </a:t>
            </a:r>
            <a:r>
              <a:rPr lang="en-US" sz="5400" b="1" dirty="0">
                <a:effectLst>
                  <a:outerShdw blurRad="38100" dist="38100" dir="2700000" algn="tl">
                    <a:srgbClr val="000000">
                      <a:alpha val="43137"/>
                    </a:srgbClr>
                  </a:outerShdw>
                </a:effectLst>
                <a:latin typeface="Cambria Math" pitchFamily="18" charset="0"/>
                <a:ea typeface="Cambria Math" pitchFamily="18" charset="0"/>
              </a:rPr>
              <a:t>10.2</a:t>
            </a:r>
          </a:p>
        </p:txBody>
      </p:sp>
    </p:spTree>
    <p:extLst>
      <p:ext uri="{BB962C8B-B14F-4D97-AF65-F5344CB8AC3E}">
        <p14:creationId xmlns:p14="http://schemas.microsoft.com/office/powerpoint/2010/main" val="2237569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Basic Terminology</a:t>
            </a:r>
          </a:p>
          <a:p>
            <a:r>
              <a:rPr lang="en-US" dirty="0"/>
              <a:t>Some Special Types of Graphs</a:t>
            </a:r>
          </a:p>
          <a:p>
            <a:r>
              <a:rPr lang="en-US" dirty="0"/>
              <a:t>Bipartite Graphs</a:t>
            </a:r>
          </a:p>
          <a:p>
            <a:r>
              <a:rPr lang="en-US" dirty="0"/>
              <a:t>Bipartite Graphs and Matchings</a:t>
            </a:r>
          </a:p>
          <a:p>
            <a:r>
              <a:rPr lang="en-US" dirty="0"/>
              <a:t>Some Applications of Special Types of Graphs</a:t>
            </a:r>
          </a:p>
          <a:p>
            <a:r>
              <a:rPr lang="en-US" dirty="0"/>
              <a:t>New Graphs from Old</a:t>
            </a:r>
          </a:p>
          <a:p>
            <a:endParaRPr lang="en-US" dirty="0"/>
          </a:p>
        </p:txBody>
      </p:sp>
    </p:spTree>
    <p:extLst>
      <p:ext uri="{BB962C8B-B14F-4D97-AF65-F5344CB8AC3E}">
        <p14:creationId xmlns:p14="http://schemas.microsoft.com/office/powerpoint/2010/main" val="572175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25474"/>
          </a:xfrm>
        </p:spPr>
        <p:txBody>
          <a:bodyPr>
            <a:normAutofit/>
          </a:bodyPr>
          <a:lstStyle/>
          <a:p>
            <a:pPr algn="ctr"/>
            <a:r>
              <a:rPr lang="en-US" sz="3600" b="1" dirty="0">
                <a:solidFill>
                  <a:srgbClr val="FF0000"/>
                </a:solidFill>
                <a:effectLst>
                  <a:outerShdw blurRad="38100" dist="38100" dir="2700000" algn="tl">
                    <a:srgbClr val="000000">
                      <a:alpha val="43137"/>
                    </a:srgbClr>
                  </a:outerShdw>
                </a:effectLst>
              </a:rPr>
              <a:t>Basic Terminology</a:t>
            </a:r>
          </a:p>
        </p:txBody>
      </p:sp>
      <p:sp>
        <p:nvSpPr>
          <p:cNvPr id="3" name="Content Placeholder 2"/>
          <p:cNvSpPr>
            <a:spLocks noGrp="1"/>
          </p:cNvSpPr>
          <p:nvPr>
            <p:ph idx="1"/>
          </p:nvPr>
        </p:nvSpPr>
        <p:spPr>
          <a:xfrm>
            <a:off x="628650" y="1524000"/>
            <a:ext cx="7886700" cy="4351338"/>
          </a:xfrm>
        </p:spPr>
        <p:txBody>
          <a:bodyPr>
            <a:normAutofit lnSpcReduction="10000"/>
          </a:bodyPr>
          <a:lstStyle/>
          <a:p>
            <a:pPr indent="0">
              <a:buNone/>
            </a:pPr>
            <a:r>
              <a:rPr lang="en-US" b="1" dirty="0"/>
              <a:t>Definition </a:t>
            </a:r>
            <a:r>
              <a:rPr lang="en-US" b="1" dirty="0">
                <a:latin typeface="Cambria" pitchFamily="18" charset="0"/>
              </a:rPr>
              <a:t>1</a:t>
            </a:r>
            <a:r>
              <a:rPr lang="en-US" dirty="0"/>
              <a:t>. Two vertices </a:t>
            </a:r>
            <a:r>
              <a:rPr lang="en-US" i="1" dirty="0"/>
              <a:t>u</a:t>
            </a:r>
            <a:r>
              <a:rPr lang="en-US" dirty="0"/>
              <a:t>, </a:t>
            </a:r>
            <a:r>
              <a:rPr lang="en-US" i="1" dirty="0"/>
              <a:t>v</a:t>
            </a:r>
            <a:r>
              <a:rPr lang="en-US" dirty="0"/>
              <a:t> in  an undirected graph </a:t>
            </a:r>
            <a:r>
              <a:rPr lang="en-US" i="1" dirty="0"/>
              <a:t>G</a:t>
            </a:r>
            <a:r>
              <a:rPr lang="en-US" dirty="0"/>
              <a:t> are called </a:t>
            </a:r>
            <a:r>
              <a:rPr lang="en-US" i="1" dirty="0"/>
              <a:t>adjacent</a:t>
            </a:r>
            <a:r>
              <a:rPr lang="en-US" dirty="0"/>
              <a:t> (or </a:t>
            </a:r>
            <a:r>
              <a:rPr lang="en-US" i="1" dirty="0"/>
              <a:t>neighbors</a:t>
            </a:r>
            <a:r>
              <a:rPr lang="en-US" dirty="0"/>
              <a:t>)  in </a:t>
            </a:r>
            <a:r>
              <a:rPr lang="en-US" i="1" dirty="0"/>
              <a:t>G</a:t>
            </a:r>
            <a:r>
              <a:rPr lang="en-US" dirty="0"/>
              <a:t> if there is an edge </a:t>
            </a:r>
            <a:r>
              <a:rPr lang="en-US" i="1" dirty="0"/>
              <a:t>e</a:t>
            </a:r>
            <a:r>
              <a:rPr lang="en-US" dirty="0"/>
              <a:t> between </a:t>
            </a:r>
            <a:r>
              <a:rPr lang="en-US" i="1" dirty="0"/>
              <a:t>u</a:t>
            </a:r>
            <a:r>
              <a:rPr lang="en-US" dirty="0"/>
              <a:t> and </a:t>
            </a:r>
            <a:r>
              <a:rPr lang="en-US" i="1" dirty="0"/>
              <a:t>v</a:t>
            </a:r>
            <a:r>
              <a:rPr lang="en-US" dirty="0"/>
              <a:t>. Such an edge </a:t>
            </a:r>
            <a:r>
              <a:rPr lang="en-US" i="1" dirty="0"/>
              <a:t>e</a:t>
            </a:r>
            <a:r>
              <a:rPr lang="en-US" dirty="0"/>
              <a:t> is called </a:t>
            </a:r>
            <a:r>
              <a:rPr lang="en-US" i="1" dirty="0"/>
              <a:t>incident with </a:t>
            </a:r>
            <a:r>
              <a:rPr lang="en-US" dirty="0"/>
              <a:t>the vertices </a:t>
            </a:r>
            <a:r>
              <a:rPr lang="en-US" i="1" dirty="0"/>
              <a:t>u</a:t>
            </a:r>
            <a:r>
              <a:rPr lang="en-US" dirty="0"/>
              <a:t> and </a:t>
            </a:r>
            <a:r>
              <a:rPr lang="en-US" i="1" dirty="0"/>
              <a:t>v</a:t>
            </a:r>
            <a:r>
              <a:rPr lang="en-US" dirty="0"/>
              <a:t> and </a:t>
            </a:r>
            <a:r>
              <a:rPr lang="en-US" i="1" dirty="0"/>
              <a:t>e</a:t>
            </a:r>
            <a:r>
              <a:rPr lang="en-US" dirty="0"/>
              <a:t> is said to </a:t>
            </a:r>
            <a:r>
              <a:rPr lang="en-US" i="1" dirty="0"/>
              <a:t>connect u</a:t>
            </a:r>
            <a:r>
              <a:rPr lang="en-US" dirty="0"/>
              <a:t> and </a:t>
            </a:r>
            <a:r>
              <a:rPr lang="en-US" i="1" dirty="0"/>
              <a:t>v</a:t>
            </a:r>
            <a:r>
              <a:rPr lang="en-US" dirty="0"/>
              <a:t>. </a:t>
            </a:r>
          </a:p>
          <a:p>
            <a:pPr indent="0">
              <a:buNone/>
            </a:pPr>
            <a:endParaRPr lang="en-US" dirty="0"/>
          </a:p>
          <a:p>
            <a:pPr indent="0">
              <a:buNone/>
            </a:pPr>
            <a:r>
              <a:rPr lang="en-US" b="1" dirty="0"/>
              <a:t>Definition </a:t>
            </a:r>
            <a:r>
              <a:rPr lang="en-US" b="1" dirty="0">
                <a:latin typeface="Cambria" pitchFamily="18" charset="0"/>
              </a:rPr>
              <a:t>2</a:t>
            </a:r>
            <a:r>
              <a:rPr lang="en-US" dirty="0"/>
              <a:t>. The set of all neighbors of a vertex </a:t>
            </a:r>
            <a:r>
              <a:rPr lang="en-US" i="1" dirty="0"/>
              <a:t>v</a:t>
            </a:r>
            <a:r>
              <a:rPr lang="en-US" dirty="0"/>
              <a:t> of </a:t>
            </a:r>
            <a:r>
              <a:rPr lang="en-US" i="1" dirty="0"/>
              <a:t>G</a:t>
            </a:r>
            <a:r>
              <a:rPr lang="en-US" dirty="0"/>
              <a:t> = (</a:t>
            </a:r>
            <a:r>
              <a:rPr lang="en-US" i="1" dirty="0"/>
              <a:t>V</a:t>
            </a:r>
            <a:r>
              <a:rPr lang="en-US" dirty="0"/>
              <a:t>, </a:t>
            </a:r>
            <a:r>
              <a:rPr lang="en-US" i="1" dirty="0"/>
              <a:t>E</a:t>
            </a:r>
            <a:r>
              <a:rPr lang="en-US" dirty="0"/>
              <a:t>), denoted by </a:t>
            </a:r>
            <a:r>
              <a:rPr lang="en-US" i="1" dirty="0"/>
              <a:t>N</a:t>
            </a:r>
            <a:r>
              <a:rPr lang="en-US" dirty="0"/>
              <a:t>(</a:t>
            </a:r>
            <a:r>
              <a:rPr lang="en-US" i="1" dirty="0"/>
              <a:t>v</a:t>
            </a:r>
            <a:r>
              <a:rPr lang="en-US" dirty="0"/>
              <a:t>), is called the </a:t>
            </a:r>
            <a:r>
              <a:rPr lang="en-US" i="1" dirty="0"/>
              <a:t>neighborhood</a:t>
            </a:r>
            <a:r>
              <a:rPr lang="en-US" dirty="0"/>
              <a:t> of </a:t>
            </a:r>
            <a:r>
              <a:rPr lang="en-US" i="1" dirty="0"/>
              <a:t>v</a:t>
            </a:r>
            <a:r>
              <a:rPr lang="en-US" dirty="0"/>
              <a:t>. If </a:t>
            </a:r>
            <a:r>
              <a:rPr lang="en-US" i="1" dirty="0"/>
              <a:t>A</a:t>
            </a:r>
            <a:r>
              <a:rPr lang="en-US" dirty="0"/>
              <a:t> is a subset of </a:t>
            </a:r>
            <a:r>
              <a:rPr lang="en-US" i="1" dirty="0"/>
              <a:t>V</a:t>
            </a:r>
            <a:r>
              <a:rPr lang="en-US" dirty="0"/>
              <a:t>, we denote by </a:t>
            </a:r>
            <a:r>
              <a:rPr lang="en-US" i="1" dirty="0"/>
              <a:t>N</a:t>
            </a:r>
            <a:r>
              <a:rPr lang="en-US" dirty="0"/>
              <a:t>(</a:t>
            </a:r>
            <a:r>
              <a:rPr lang="en-US" i="1" dirty="0"/>
              <a:t>A</a:t>
            </a:r>
            <a:r>
              <a:rPr lang="en-US" dirty="0"/>
              <a:t>) the set of all vertices in </a:t>
            </a:r>
            <a:r>
              <a:rPr lang="en-US" i="1" dirty="0"/>
              <a:t>G</a:t>
            </a:r>
            <a:r>
              <a:rPr lang="en-US" dirty="0"/>
              <a:t> that are adjacent to at least one vertex in </a:t>
            </a:r>
            <a:r>
              <a:rPr lang="en-US" i="1" dirty="0"/>
              <a:t>A</a:t>
            </a:r>
            <a:r>
              <a:rPr lang="en-US" dirty="0"/>
              <a:t>. So,</a:t>
            </a:r>
          </a:p>
          <a:p>
            <a:pPr indent="0">
              <a:buNone/>
            </a:pPr>
            <a:r>
              <a:rPr lang="en-US" dirty="0"/>
              <a:t> </a:t>
            </a:r>
          </a:p>
          <a:p>
            <a:pPr indent="0">
              <a:buNone/>
            </a:pPr>
            <a:r>
              <a:rPr lang="en-US" b="1" dirty="0"/>
              <a:t>Definition </a:t>
            </a:r>
            <a:r>
              <a:rPr lang="en-US" b="1" dirty="0">
                <a:latin typeface="Cambria" pitchFamily="18" charset="0"/>
              </a:rPr>
              <a:t>3</a:t>
            </a:r>
            <a:r>
              <a:rPr lang="en-US" dirty="0"/>
              <a:t>. The </a:t>
            </a:r>
            <a:r>
              <a:rPr lang="en-US" i="1" dirty="0"/>
              <a:t>degree of a vertex in a undirected graph </a:t>
            </a:r>
            <a:r>
              <a:rPr lang="en-US" dirty="0"/>
              <a:t>is the number of edges incident with it, except that a loop at a vertex contributes two to the degree of that vertex. The degree of the vertex </a:t>
            </a:r>
            <a:r>
              <a:rPr lang="en-US" i="1" dirty="0"/>
              <a:t>v</a:t>
            </a:r>
            <a:r>
              <a:rPr lang="en-US" dirty="0"/>
              <a:t> is denoted by </a:t>
            </a:r>
            <a:r>
              <a:rPr lang="en-US" dirty="0" err="1"/>
              <a:t>deg</a:t>
            </a:r>
            <a:r>
              <a:rPr lang="en-US" dirty="0"/>
              <a:t>(</a:t>
            </a:r>
            <a:r>
              <a:rPr lang="en-US" i="1" dirty="0"/>
              <a:t>v</a:t>
            </a:r>
            <a:r>
              <a:rPr lang="en-US" dirty="0"/>
              <a:t>).</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00600" y="3962400"/>
            <a:ext cx="2217420" cy="283845"/>
          </a:xfrm>
          <a:prstGeom prst="rect">
            <a:avLst/>
          </a:prstGeom>
        </p:spPr>
      </p:pic>
    </p:spTree>
    <p:extLst>
      <p:ext uri="{BB962C8B-B14F-4D97-AF65-F5344CB8AC3E}">
        <p14:creationId xmlns:p14="http://schemas.microsoft.com/office/powerpoint/2010/main" val="2430208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85800"/>
          </a:xfrm>
        </p:spPr>
        <p:txBody>
          <a:bodyPr>
            <a:noAutofit/>
          </a:bodyPr>
          <a:lstStyle/>
          <a:p>
            <a:r>
              <a:rPr lang="en-US" sz="3600" b="1" dirty="0">
                <a:solidFill>
                  <a:srgbClr val="C00000"/>
                </a:solidFill>
                <a:effectLst>
                  <a:outerShdw blurRad="38100" dist="38100" dir="2700000" algn="tl">
                    <a:srgbClr val="000000">
                      <a:alpha val="43137"/>
                    </a:srgbClr>
                  </a:outerShdw>
                </a:effectLst>
              </a:rPr>
              <a:t>Degrees and Neighborhoods of Vertices</a:t>
            </a:r>
          </a:p>
        </p:txBody>
      </p:sp>
      <p:sp>
        <p:nvSpPr>
          <p:cNvPr id="3" name="Content Placeholder 2"/>
          <p:cNvSpPr>
            <a:spLocks noGrp="1"/>
          </p:cNvSpPr>
          <p:nvPr>
            <p:ph idx="1"/>
          </p:nvPr>
        </p:nvSpPr>
        <p:spPr>
          <a:xfrm>
            <a:off x="152400" y="762000"/>
            <a:ext cx="8991600" cy="6019800"/>
          </a:xfrm>
        </p:spPr>
        <p:txBody>
          <a:bodyPr>
            <a:normAutofit/>
          </a:bodyPr>
          <a:lstStyle/>
          <a:p>
            <a:pPr indent="0">
              <a:buNone/>
            </a:pPr>
            <a:r>
              <a:rPr lang="en-US" sz="2400" b="1" dirty="0"/>
              <a:t>Example</a:t>
            </a:r>
            <a:r>
              <a:rPr lang="en-US" sz="2400" dirty="0"/>
              <a:t>:  What are the  degrees  and neighborhoods of the vertices in the graphs </a:t>
            </a:r>
            <a:r>
              <a:rPr lang="en-US" sz="2400" i="1" dirty="0"/>
              <a:t>G</a:t>
            </a:r>
            <a:r>
              <a:rPr lang="en-US" sz="2400" dirty="0"/>
              <a:t> and </a:t>
            </a:r>
            <a:r>
              <a:rPr lang="en-US" sz="2400" i="1" dirty="0"/>
              <a:t>H</a:t>
            </a:r>
            <a:r>
              <a:rPr lang="en-US" sz="2400" dirty="0"/>
              <a:t>?</a:t>
            </a:r>
          </a:p>
          <a:p>
            <a:pPr indent="0">
              <a:buNone/>
            </a:pPr>
            <a:endParaRPr lang="en-US" dirty="0"/>
          </a:p>
          <a:p>
            <a:pPr indent="0">
              <a:buNone/>
            </a:pPr>
            <a:endParaRPr lang="en-US" dirty="0"/>
          </a:p>
          <a:p>
            <a:pPr indent="0">
              <a:buNone/>
            </a:pPr>
            <a:endParaRPr lang="en-US" dirty="0"/>
          </a:p>
          <a:p>
            <a:pPr indent="0">
              <a:buNone/>
            </a:pPr>
            <a:endParaRPr lang="en-US" sz="2000" b="1" dirty="0"/>
          </a:p>
          <a:p>
            <a:pPr indent="0">
              <a:buNone/>
            </a:pPr>
            <a:endParaRPr lang="en-US" sz="2000" b="1" dirty="0"/>
          </a:p>
          <a:p>
            <a:pPr indent="0">
              <a:buNone/>
            </a:pPr>
            <a:endParaRPr lang="en-US" sz="2000" b="1" dirty="0"/>
          </a:p>
          <a:p>
            <a:pPr indent="0">
              <a:buNone/>
            </a:pPr>
            <a:r>
              <a:rPr lang="en-US" sz="2000" b="1" dirty="0"/>
              <a:t>Solution</a:t>
            </a:r>
            <a:r>
              <a:rPr lang="en-US" sz="2000" dirty="0"/>
              <a:t>: </a:t>
            </a:r>
          </a:p>
          <a:p>
            <a:pPr indent="0">
              <a:buNone/>
            </a:pPr>
            <a:r>
              <a:rPr lang="en-US" sz="2000" i="1" dirty="0"/>
              <a:t>G</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2</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c</a:t>
            </a:r>
            <a:r>
              <a:rPr lang="en-US" sz="2000" dirty="0"/>
              <a:t>) = </a:t>
            </a:r>
            <a:r>
              <a:rPr lang="en-US" sz="2000" dirty="0" err="1"/>
              <a:t>deg</a:t>
            </a:r>
            <a:r>
              <a:rPr lang="en-US" sz="2000" dirty="0"/>
              <a:t>(</a:t>
            </a:r>
            <a:r>
              <a:rPr lang="en-US" sz="2000" i="1" dirty="0"/>
              <a:t>f </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d </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e</a:t>
            </a:r>
            <a:r>
              <a:rPr lang="en-US" sz="2000" dirty="0"/>
              <a:t>) = </a:t>
            </a:r>
            <a:r>
              <a:rPr lang="en-US" sz="2000" dirty="0">
                <a:latin typeface="Cambria" pitchFamily="18" charset="0"/>
              </a:rPr>
              <a:t>3,</a:t>
            </a:r>
            <a:r>
              <a:rPr lang="en-US" sz="2000" dirty="0"/>
              <a:t> </a:t>
            </a:r>
            <a:r>
              <a:rPr lang="en-US" sz="2000" dirty="0" err="1"/>
              <a:t>deg</a:t>
            </a:r>
            <a:r>
              <a:rPr lang="en-US" sz="2000" dirty="0"/>
              <a:t>(</a:t>
            </a:r>
            <a:r>
              <a:rPr lang="en-US" sz="2000" i="1" dirty="0"/>
              <a:t>g</a:t>
            </a:r>
            <a:r>
              <a:rPr lang="en-US" sz="2000" dirty="0"/>
              <a:t>) = </a:t>
            </a:r>
            <a:r>
              <a:rPr lang="en-US" sz="2000" dirty="0">
                <a:latin typeface="Cambria" pitchFamily="18" charset="0"/>
              </a:rPr>
              <a:t>0.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f </a:t>
            </a:r>
            <a:r>
              <a:rPr lang="en-US" sz="2000" dirty="0"/>
              <a:t>}, </a:t>
            </a:r>
            <a:r>
              <a:rPr lang="en-US" sz="2000" i="1" dirty="0"/>
              <a:t>N</a:t>
            </a:r>
            <a:r>
              <a:rPr lang="en-US" sz="2000" dirty="0"/>
              <a:t>(</a:t>
            </a:r>
            <a:r>
              <a:rPr lang="en-US" sz="2000" i="1" dirty="0"/>
              <a:t>b</a:t>
            </a:r>
            <a:r>
              <a:rPr lang="en-US" sz="2000" dirty="0"/>
              <a:t>) = {</a:t>
            </a:r>
            <a:r>
              <a:rPr lang="en-US" sz="2000" i="1" dirty="0"/>
              <a:t>a, c, e, f </a:t>
            </a:r>
            <a:r>
              <a:rPr lang="en-US" sz="2000" dirty="0"/>
              <a:t>},</a:t>
            </a:r>
            <a:r>
              <a:rPr lang="en-US" sz="2000" i="1" dirty="0"/>
              <a:t> N</a:t>
            </a:r>
            <a:r>
              <a:rPr lang="en-US" sz="2000" dirty="0"/>
              <a:t>(</a:t>
            </a:r>
            <a:r>
              <a:rPr lang="en-US" sz="2000" i="1" dirty="0"/>
              <a:t>c</a:t>
            </a:r>
            <a:r>
              <a:rPr lang="en-US" sz="2000" dirty="0"/>
              <a:t>) = {</a:t>
            </a:r>
            <a:r>
              <a:rPr lang="en-US" sz="2000" i="1" dirty="0"/>
              <a:t>b, d, e, f </a:t>
            </a:r>
            <a:r>
              <a:rPr lang="en-US" sz="2000" dirty="0"/>
              <a:t>},</a:t>
            </a:r>
            <a:r>
              <a:rPr lang="en-US" sz="2000" i="1" dirty="0"/>
              <a:t> N</a:t>
            </a:r>
            <a:r>
              <a:rPr lang="en-US" sz="2000" dirty="0"/>
              <a:t>(</a:t>
            </a:r>
            <a:r>
              <a:rPr lang="en-US" sz="2000" i="1" dirty="0"/>
              <a:t>d</a:t>
            </a:r>
            <a:r>
              <a:rPr lang="en-US" sz="2000" dirty="0"/>
              <a:t>) = {</a:t>
            </a:r>
            <a:r>
              <a:rPr lang="en-US" sz="2000" i="1" dirty="0"/>
              <a:t>c</a:t>
            </a:r>
            <a:r>
              <a:rPr lang="en-US" sz="2000" dirty="0"/>
              <a:t>},  </a:t>
            </a:r>
          </a:p>
          <a:p>
            <a:pPr indent="0">
              <a:buNone/>
            </a:pPr>
            <a:r>
              <a:rPr lang="en-US" sz="2000" i="1" dirty="0"/>
              <a:t>         N</a:t>
            </a:r>
            <a:r>
              <a:rPr lang="en-US" sz="2000" dirty="0"/>
              <a:t>(</a:t>
            </a:r>
            <a:r>
              <a:rPr lang="en-US" sz="2000" i="1" dirty="0"/>
              <a:t>e</a:t>
            </a:r>
            <a:r>
              <a:rPr lang="en-US" sz="2000" dirty="0"/>
              <a:t>) = {</a:t>
            </a:r>
            <a:r>
              <a:rPr lang="en-US" sz="2000" i="1" dirty="0"/>
              <a:t>b, c , f </a:t>
            </a:r>
            <a:r>
              <a:rPr lang="en-US" sz="2000" dirty="0"/>
              <a:t>}, </a:t>
            </a:r>
            <a:r>
              <a:rPr lang="en-US" sz="2000" i="1" dirty="0"/>
              <a:t>N</a:t>
            </a:r>
            <a:r>
              <a:rPr lang="en-US" sz="2000" dirty="0"/>
              <a:t>(</a:t>
            </a:r>
            <a:r>
              <a:rPr lang="en-US" sz="2000" i="1" dirty="0"/>
              <a:t>f</a:t>
            </a:r>
            <a:r>
              <a:rPr lang="en-US" sz="2000" dirty="0"/>
              <a:t>) = {</a:t>
            </a:r>
            <a:r>
              <a:rPr lang="en-US" sz="2000" i="1" dirty="0"/>
              <a:t>a</a:t>
            </a:r>
            <a:r>
              <a:rPr lang="en-US" sz="2000" dirty="0"/>
              <a:t>, </a:t>
            </a:r>
            <a:r>
              <a:rPr lang="en-US" sz="2000" i="1" dirty="0"/>
              <a:t>b, c, e</a:t>
            </a:r>
            <a:r>
              <a:rPr lang="en-US" sz="2000" dirty="0"/>
              <a:t>},</a:t>
            </a:r>
            <a:r>
              <a:rPr lang="en-US" sz="2000" i="1" dirty="0"/>
              <a:t> N</a:t>
            </a:r>
            <a:r>
              <a:rPr lang="en-US" sz="2000" dirty="0"/>
              <a:t>(</a:t>
            </a:r>
            <a:r>
              <a:rPr lang="en-US" sz="2000" i="1" dirty="0"/>
              <a:t>g</a:t>
            </a:r>
            <a:r>
              <a:rPr lang="en-US" sz="2000" dirty="0"/>
              <a:t>) = </a:t>
            </a:r>
            <a:r>
              <a:rPr lang="en-US" sz="2000" dirty="0">
                <a:sym typeface="Symbol"/>
              </a:rPr>
              <a:t></a:t>
            </a:r>
            <a:r>
              <a:rPr lang="en-US" sz="2000" dirty="0"/>
              <a:t> . </a:t>
            </a:r>
          </a:p>
          <a:p>
            <a:pPr indent="0">
              <a:buNone/>
            </a:pPr>
            <a:r>
              <a:rPr lang="en-US" sz="2000" i="1" dirty="0"/>
              <a:t>H</a:t>
            </a:r>
            <a:r>
              <a:rPr lang="en-US" sz="2000" dirty="0"/>
              <a:t>:    </a:t>
            </a:r>
            <a:r>
              <a:rPr lang="en-US" sz="2000" dirty="0" err="1"/>
              <a:t>deg</a:t>
            </a:r>
            <a:r>
              <a:rPr lang="en-US" sz="2000" dirty="0"/>
              <a:t>(</a:t>
            </a:r>
            <a:r>
              <a:rPr lang="en-US" sz="2000" i="1" dirty="0"/>
              <a:t>a</a:t>
            </a:r>
            <a:r>
              <a:rPr lang="en-US" sz="2000" dirty="0"/>
              <a:t>) = </a:t>
            </a:r>
            <a:r>
              <a:rPr lang="en-US" sz="2000" dirty="0">
                <a:latin typeface="Cambria" pitchFamily="18" charset="0"/>
              </a:rPr>
              <a:t>4</a:t>
            </a:r>
            <a:r>
              <a:rPr lang="en-US" sz="2000" dirty="0"/>
              <a:t>, </a:t>
            </a:r>
            <a:r>
              <a:rPr lang="en-US" sz="2000" dirty="0" err="1"/>
              <a:t>deg</a:t>
            </a:r>
            <a:r>
              <a:rPr lang="en-US" sz="2000" dirty="0"/>
              <a:t>(</a:t>
            </a:r>
            <a:r>
              <a:rPr lang="en-US" sz="2000" i="1" dirty="0"/>
              <a:t>b</a:t>
            </a:r>
            <a:r>
              <a:rPr lang="en-US" sz="2000" dirty="0"/>
              <a:t>) = </a:t>
            </a:r>
            <a:r>
              <a:rPr lang="en-US" sz="2000" dirty="0" err="1"/>
              <a:t>deg</a:t>
            </a:r>
            <a:r>
              <a:rPr lang="en-US" sz="2000" dirty="0"/>
              <a:t>(</a:t>
            </a:r>
            <a:r>
              <a:rPr lang="en-US" sz="2000" i="1" dirty="0"/>
              <a:t>e</a:t>
            </a:r>
            <a:r>
              <a:rPr lang="en-US" sz="2000" dirty="0"/>
              <a:t>) = </a:t>
            </a:r>
            <a:r>
              <a:rPr lang="en-US" sz="2000" dirty="0">
                <a:latin typeface="Cambria" pitchFamily="18" charset="0"/>
              </a:rPr>
              <a:t>6</a:t>
            </a:r>
            <a:r>
              <a:rPr lang="en-US" sz="2000" dirty="0"/>
              <a:t>,  </a:t>
            </a:r>
            <a:r>
              <a:rPr lang="en-US" sz="2000" dirty="0" err="1"/>
              <a:t>deg</a:t>
            </a:r>
            <a:r>
              <a:rPr lang="en-US" sz="2000" dirty="0"/>
              <a:t>(</a:t>
            </a:r>
            <a:r>
              <a:rPr lang="en-US" sz="2000" i="1" dirty="0"/>
              <a:t>c</a:t>
            </a:r>
            <a:r>
              <a:rPr lang="en-US" sz="2000" dirty="0"/>
              <a:t>) = </a:t>
            </a:r>
            <a:r>
              <a:rPr lang="en-US" sz="2000" dirty="0">
                <a:latin typeface="Cambria" pitchFamily="18" charset="0"/>
              </a:rPr>
              <a:t>1,</a:t>
            </a:r>
            <a:r>
              <a:rPr lang="en-US" sz="2000" dirty="0"/>
              <a:t> </a:t>
            </a:r>
            <a:r>
              <a:rPr lang="en-US" sz="2000" dirty="0" err="1"/>
              <a:t>deg</a:t>
            </a:r>
            <a:r>
              <a:rPr lang="en-US" sz="2000" dirty="0"/>
              <a:t>(</a:t>
            </a:r>
            <a:r>
              <a:rPr lang="en-US" sz="2000" i="1" dirty="0"/>
              <a:t>d</a:t>
            </a:r>
            <a:r>
              <a:rPr lang="en-US" sz="2000" dirty="0"/>
              <a:t>) = </a:t>
            </a:r>
            <a:r>
              <a:rPr lang="en-US" sz="2000" dirty="0">
                <a:latin typeface="Cambria" pitchFamily="18" charset="0"/>
              </a:rPr>
              <a:t>5.  </a:t>
            </a:r>
          </a:p>
          <a:p>
            <a:pPr indent="0">
              <a:buNone/>
            </a:pPr>
            <a:r>
              <a:rPr lang="en-US" sz="2000" i="1" dirty="0">
                <a:latin typeface="Cambria" pitchFamily="18" charset="0"/>
              </a:rPr>
              <a:t>          </a:t>
            </a:r>
            <a:r>
              <a:rPr lang="en-US" sz="2000" i="1" dirty="0"/>
              <a:t>N</a:t>
            </a:r>
            <a:r>
              <a:rPr lang="en-US" sz="2000" dirty="0"/>
              <a:t>(</a:t>
            </a:r>
            <a:r>
              <a:rPr lang="en-US" sz="2000" i="1" dirty="0"/>
              <a:t>a</a:t>
            </a:r>
            <a:r>
              <a:rPr lang="en-US" sz="2000" dirty="0"/>
              <a:t>) = {</a:t>
            </a:r>
            <a:r>
              <a:rPr lang="en-US" sz="2000" i="1" dirty="0"/>
              <a:t>b, d, e</a:t>
            </a:r>
            <a:r>
              <a:rPr lang="en-US" sz="2000" dirty="0"/>
              <a:t>},  </a:t>
            </a:r>
            <a:r>
              <a:rPr lang="en-US" sz="2000" i="1" dirty="0"/>
              <a:t>N</a:t>
            </a:r>
            <a:r>
              <a:rPr lang="en-US" sz="2000" dirty="0"/>
              <a:t>(</a:t>
            </a:r>
            <a:r>
              <a:rPr lang="en-US" sz="2000" i="1" dirty="0"/>
              <a:t>b</a:t>
            </a:r>
            <a:r>
              <a:rPr lang="en-US" sz="2000" dirty="0"/>
              <a:t>) = {</a:t>
            </a:r>
            <a:r>
              <a:rPr lang="en-US" sz="2000" i="1" dirty="0"/>
              <a:t>a, b, c, d, e</a:t>
            </a:r>
            <a:r>
              <a:rPr lang="en-US" sz="2000" dirty="0"/>
              <a:t>},</a:t>
            </a:r>
            <a:r>
              <a:rPr lang="en-US" sz="2000" i="1" dirty="0"/>
              <a:t> N</a:t>
            </a:r>
            <a:r>
              <a:rPr lang="en-US" sz="2000" dirty="0"/>
              <a:t>(</a:t>
            </a:r>
            <a:r>
              <a:rPr lang="en-US" sz="2000" i="1" dirty="0"/>
              <a:t>c</a:t>
            </a:r>
            <a:r>
              <a:rPr lang="en-US" sz="2000" dirty="0"/>
              <a:t>) = {</a:t>
            </a:r>
            <a:r>
              <a:rPr lang="en-US" sz="2000" i="1" dirty="0"/>
              <a:t>b</a:t>
            </a:r>
            <a:r>
              <a:rPr lang="en-US" sz="2000" dirty="0"/>
              <a:t>},</a:t>
            </a:r>
            <a:r>
              <a:rPr lang="en-US" sz="2000" i="1" dirty="0"/>
              <a:t>  N</a:t>
            </a:r>
            <a:r>
              <a:rPr lang="en-US" sz="2000" dirty="0"/>
              <a:t>(</a:t>
            </a:r>
            <a:r>
              <a:rPr lang="en-US" sz="2000" i="1" dirty="0"/>
              <a:t>d</a:t>
            </a:r>
            <a:r>
              <a:rPr lang="en-US" sz="2000" dirty="0"/>
              <a:t>) = {</a:t>
            </a:r>
            <a:r>
              <a:rPr lang="en-US" sz="2000" i="1" dirty="0"/>
              <a:t>a, b, e</a:t>
            </a:r>
            <a:r>
              <a:rPr lang="en-US" sz="2000" dirty="0"/>
              <a:t>}, </a:t>
            </a:r>
          </a:p>
          <a:p>
            <a:pPr indent="0">
              <a:buNone/>
            </a:pPr>
            <a:r>
              <a:rPr lang="en-US" sz="2000" dirty="0"/>
              <a:t>        </a:t>
            </a:r>
            <a:r>
              <a:rPr lang="en-US" sz="2000" i="1" dirty="0"/>
              <a:t>N</a:t>
            </a:r>
            <a:r>
              <a:rPr lang="en-US" sz="2000" dirty="0"/>
              <a:t>(</a:t>
            </a:r>
            <a:r>
              <a:rPr lang="en-US" sz="2000" i="1" dirty="0"/>
              <a:t>e</a:t>
            </a:r>
            <a:r>
              <a:rPr lang="en-US" sz="2000" dirty="0"/>
              <a:t>) = {</a:t>
            </a:r>
            <a:r>
              <a:rPr lang="en-US" sz="2000" i="1" dirty="0"/>
              <a:t>a, b ,d</a:t>
            </a:r>
            <a:r>
              <a:rPr lang="en-US" sz="2000" dirty="0"/>
              <a:t>}. </a:t>
            </a:r>
          </a:p>
          <a:p>
            <a:pPr marL="731520" indent="-457200"/>
            <a:endParaRPr lang="en-US" dirty="0"/>
          </a:p>
        </p:txBody>
      </p:sp>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4260" y="1676400"/>
            <a:ext cx="8001000" cy="2286000"/>
          </a:xfrm>
          <a:prstGeom prst="rect">
            <a:avLst/>
          </a:prstGeom>
        </p:spPr>
      </p:pic>
    </p:spTree>
    <p:extLst>
      <p:ext uri="{BB962C8B-B14F-4D97-AF65-F5344CB8AC3E}">
        <p14:creationId xmlns:p14="http://schemas.microsoft.com/office/powerpoint/2010/main" val="193290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Graphs and Graph Models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10.1</a:t>
            </a:r>
          </a:p>
        </p:txBody>
      </p:sp>
    </p:spTree>
    <p:extLst>
      <p:ext uri="{BB962C8B-B14F-4D97-AF65-F5344CB8AC3E}">
        <p14:creationId xmlns:p14="http://schemas.microsoft.com/office/powerpoint/2010/main" val="1264269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33400"/>
          </a:xfrm>
        </p:spPr>
        <p:txBody>
          <a:bodyPr>
            <a:normAutofit/>
          </a:bodyPr>
          <a:lstStyle/>
          <a:p>
            <a:pPr algn="ctr"/>
            <a:r>
              <a:rPr lang="en-US" sz="3200" b="1" dirty="0">
                <a:solidFill>
                  <a:srgbClr val="C00000"/>
                </a:solidFill>
              </a:rPr>
              <a:t>Handshaking Theorem</a:t>
            </a:r>
          </a:p>
        </p:txBody>
      </p:sp>
      <p:sp>
        <p:nvSpPr>
          <p:cNvPr id="3" name="Content Placeholder 2"/>
          <p:cNvSpPr>
            <a:spLocks noGrp="1"/>
          </p:cNvSpPr>
          <p:nvPr>
            <p:ph idx="1"/>
          </p:nvPr>
        </p:nvSpPr>
        <p:spPr>
          <a:xfrm>
            <a:off x="0" y="838200"/>
            <a:ext cx="9144000" cy="6019800"/>
          </a:xfrm>
        </p:spPr>
        <p:txBody>
          <a:bodyPr>
            <a:normAutofit/>
          </a:bodyPr>
          <a:lstStyle/>
          <a:p>
            <a:pPr marL="0" indent="0">
              <a:buNone/>
            </a:pPr>
            <a:r>
              <a:rPr lang="en-US" sz="2400" b="1" dirty="0"/>
              <a:t>Theorem</a:t>
            </a:r>
            <a:r>
              <a:rPr lang="en-US" sz="2400" dirty="0"/>
              <a:t>: If G is any graph, then the sum of the degrees of all the vertices of G equals twice the number of edges of G.</a:t>
            </a:r>
          </a:p>
          <a:p>
            <a:pPr marL="0" indent="0">
              <a:buNone/>
            </a:pPr>
            <a:r>
              <a:rPr lang="en-US" sz="2400" dirty="0"/>
              <a:t>Specifically, if the vertices of G are v</a:t>
            </a:r>
            <a:r>
              <a:rPr lang="en-US" sz="2400" b="1" dirty="0"/>
              <a:t>1</a:t>
            </a:r>
            <a:r>
              <a:rPr lang="en-US" sz="2400" dirty="0"/>
              <a:t>, v</a:t>
            </a:r>
            <a:r>
              <a:rPr lang="en-US" sz="2400" b="1" dirty="0"/>
              <a:t>2</a:t>
            </a:r>
            <a:r>
              <a:rPr lang="en-US" sz="2400" dirty="0"/>
              <a:t>, …, </a:t>
            </a:r>
            <a:r>
              <a:rPr lang="en-US" sz="2400" dirty="0" err="1"/>
              <a:t>v</a:t>
            </a:r>
            <a:r>
              <a:rPr lang="en-US" sz="2400" b="1" dirty="0" err="1"/>
              <a:t>n</a:t>
            </a:r>
            <a:r>
              <a:rPr lang="en-US" sz="2400" dirty="0"/>
              <a:t>, where n is a  positive integer, then </a:t>
            </a:r>
          </a:p>
          <a:p>
            <a:pPr marL="0" indent="0">
              <a:buNone/>
            </a:pPr>
            <a:r>
              <a:rPr lang="en-US" sz="2400" dirty="0"/>
              <a:t>	the total degree of G = </a:t>
            </a:r>
            <a:r>
              <a:rPr lang="en-US" sz="2400" dirty="0" err="1"/>
              <a:t>deg</a:t>
            </a:r>
            <a:r>
              <a:rPr lang="en-US" sz="2400" dirty="0"/>
              <a:t>(v1) + </a:t>
            </a:r>
            <a:r>
              <a:rPr lang="en-US" sz="2400" dirty="0" err="1"/>
              <a:t>deg</a:t>
            </a:r>
            <a:r>
              <a:rPr lang="en-US" sz="2400" dirty="0"/>
              <a:t>(v2) + … + </a:t>
            </a:r>
            <a:r>
              <a:rPr lang="en-US" sz="2400" dirty="0" err="1"/>
              <a:t>deg</a:t>
            </a:r>
            <a:r>
              <a:rPr lang="en-US" sz="2400" dirty="0"/>
              <a:t>(</a:t>
            </a:r>
            <a:r>
              <a:rPr lang="en-US" sz="2400" dirty="0" err="1"/>
              <a:t>vn</a:t>
            </a:r>
            <a:r>
              <a:rPr lang="en-US" sz="2400" dirty="0"/>
              <a:t>) 				   = 2 . (the number of edges of G)</a:t>
            </a:r>
          </a:p>
          <a:p>
            <a:pPr marL="0" indent="0">
              <a:buNone/>
            </a:pPr>
            <a:r>
              <a:rPr lang="en-US" sz="2400" b="1" dirty="0"/>
              <a:t>PROOF:</a:t>
            </a:r>
          </a:p>
          <a:p>
            <a:r>
              <a:rPr lang="en-US" sz="2400" dirty="0"/>
              <a:t>Each edge “e” of G connects its end points vi and </a:t>
            </a:r>
            <a:r>
              <a:rPr lang="en-US" sz="2400" dirty="0" err="1"/>
              <a:t>vj</a:t>
            </a:r>
            <a:r>
              <a:rPr lang="en-US" sz="2400" dirty="0"/>
              <a:t>. This edge, therefore contributes 1 to the degree of vi and 1 to the degree of </a:t>
            </a:r>
            <a:r>
              <a:rPr lang="en-US" sz="2400" dirty="0" err="1"/>
              <a:t>vj</a:t>
            </a:r>
            <a:r>
              <a:rPr lang="en-US" sz="2400" dirty="0"/>
              <a:t>.</a:t>
            </a:r>
          </a:p>
          <a:p>
            <a:r>
              <a:rPr lang="en-US" sz="2400" dirty="0"/>
              <a:t>If “e” is a loop, then it is counted twice in computing the degree of the vertex on which it is incident.</a:t>
            </a:r>
          </a:p>
          <a:p>
            <a:r>
              <a:rPr lang="en-US" sz="2400" dirty="0"/>
              <a:t>Accordingly, each edge of G contributes 2 to the total degree of G.</a:t>
            </a:r>
          </a:p>
          <a:p>
            <a:pPr marL="0" indent="0">
              <a:buNone/>
            </a:pPr>
            <a:r>
              <a:rPr lang="en-US" sz="2400" dirty="0"/>
              <a:t>   Thus, the total degree of G = 2. (the number of edges of G)</a:t>
            </a:r>
          </a:p>
          <a:p>
            <a:pPr marL="0" indent="0">
              <a:buNone/>
            </a:pPr>
            <a:r>
              <a:rPr lang="en-US" sz="2400" b="1" dirty="0"/>
              <a:t>	</a:t>
            </a:r>
            <a:r>
              <a:rPr lang="en-US" sz="2400" b="1" u="sng" dirty="0"/>
              <a:t>COROLLARY: </a:t>
            </a:r>
            <a:r>
              <a:rPr lang="en-US" sz="2400" u="sng" dirty="0"/>
              <a:t>The total degree of G is an even number</a:t>
            </a:r>
          </a:p>
        </p:txBody>
      </p:sp>
    </p:spTree>
    <p:extLst>
      <p:ext uri="{BB962C8B-B14F-4D97-AF65-F5344CB8AC3E}">
        <p14:creationId xmlns:p14="http://schemas.microsoft.com/office/powerpoint/2010/main" val="104137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751"/>
            <a:ext cx="8229600" cy="591312"/>
          </a:xfrm>
        </p:spPr>
        <p:txBody>
          <a:bodyPr>
            <a:normAutofit fontScale="90000"/>
          </a:bodyPr>
          <a:lstStyle/>
          <a:p>
            <a:pPr algn="ctr"/>
            <a:r>
              <a:rPr lang="en-US" sz="4000" b="1" dirty="0">
                <a:solidFill>
                  <a:srgbClr val="C00000"/>
                </a:solidFill>
                <a:effectLst>
                  <a:outerShdw blurRad="38100" dist="38100" dir="2700000" algn="tl">
                    <a:srgbClr val="000000">
                      <a:alpha val="43137"/>
                    </a:srgbClr>
                  </a:outerShdw>
                </a:effectLst>
              </a:rPr>
              <a:t>Degree of Vertices</a:t>
            </a:r>
          </a:p>
        </p:txBody>
      </p:sp>
      <p:sp>
        <p:nvSpPr>
          <p:cNvPr id="3" name="Content Placeholder 2"/>
          <p:cNvSpPr>
            <a:spLocks noGrp="1"/>
          </p:cNvSpPr>
          <p:nvPr>
            <p:ph idx="1"/>
          </p:nvPr>
        </p:nvSpPr>
        <p:spPr>
          <a:xfrm>
            <a:off x="381000" y="952500"/>
            <a:ext cx="8229600" cy="4800600"/>
          </a:xfrm>
        </p:spPr>
        <p:txBody>
          <a:bodyPr>
            <a:normAutofit/>
          </a:bodyPr>
          <a:lstStyle/>
          <a:p>
            <a:pPr indent="0">
              <a:buNone/>
            </a:pPr>
            <a:r>
              <a:rPr lang="en-US" sz="2400" b="1" dirty="0"/>
              <a:t>Theorem:</a:t>
            </a:r>
            <a:r>
              <a:rPr lang="en-US" sz="2400" dirty="0"/>
              <a:t> An undirected graph has an even number of vertices of odd degree.</a:t>
            </a:r>
          </a:p>
          <a:p>
            <a:pPr indent="0">
              <a:buNone/>
            </a:pPr>
            <a:r>
              <a:rPr lang="en-US" sz="2400" b="1" i="1" dirty="0"/>
              <a:t>Proof</a:t>
            </a:r>
            <a:r>
              <a:rPr lang="en-US" sz="2400" b="1" dirty="0"/>
              <a:t>: </a:t>
            </a:r>
            <a:r>
              <a:rPr lang="en-US" sz="2400" dirty="0"/>
              <a:t>Let </a:t>
            </a:r>
            <a:r>
              <a:rPr lang="en-US" sz="2400" i="1" dirty="0"/>
              <a:t>V</a:t>
            </a:r>
            <a:r>
              <a:rPr lang="en-US" sz="2400" baseline="-25000" dirty="0">
                <a:latin typeface="Cambria" pitchFamily="18" charset="0"/>
              </a:rPr>
              <a:t>1</a:t>
            </a:r>
            <a:r>
              <a:rPr lang="en-US" sz="2400" dirty="0"/>
              <a:t> be the vertices of even degree and </a:t>
            </a:r>
            <a:r>
              <a:rPr lang="en-US" sz="2400" i="1" dirty="0"/>
              <a:t>V</a:t>
            </a:r>
            <a:r>
              <a:rPr lang="en-US" sz="2400" baseline="-25000" dirty="0">
                <a:latin typeface="Cambria" pitchFamily="18" charset="0"/>
              </a:rPr>
              <a:t>2</a:t>
            </a:r>
            <a:r>
              <a:rPr lang="en-US" sz="2400" dirty="0"/>
              <a:t> be the vertices of odd degree in an undirected graph </a:t>
            </a:r>
            <a:r>
              <a:rPr lang="en-US" sz="2400" i="1" dirty="0"/>
              <a:t>G</a:t>
            </a:r>
            <a:r>
              <a:rPr lang="en-US" sz="2400" dirty="0"/>
              <a:t> = (</a:t>
            </a:r>
            <a:r>
              <a:rPr lang="en-US" sz="2400" i="1" dirty="0"/>
              <a:t>V</a:t>
            </a:r>
            <a:r>
              <a:rPr lang="en-US" sz="2400" dirty="0"/>
              <a:t>, </a:t>
            </a:r>
            <a:r>
              <a:rPr lang="en-US" sz="2400" i="1" dirty="0"/>
              <a:t>E</a:t>
            </a:r>
            <a:r>
              <a:rPr lang="en-US" sz="2400" dirty="0"/>
              <a:t>) with </a:t>
            </a:r>
            <a:r>
              <a:rPr lang="en-US" sz="2400" i="1" dirty="0"/>
              <a:t>m</a:t>
            </a:r>
            <a:r>
              <a:rPr lang="en-US" sz="2400" dirty="0"/>
              <a:t> edges. Then </a:t>
            </a:r>
          </a:p>
          <a:p>
            <a:pPr indent="0">
              <a:buNone/>
            </a:pPr>
            <a:r>
              <a:rPr lang="en-US" b="1" dirty="0"/>
              <a:t>       </a:t>
            </a:r>
          </a:p>
          <a:p>
            <a:pPr indent="0">
              <a:buNone/>
            </a:pPr>
            <a:endParaRPr lang="en-US" dirty="0"/>
          </a:p>
          <a:p>
            <a:pPr indent="0">
              <a:buNone/>
            </a:pPr>
            <a:endParaRPr lang="en-US" dirty="0"/>
          </a:p>
          <a:p>
            <a:pPr indent="0">
              <a:buNone/>
            </a:pPr>
            <a:endParaRPr lang="en-US" dirty="0"/>
          </a:p>
          <a:p>
            <a:pPr>
              <a:buNone/>
            </a:pPr>
            <a:r>
              <a:rPr lang="en-US" dirty="0"/>
              <a:t>    </a:t>
            </a:r>
            <a:r>
              <a:rPr lang="en-US" b="1" dirty="0"/>
              <a:t>  </a:t>
            </a:r>
          </a:p>
          <a:p>
            <a:pPr>
              <a:buNone/>
            </a:pPr>
            <a:r>
              <a:rPr lang="en-US" b="1" dirty="0"/>
              <a:t>   </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066799" y="3409770"/>
            <a:ext cx="7239001" cy="857430"/>
          </a:xfrm>
          <a:prstGeom prst="rect">
            <a:avLst/>
          </a:prstGeom>
        </p:spPr>
      </p:pic>
      <p:sp>
        <p:nvSpPr>
          <p:cNvPr id="8" name="TextBox 7"/>
          <p:cNvSpPr txBox="1"/>
          <p:nvPr/>
        </p:nvSpPr>
        <p:spPr>
          <a:xfrm>
            <a:off x="458622" y="4549676"/>
            <a:ext cx="3198978" cy="646331"/>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must be even since </a:t>
            </a:r>
            <a:r>
              <a:rPr kumimoji="0" lang="en-US" sz="18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for each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a:ea typeface="Cambria Math"/>
                <a:cs typeface="+mn-cs"/>
              </a:rPr>
              <a:t>∈ </a:t>
            </a:r>
            <a:r>
              <a:rPr kumimoji="0" lang="en-US" sz="1800" b="0" i="1" u="none" strike="noStrike" kern="1200" cap="none" spc="0" normalizeH="0" baseline="0" noProof="0" dirty="0">
                <a:ln>
                  <a:noFill/>
                </a:ln>
                <a:solidFill>
                  <a:prstClr val="black"/>
                </a:solidFill>
                <a:effectLst/>
                <a:uLnTx/>
                <a:uFillTx/>
                <a:latin typeface="Cambria" pitchFamily="18" charset="0"/>
                <a:ea typeface="Cambria Math"/>
                <a:cs typeface="+mn-cs"/>
              </a:rPr>
              <a:t>V</a:t>
            </a:r>
            <a:r>
              <a:rPr kumimoji="0" lang="en-US" sz="1800" b="0" i="0" u="none" strike="noStrike" kern="1200" cap="none" spc="0" normalizeH="0" baseline="-25000" noProof="0" dirty="0">
                <a:ln>
                  <a:noFill/>
                </a:ln>
                <a:solidFill>
                  <a:prstClr val="black"/>
                </a:solidFill>
                <a:effectLst/>
                <a:uLnTx/>
                <a:uFillTx/>
                <a:latin typeface="Cambria Math"/>
                <a:ea typeface="Cambria Math"/>
                <a:cs typeface="+mn-cs"/>
              </a:rPr>
              <a:t>1</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cxnSp>
        <p:nvCxnSpPr>
          <p:cNvPr id="11" name="Straight Arrow Connector 10"/>
          <p:cNvCxnSpPr/>
          <p:nvPr/>
        </p:nvCxnSpPr>
        <p:spPr>
          <a:xfrm flipV="1">
            <a:off x="3505200" y="4282977"/>
            <a:ext cx="685800" cy="2666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0" y="3505200"/>
            <a:ext cx="106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even</a:t>
            </a:r>
          </a:p>
        </p:txBody>
      </p:sp>
      <p:cxnSp>
        <p:nvCxnSpPr>
          <p:cNvPr id="14" name="Straight Arrow Connector 13"/>
          <p:cNvCxnSpPr/>
          <p:nvPr/>
        </p:nvCxnSpPr>
        <p:spPr>
          <a:xfrm>
            <a:off x="609600" y="3657600"/>
            <a:ext cx="34877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962400" y="4549676"/>
            <a:ext cx="5029200" cy="1754326"/>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sum must be even because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1" u="none" strike="noStrike" kern="1200" cap="none" spc="0" normalizeH="0" baseline="0" noProof="0" dirty="0">
                <a:ln>
                  <a:noFill/>
                </a:ln>
                <a:solidFill>
                  <a:prstClr val="black"/>
                </a:solidFill>
                <a:effectLst/>
                <a:uLnTx/>
                <a:uFillTx/>
                <a:latin typeface="Constantia"/>
                <a:ea typeface="+mn-ea"/>
                <a:cs typeface="+mn-cs"/>
              </a:rPr>
              <a:t>m</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even and the sum of the degrees of the vertices of even degrees is also even. Because this is the sum of the degrees of all vertices of odd degree in the graph, there must be an even number of such vertices.</a:t>
            </a:r>
          </a:p>
        </p:txBody>
      </p:sp>
      <p:cxnSp>
        <p:nvCxnSpPr>
          <p:cNvPr id="17" name="Straight Arrow Connector 16"/>
          <p:cNvCxnSpPr/>
          <p:nvPr/>
        </p:nvCxnSpPr>
        <p:spPr>
          <a:xfrm flipV="1">
            <a:off x="6658401" y="4267200"/>
            <a:ext cx="199599" cy="2223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78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3392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pPr algn="ctr"/>
            <a:r>
              <a:rPr lang="en-US" sz="3200" b="1" dirty="0">
                <a:solidFill>
                  <a:srgbClr val="C00000"/>
                </a:solidFill>
                <a:effectLst>
                  <a:outerShdw blurRad="38100" dist="38100" dir="2700000" algn="tl">
                    <a:srgbClr val="000000">
                      <a:alpha val="43137"/>
                    </a:srgbClr>
                  </a:outerShdw>
                </a:effectLst>
              </a:rPr>
              <a:t>Handshaking Theorem</a:t>
            </a:r>
          </a:p>
        </p:txBody>
      </p:sp>
      <p:sp>
        <p:nvSpPr>
          <p:cNvPr id="3" name="Content Placeholder 2"/>
          <p:cNvSpPr>
            <a:spLocks noGrp="1"/>
          </p:cNvSpPr>
          <p:nvPr>
            <p:ph idx="1"/>
          </p:nvPr>
        </p:nvSpPr>
        <p:spPr>
          <a:xfrm>
            <a:off x="228600" y="1219200"/>
            <a:ext cx="8686800" cy="5105400"/>
          </a:xfrm>
        </p:spPr>
        <p:txBody>
          <a:bodyPr>
            <a:normAutofit/>
          </a:bodyPr>
          <a:lstStyle/>
          <a:p>
            <a:pPr indent="0">
              <a:buNone/>
            </a:pPr>
            <a:r>
              <a:rPr lang="en-US" dirty="0"/>
              <a:t>We now give two examples illustrating the usefulness of the handshaking theorem.</a:t>
            </a:r>
            <a:endParaRPr lang="en-US" b="1" dirty="0"/>
          </a:p>
          <a:p>
            <a:pPr indent="0">
              <a:buNone/>
            </a:pPr>
            <a:r>
              <a:rPr lang="en-US" b="1" dirty="0"/>
              <a:t>Example</a:t>
            </a:r>
            <a:r>
              <a:rPr lang="en-US" dirty="0"/>
              <a:t>: How many edges are there in a graph with </a:t>
            </a:r>
            <a:r>
              <a:rPr lang="en-US" dirty="0">
                <a:latin typeface="Cambria" pitchFamily="18" charset="0"/>
              </a:rPr>
              <a:t>10</a:t>
            </a:r>
            <a:r>
              <a:rPr lang="en-US" dirty="0"/>
              <a:t> vertices of degree six?</a:t>
            </a:r>
          </a:p>
          <a:p>
            <a:pPr indent="0">
              <a:buNone/>
            </a:pPr>
            <a:r>
              <a:rPr lang="en-US" b="1" dirty="0"/>
              <a:t>Solution</a:t>
            </a:r>
            <a:r>
              <a:rPr lang="en-US" dirty="0"/>
              <a:t>: Because the sum of the degrees of the vertices is                </a:t>
            </a:r>
            <a:r>
              <a:rPr lang="en-US" dirty="0">
                <a:latin typeface="Cambria" pitchFamily="18" charset="0"/>
              </a:rPr>
              <a:t>6 </a:t>
            </a:r>
            <a:r>
              <a:rPr lang="en-US" dirty="0">
                <a:latin typeface="Cambria" pitchFamily="18" charset="0"/>
                <a:ea typeface="Cambria Math"/>
                <a:sym typeface="Symbol"/>
              </a:rPr>
              <a:t> </a:t>
            </a:r>
            <a:r>
              <a:rPr lang="en-US" dirty="0">
                <a:latin typeface="Cambria" pitchFamily="18" charset="0"/>
              </a:rPr>
              <a:t>10 </a:t>
            </a:r>
            <a:r>
              <a:rPr lang="en-US" dirty="0"/>
              <a:t>= </a:t>
            </a:r>
            <a:r>
              <a:rPr lang="en-US" dirty="0">
                <a:latin typeface="Cambria" pitchFamily="18" charset="0"/>
              </a:rPr>
              <a:t>60</a:t>
            </a:r>
            <a:r>
              <a:rPr lang="en-US" dirty="0"/>
              <a:t>, the handshaking theorem tells us that </a:t>
            </a:r>
            <a:r>
              <a:rPr lang="en-US" dirty="0">
                <a:latin typeface="Cambria" pitchFamily="18" charset="0"/>
              </a:rPr>
              <a:t>2</a:t>
            </a:r>
            <a:r>
              <a:rPr lang="en-US" i="1" dirty="0"/>
              <a:t>m</a:t>
            </a:r>
            <a:r>
              <a:rPr lang="en-US" dirty="0"/>
              <a:t> = </a:t>
            </a:r>
            <a:r>
              <a:rPr lang="en-US" dirty="0">
                <a:latin typeface="Cambria" pitchFamily="18" charset="0"/>
              </a:rPr>
              <a:t>60.             So the number of edges </a:t>
            </a:r>
            <a:r>
              <a:rPr lang="en-US" i="1" dirty="0"/>
              <a:t>m</a:t>
            </a:r>
            <a:r>
              <a:rPr lang="en-US" dirty="0">
                <a:latin typeface="Cambria" pitchFamily="18" charset="0"/>
              </a:rPr>
              <a:t> = 30.</a:t>
            </a:r>
          </a:p>
          <a:p>
            <a:pPr indent="0">
              <a:buNone/>
            </a:pPr>
            <a:endParaRPr lang="en-US" dirty="0"/>
          </a:p>
          <a:p>
            <a:pPr indent="0">
              <a:buNone/>
            </a:pPr>
            <a:r>
              <a:rPr lang="en-US" b="1" dirty="0"/>
              <a:t>Example</a:t>
            </a:r>
            <a:r>
              <a:rPr lang="en-US" dirty="0"/>
              <a:t>: If a graph has </a:t>
            </a:r>
            <a:r>
              <a:rPr lang="en-US" dirty="0">
                <a:latin typeface="Cambria" pitchFamily="18" charset="0"/>
              </a:rPr>
              <a:t>5</a:t>
            </a:r>
            <a:r>
              <a:rPr lang="en-US" dirty="0"/>
              <a:t> vertices, can each vertex have degree </a:t>
            </a:r>
            <a:r>
              <a:rPr lang="en-US" dirty="0">
                <a:latin typeface="Cambria" pitchFamily="18" charset="0"/>
              </a:rPr>
              <a:t>3</a:t>
            </a:r>
            <a:r>
              <a:rPr lang="en-US" dirty="0"/>
              <a:t>?</a:t>
            </a:r>
          </a:p>
          <a:p>
            <a:pPr indent="0">
              <a:buNone/>
            </a:pPr>
            <a:r>
              <a:rPr lang="en-US" b="1" dirty="0"/>
              <a:t>Solution</a:t>
            </a:r>
            <a:r>
              <a:rPr lang="en-US" dirty="0"/>
              <a:t>: This is not possible by the handshaking theorem, because the sum of the degrees of the vertices </a:t>
            </a:r>
            <a:r>
              <a:rPr lang="en-US" dirty="0">
                <a:latin typeface="Cambria" pitchFamily="18" charset="0"/>
              </a:rPr>
              <a:t>3</a:t>
            </a:r>
            <a:r>
              <a:rPr lang="en-US" dirty="0">
                <a:latin typeface="Cambria" pitchFamily="18" charset="0"/>
                <a:ea typeface="Cambria Math"/>
                <a:sym typeface="Symbol"/>
              </a:rPr>
              <a:t> </a:t>
            </a:r>
            <a:r>
              <a:rPr lang="en-US" dirty="0">
                <a:latin typeface="Cambria" pitchFamily="18" charset="0"/>
              </a:rPr>
              <a:t>  5 = 15 </a:t>
            </a:r>
            <a:r>
              <a:rPr lang="en-US" dirty="0"/>
              <a:t>is odd.</a:t>
            </a:r>
          </a:p>
          <a:p>
            <a:endParaRPr lang="en-US" dirty="0"/>
          </a:p>
        </p:txBody>
      </p:sp>
    </p:spTree>
    <p:extLst>
      <p:ext uri="{BB962C8B-B14F-4D97-AF65-F5344CB8AC3E}">
        <p14:creationId xmlns:p14="http://schemas.microsoft.com/office/powerpoint/2010/main" val="121957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C00000"/>
                </a:solidFill>
                <a:effectLst>
                  <a:outerShdw blurRad="38100" dist="38100" dir="2700000" algn="tl">
                    <a:srgbClr val="000000">
                      <a:alpha val="43137"/>
                    </a:srgbClr>
                  </a:outerShdw>
                </a:effectLst>
              </a:rPr>
              <a:t>Directed Graphs</a:t>
            </a:r>
          </a:p>
        </p:txBody>
      </p:sp>
      <p:sp>
        <p:nvSpPr>
          <p:cNvPr id="3" name="Content Placeholder 2"/>
          <p:cNvSpPr>
            <a:spLocks noGrp="1"/>
          </p:cNvSpPr>
          <p:nvPr>
            <p:ph idx="1"/>
          </p:nvPr>
        </p:nvSpPr>
        <p:spPr>
          <a:xfrm>
            <a:off x="381000" y="2209800"/>
            <a:ext cx="8229600" cy="4389120"/>
          </a:xfrm>
        </p:spPr>
        <p:txBody>
          <a:bodyPr>
            <a:normAutofit/>
          </a:bodyPr>
          <a:lstStyle/>
          <a:p>
            <a:pPr indent="0">
              <a:buNone/>
            </a:pPr>
            <a:endParaRPr lang="en-US" b="1" dirty="0"/>
          </a:p>
          <a:p>
            <a:pPr indent="0">
              <a:buNone/>
            </a:pPr>
            <a:r>
              <a:rPr lang="en-US" b="1" dirty="0"/>
              <a:t>Definition:</a:t>
            </a:r>
            <a:r>
              <a:rPr lang="en-US" dirty="0"/>
              <a:t> An </a:t>
            </a:r>
            <a:r>
              <a:rPr lang="en-US" i="1" dirty="0"/>
              <a:t>directed graph G = </a:t>
            </a:r>
            <a:r>
              <a:rPr lang="en-US" dirty="0"/>
              <a:t>(</a:t>
            </a:r>
            <a:r>
              <a:rPr lang="en-US" i="1" dirty="0"/>
              <a:t>V, E) </a:t>
            </a:r>
            <a:r>
              <a:rPr lang="en-US" dirty="0"/>
              <a:t>consists of </a:t>
            </a:r>
            <a:r>
              <a:rPr lang="en-US" i="1" dirty="0"/>
              <a:t>V, </a:t>
            </a:r>
            <a:r>
              <a:rPr lang="en-US" dirty="0"/>
              <a:t>a nonempty set of </a:t>
            </a:r>
            <a:r>
              <a:rPr lang="en-US" i="1" dirty="0"/>
              <a:t>vertices </a:t>
            </a:r>
            <a:r>
              <a:rPr lang="en-US" dirty="0"/>
              <a:t>(or </a:t>
            </a:r>
            <a:r>
              <a:rPr lang="en-US" i="1" dirty="0"/>
              <a:t>nodes</a:t>
            </a:r>
            <a:r>
              <a:rPr lang="en-US" dirty="0"/>
              <a:t>), and </a:t>
            </a:r>
            <a:r>
              <a:rPr lang="en-US" i="1" dirty="0"/>
              <a:t>E, </a:t>
            </a:r>
            <a:r>
              <a:rPr lang="en-US" dirty="0"/>
              <a:t>a set of </a:t>
            </a:r>
            <a:r>
              <a:rPr lang="en-US" i="1" dirty="0"/>
              <a:t>directed edges </a:t>
            </a:r>
            <a:r>
              <a:rPr lang="en-US" dirty="0"/>
              <a:t>or </a:t>
            </a:r>
            <a:r>
              <a:rPr lang="en-US" i="1" dirty="0"/>
              <a:t>arcs. </a:t>
            </a:r>
            <a:r>
              <a:rPr lang="en-US" dirty="0"/>
              <a:t>Each edge is an ordered pair of vertices.  The directed  edge (</a:t>
            </a:r>
            <a:r>
              <a:rPr lang="en-US" i="1" dirty="0" err="1"/>
              <a:t>u</a:t>
            </a:r>
            <a:r>
              <a:rPr lang="en-US" dirty="0" err="1"/>
              <a:t>,</a:t>
            </a:r>
            <a:r>
              <a:rPr lang="en-US" i="1" dirty="0" err="1"/>
              <a:t>v</a:t>
            </a:r>
            <a:r>
              <a:rPr lang="en-US" dirty="0"/>
              <a:t>) is said to start at </a:t>
            </a:r>
            <a:r>
              <a:rPr lang="en-US" i="1" dirty="0"/>
              <a:t>u</a:t>
            </a:r>
            <a:r>
              <a:rPr lang="en-US" dirty="0"/>
              <a:t> and end at </a:t>
            </a:r>
            <a:r>
              <a:rPr lang="en-US" i="1" dirty="0"/>
              <a:t>v</a:t>
            </a:r>
            <a:r>
              <a:rPr lang="en-US" dirty="0"/>
              <a:t>.</a:t>
            </a:r>
          </a:p>
          <a:p>
            <a:pPr indent="0">
              <a:buNone/>
            </a:pPr>
            <a:r>
              <a:rPr lang="en-US" b="1" dirty="0"/>
              <a:t>Definition</a:t>
            </a:r>
            <a:r>
              <a:rPr lang="en-US" dirty="0"/>
              <a:t>:  Let (</a:t>
            </a:r>
            <a:r>
              <a:rPr lang="en-US" i="1" dirty="0" err="1"/>
              <a:t>u,v</a:t>
            </a:r>
            <a:r>
              <a:rPr lang="en-US" dirty="0"/>
              <a:t>)</a:t>
            </a:r>
            <a:r>
              <a:rPr lang="en-US" i="1" dirty="0"/>
              <a:t> </a:t>
            </a:r>
            <a:r>
              <a:rPr lang="en-US" dirty="0"/>
              <a:t>be an edge in </a:t>
            </a:r>
            <a:r>
              <a:rPr lang="en-US" i="1" dirty="0"/>
              <a:t>G</a:t>
            </a:r>
            <a:r>
              <a:rPr lang="en-US" dirty="0"/>
              <a:t>. Then </a:t>
            </a:r>
            <a:r>
              <a:rPr lang="en-US" i="1" dirty="0"/>
              <a:t>u</a:t>
            </a:r>
            <a:r>
              <a:rPr lang="en-US" dirty="0"/>
              <a:t> is the </a:t>
            </a:r>
            <a:r>
              <a:rPr lang="en-US" i="1" dirty="0"/>
              <a:t>initial vertex </a:t>
            </a:r>
            <a:r>
              <a:rPr lang="en-US" dirty="0"/>
              <a:t>of this edge and is </a:t>
            </a:r>
            <a:r>
              <a:rPr lang="en-US" i="1" dirty="0"/>
              <a:t>adjacent to v </a:t>
            </a:r>
            <a:r>
              <a:rPr lang="en-US" dirty="0"/>
              <a:t>and </a:t>
            </a:r>
            <a:r>
              <a:rPr lang="en-US" i="1" dirty="0"/>
              <a:t>v </a:t>
            </a:r>
            <a:r>
              <a:rPr lang="en-US" dirty="0"/>
              <a:t>is the </a:t>
            </a:r>
            <a:r>
              <a:rPr lang="en-US" i="1" dirty="0"/>
              <a:t>terminal </a:t>
            </a:r>
            <a:r>
              <a:rPr lang="en-US" dirty="0"/>
              <a:t>(or </a:t>
            </a:r>
            <a:r>
              <a:rPr lang="en-US" i="1" dirty="0"/>
              <a:t>end</a:t>
            </a:r>
            <a:r>
              <a:rPr lang="en-US" dirty="0"/>
              <a:t>)</a:t>
            </a:r>
            <a:r>
              <a:rPr lang="en-US" i="1" dirty="0"/>
              <a:t> vertex </a:t>
            </a:r>
            <a:r>
              <a:rPr lang="en-US" dirty="0"/>
              <a:t>of this edge and is </a:t>
            </a:r>
            <a:r>
              <a:rPr lang="en-US" i="1" dirty="0"/>
              <a:t>adjacent from u</a:t>
            </a:r>
            <a:r>
              <a:rPr lang="en-US" dirty="0"/>
              <a:t>. The initial and terminal vertices of a loop are the same.</a:t>
            </a:r>
          </a:p>
          <a:p>
            <a:pPr indent="0">
              <a:buNone/>
            </a:pPr>
            <a:endParaRPr lang="en-US" i="1" dirty="0"/>
          </a:p>
        </p:txBody>
      </p:sp>
      <p:sp>
        <p:nvSpPr>
          <p:cNvPr id="4" name="TextBox 3"/>
          <p:cNvSpPr txBox="1"/>
          <p:nvPr/>
        </p:nvSpPr>
        <p:spPr>
          <a:xfrm>
            <a:off x="685800" y="1905000"/>
            <a:ext cx="829586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tantia"/>
                <a:ea typeface="+mn-ea"/>
                <a:cs typeface="+mn-cs"/>
              </a:rPr>
              <a:t>Recall the definition of a directed graph.</a:t>
            </a:r>
          </a:p>
        </p:txBody>
      </p:sp>
    </p:spTree>
    <p:extLst>
      <p:ext uri="{BB962C8B-B14F-4D97-AF65-F5344CB8AC3E}">
        <p14:creationId xmlns:p14="http://schemas.microsoft.com/office/powerpoint/2010/main" val="363093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a:t>Directed Graphs (</a:t>
            </a:r>
            <a:r>
              <a:rPr lang="en-US" i="1" dirty="0"/>
              <a:t>continued</a:t>
            </a:r>
            <a:r>
              <a:rPr lang="en-US" dirty="0"/>
              <a:t>)</a:t>
            </a:r>
          </a:p>
        </p:txBody>
      </p:sp>
      <p:sp>
        <p:nvSpPr>
          <p:cNvPr id="3" name="Content Placeholder 2"/>
          <p:cNvSpPr>
            <a:spLocks noGrp="1"/>
          </p:cNvSpPr>
          <p:nvPr>
            <p:ph idx="1"/>
          </p:nvPr>
        </p:nvSpPr>
        <p:spPr>
          <a:xfrm>
            <a:off x="76200" y="1143000"/>
            <a:ext cx="8610600" cy="5181600"/>
          </a:xfrm>
        </p:spPr>
        <p:txBody>
          <a:bodyPr>
            <a:normAutofit/>
          </a:bodyPr>
          <a:lstStyle/>
          <a:p>
            <a:pPr indent="0">
              <a:buNone/>
            </a:pPr>
            <a:r>
              <a:rPr lang="en-US" sz="2000" b="1" dirty="0"/>
              <a:t>Definition</a:t>
            </a:r>
            <a:r>
              <a:rPr lang="en-US" sz="2400" b="1" dirty="0"/>
              <a:t>:</a:t>
            </a:r>
            <a:r>
              <a:rPr lang="en-US" sz="2400" dirty="0"/>
              <a:t>  The </a:t>
            </a:r>
            <a:r>
              <a:rPr lang="en-US" sz="2400" i="1" dirty="0"/>
              <a:t>in-degree of a vertex v</a:t>
            </a:r>
            <a:r>
              <a:rPr lang="en-US" sz="2400" dirty="0"/>
              <a:t>, denoted   </a:t>
            </a:r>
            <a:r>
              <a:rPr lang="en-US" sz="2400" i="1" dirty="0" err="1"/>
              <a:t>deg</a:t>
            </a:r>
            <a:r>
              <a:rPr lang="en-US" sz="2400" i="1" baseline="30000" dirty="0">
                <a:latin typeface="Cambria Math"/>
                <a:ea typeface="Cambria Math"/>
              </a:rPr>
              <a:t>−</a:t>
            </a:r>
            <a:r>
              <a:rPr lang="en-US" sz="2400" dirty="0"/>
              <a:t>(</a:t>
            </a:r>
            <a:r>
              <a:rPr lang="en-US" sz="2400" i="1" dirty="0"/>
              <a:t>v</a:t>
            </a:r>
            <a:r>
              <a:rPr lang="en-US" sz="2400" dirty="0"/>
              <a:t>), is the number of edges which terminate at </a:t>
            </a:r>
            <a:r>
              <a:rPr lang="en-US" sz="2400" i="1" dirty="0"/>
              <a:t>v</a:t>
            </a:r>
            <a:r>
              <a:rPr lang="en-US" sz="2400" dirty="0"/>
              <a:t>. The </a:t>
            </a:r>
            <a:r>
              <a:rPr lang="en-US" sz="2400" i="1" dirty="0"/>
              <a:t>out-degree of v</a:t>
            </a:r>
            <a:r>
              <a:rPr lang="en-US" sz="2400" dirty="0"/>
              <a:t>, denoted </a:t>
            </a:r>
            <a:r>
              <a:rPr lang="en-US" sz="2400" i="1" dirty="0" err="1"/>
              <a:t>deg</a:t>
            </a:r>
            <a:r>
              <a:rPr lang="en-US" sz="2400" i="1" baseline="30000" dirty="0"/>
              <a:t>+</a:t>
            </a:r>
            <a:r>
              <a:rPr lang="en-US" sz="2400" dirty="0"/>
              <a:t>(</a:t>
            </a:r>
            <a:r>
              <a:rPr lang="en-US" sz="2400" i="1" dirty="0"/>
              <a:t>v</a:t>
            </a:r>
            <a:r>
              <a:rPr lang="en-US" sz="2400" dirty="0"/>
              <a:t>)</a:t>
            </a:r>
            <a:r>
              <a:rPr lang="en-US" sz="2400" i="1" dirty="0"/>
              <a:t>, </a:t>
            </a:r>
            <a:r>
              <a:rPr lang="en-US" sz="2400" dirty="0"/>
              <a:t>is the number of edges with </a:t>
            </a:r>
            <a:r>
              <a:rPr lang="en-US" sz="2400" i="1" dirty="0"/>
              <a:t>v</a:t>
            </a:r>
            <a:r>
              <a:rPr lang="en-US" sz="2400" dirty="0"/>
              <a:t> as their initial vertex. Note that a loop at a vertex contributes </a:t>
            </a:r>
            <a:r>
              <a:rPr lang="en-US" sz="2400" dirty="0">
                <a:latin typeface="Cambria" pitchFamily="18" charset="0"/>
              </a:rPr>
              <a:t>1 </a:t>
            </a:r>
            <a:r>
              <a:rPr lang="en-US" sz="2400" dirty="0"/>
              <a:t>to both the in-degree and the out-degree of the vertex.</a:t>
            </a:r>
          </a:p>
          <a:p>
            <a:pPr indent="0">
              <a:buNone/>
            </a:pPr>
            <a:r>
              <a:rPr lang="en-US" sz="2000" b="1" dirty="0"/>
              <a:t>Example:  </a:t>
            </a:r>
            <a:r>
              <a:rPr lang="en-US" sz="2000" dirty="0"/>
              <a:t>In the graph </a:t>
            </a:r>
            <a:r>
              <a:rPr lang="en-US" sz="2000" i="1" dirty="0"/>
              <a:t>G</a:t>
            </a:r>
            <a:r>
              <a:rPr lang="en-US" sz="2000" dirty="0"/>
              <a:t> we have</a:t>
            </a: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440343"/>
            <a:ext cx="5867400" cy="2084571"/>
          </a:xfrm>
          <a:prstGeom prst="rect">
            <a:avLst/>
          </a:prstGeom>
        </p:spPr>
      </p:pic>
      <p:sp>
        <p:nvSpPr>
          <p:cNvPr id="5" name="TextBox 4"/>
          <p:cNvSpPr txBox="1"/>
          <p:nvPr/>
        </p:nvSpPr>
        <p:spPr>
          <a:xfrm>
            <a:off x="76200" y="5632102"/>
            <a:ext cx="84348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6" name="TextBox 5"/>
          <p:cNvSpPr txBox="1"/>
          <p:nvPr/>
        </p:nvSpPr>
        <p:spPr>
          <a:xfrm>
            <a:off x="228600" y="6315362"/>
            <a:ext cx="83439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a</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4,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b</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1</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c</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d</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2</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1" u="none" strike="noStrike" kern="1200" cap="none" spc="0" normalizeH="0" baseline="30000" noProof="0" dirty="0">
                <a:ln>
                  <a:noFill/>
                </a:ln>
                <a:solidFill>
                  <a:prstClr val="black"/>
                </a:solidFill>
                <a:effectLst/>
                <a:uLnTx/>
                <a:uFillTx/>
                <a:latin typeface="Cambria Math"/>
                <a:ea typeface="Cambria Math"/>
                <a:cs typeface="+mn-cs"/>
              </a:rPr>
              <a:t> </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e</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3</a:t>
            </a:r>
            <a:r>
              <a:rPr kumimoji="0" lang="en-US" sz="2000" b="0" i="0" u="none" strike="noStrike" kern="1200" cap="none" spc="0" normalizeH="0" baseline="0" noProof="0" dirty="0">
                <a:ln>
                  <a:noFill/>
                </a:ln>
                <a:solidFill>
                  <a:prstClr val="black"/>
                </a:solidFill>
                <a:effectLst/>
                <a:uLnTx/>
                <a:uFillTx/>
                <a:latin typeface="Constantia"/>
                <a:ea typeface="+mn-ea"/>
                <a:cs typeface="+mn-cs"/>
              </a:rPr>
              <a:t>,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deg</a:t>
            </a:r>
            <a:r>
              <a:rPr kumimoji="0" lang="en-US" sz="2000" b="0" i="0" u="none" strike="noStrike" kern="1200" cap="none" spc="0" normalizeH="0" baseline="30000" noProof="0" dirty="0">
                <a:ln>
                  <a:noFill/>
                </a:ln>
                <a:solidFill>
                  <a:prstClr val="black"/>
                </a:solidFill>
                <a:effectLst/>
                <a:uLnTx/>
                <a:uFillTx/>
                <a:latin typeface="Cambria Math"/>
                <a:ea typeface="Cambria Math"/>
                <a:cs typeface="+mn-cs"/>
              </a:rPr>
              <a:t>+</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r>
              <a:rPr kumimoji="0" lang="en-US" sz="2000" b="0" i="1" u="none" strike="noStrike" kern="1200" cap="none" spc="0" normalizeH="0" baseline="0" noProof="0" dirty="0">
                <a:ln>
                  <a:noFill/>
                </a:ln>
                <a:solidFill>
                  <a:prstClr val="black"/>
                </a:solidFill>
                <a:effectLst/>
                <a:uLnTx/>
                <a:uFillTx/>
                <a:latin typeface="Constantia"/>
                <a:ea typeface="+mn-ea"/>
                <a:cs typeface="+mn-cs"/>
              </a:rPr>
              <a:t>f</a:t>
            </a:r>
            <a:r>
              <a:rPr kumimoji="0" lang="en-US" sz="2000" b="0" i="0" u="none" strike="noStrike" kern="1200" cap="none" spc="0" normalizeH="0" baseline="0" noProof="0" dirty="0">
                <a:ln>
                  <a:noFill/>
                </a:ln>
                <a:solidFill>
                  <a:prstClr val="black"/>
                </a:solidFill>
                <a:effectLst/>
                <a:uLnTx/>
                <a:uFillTx/>
                <a:latin typeface="Constantia"/>
                <a:ea typeface="+mn-ea"/>
                <a:cs typeface="+mn-cs"/>
              </a:rPr>
              <a:t>) = </a:t>
            </a:r>
            <a:r>
              <a:rPr kumimoji="0" lang="en-US" sz="2000" b="0" i="0" u="none" strike="noStrike" kern="1200" cap="none" spc="0" normalizeH="0" baseline="0" noProof="0" dirty="0">
                <a:ln>
                  <a:noFill/>
                </a:ln>
                <a:solidFill>
                  <a:prstClr val="black"/>
                </a:solidFill>
                <a:effectLst/>
                <a:uLnTx/>
                <a:uFillTx/>
                <a:latin typeface="Cambria" pitchFamily="18" charset="0"/>
                <a:ea typeface="+mn-ea"/>
                <a:cs typeface="+mn-cs"/>
              </a:rPr>
              <a:t>0</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325187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pPr algn="ctr"/>
            <a:r>
              <a:rPr lang="en-US" b="1" dirty="0">
                <a:solidFill>
                  <a:srgbClr val="C00000"/>
                </a:solidFill>
                <a:effectLst>
                  <a:outerShdw blurRad="38100" dist="38100" dir="2700000" algn="tl">
                    <a:srgbClr val="000000">
                      <a:alpha val="43137"/>
                    </a:srgbClr>
                  </a:outerShdw>
                </a:effectLst>
              </a:rPr>
              <a:t>Directed Graphs (</a:t>
            </a:r>
            <a:r>
              <a:rPr lang="en-US" b="1" i="1" dirty="0">
                <a:solidFill>
                  <a:srgbClr val="C00000"/>
                </a:solidFill>
                <a:effectLst>
                  <a:outerShdw blurRad="38100" dist="38100" dir="2700000" algn="tl">
                    <a:srgbClr val="000000">
                      <a:alpha val="43137"/>
                    </a:srgbClr>
                  </a:outerShdw>
                </a:effectLst>
              </a:rPr>
              <a:t>continued</a:t>
            </a:r>
            <a:r>
              <a:rPr lang="en-US" b="1" dirty="0">
                <a:solidFill>
                  <a:srgbClr val="C00000"/>
                </a:solidFill>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457200" y="1295400"/>
            <a:ext cx="8229600" cy="5029200"/>
          </a:xfrm>
        </p:spPr>
        <p:txBody>
          <a:bodyPr>
            <a:normAutofit/>
          </a:bodyPr>
          <a:lstStyle/>
          <a:p>
            <a:pPr indent="0">
              <a:buNone/>
            </a:pPr>
            <a:r>
              <a:rPr lang="en-US" b="1" dirty="0"/>
              <a:t>Theorem </a:t>
            </a:r>
            <a:r>
              <a:rPr lang="en-US" b="1" dirty="0">
                <a:latin typeface="Cambria" pitchFamily="18" charset="0"/>
              </a:rPr>
              <a:t>3</a:t>
            </a:r>
            <a:r>
              <a:rPr lang="en-US" dirty="0"/>
              <a:t>: Let </a:t>
            </a:r>
            <a:r>
              <a:rPr lang="en-US" i="1" dirty="0"/>
              <a:t>G = </a:t>
            </a:r>
            <a:r>
              <a:rPr lang="en-US" dirty="0"/>
              <a:t>(</a:t>
            </a:r>
            <a:r>
              <a:rPr lang="en-US" i="1" dirty="0"/>
              <a:t>V, E</a:t>
            </a:r>
            <a:r>
              <a:rPr lang="en-US" dirty="0"/>
              <a:t>)</a:t>
            </a:r>
            <a:r>
              <a:rPr lang="en-US" i="1" dirty="0"/>
              <a:t> </a:t>
            </a:r>
            <a:r>
              <a:rPr lang="en-US" dirty="0"/>
              <a:t>be a graph with directed edges. Then:</a:t>
            </a:r>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dirty="0"/>
          </a:p>
          <a:p>
            <a:pPr indent="0">
              <a:buNone/>
            </a:pPr>
            <a:r>
              <a:rPr lang="en-US" b="1" i="1" dirty="0"/>
              <a:t>Proof</a:t>
            </a:r>
            <a:r>
              <a:rPr lang="en-US" dirty="0"/>
              <a:t>: The first sum counts the number of outgoing edges over all vertices and the second sum counts the number of incoming edges over all vertices. It follows that both sums equal the number of edges in the graph.</a:t>
            </a:r>
          </a:p>
          <a:p>
            <a:pPr indent="0">
              <a:buNone/>
            </a:pPr>
            <a:endParaRPr lang="en-US" dirty="0"/>
          </a:p>
          <a:p>
            <a:pPr>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524000" y="2590800"/>
            <a:ext cx="5537835" cy="837248"/>
          </a:xfrm>
          <a:prstGeom prst="rect">
            <a:avLst/>
          </a:prstGeom>
        </p:spPr>
      </p:pic>
    </p:spTree>
    <p:extLst>
      <p:ext uri="{BB962C8B-B14F-4D97-AF65-F5344CB8AC3E}">
        <p14:creationId xmlns:p14="http://schemas.microsoft.com/office/powerpoint/2010/main" val="2759621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424" y="60960"/>
            <a:ext cx="8229600" cy="944880"/>
          </a:xfrm>
        </p:spPr>
        <p:txBody>
          <a:bodyPr>
            <a:noAutofit/>
          </a:bodyPr>
          <a:lstStyle/>
          <a:p>
            <a:pPr algn="ctr"/>
            <a:r>
              <a:rPr lang="en-US" sz="3600" b="1" dirty="0">
                <a:effectLst>
                  <a:outerShdw blurRad="38100" dist="38100" dir="2700000" algn="tl">
                    <a:srgbClr val="000000">
                      <a:alpha val="43137"/>
                    </a:srgbClr>
                  </a:outerShdw>
                </a:effectLst>
              </a:rPr>
              <a:t>Special Types of Simple Graphs: </a:t>
            </a:r>
            <a:br>
              <a:rPr lang="en-US" sz="3600" b="1" dirty="0">
                <a:effectLst>
                  <a:outerShdw blurRad="38100" dist="38100" dir="2700000" algn="tl">
                    <a:srgbClr val="000000">
                      <a:alpha val="43137"/>
                    </a:srgbClr>
                  </a:outerShdw>
                </a:effectLst>
              </a:rPr>
            </a:br>
            <a:r>
              <a:rPr lang="en-US" sz="3600" b="1" dirty="0">
                <a:effectLst>
                  <a:outerShdw blurRad="38100" dist="38100" dir="2700000" algn="tl">
                    <a:srgbClr val="000000">
                      <a:alpha val="43137"/>
                    </a:srgbClr>
                  </a:outerShdw>
                </a:effectLst>
              </a:rPr>
              <a:t>Complete Graphs</a:t>
            </a:r>
          </a:p>
        </p:txBody>
      </p:sp>
      <p:sp>
        <p:nvSpPr>
          <p:cNvPr id="3" name="Content Placeholder 2"/>
          <p:cNvSpPr>
            <a:spLocks noGrp="1"/>
          </p:cNvSpPr>
          <p:nvPr>
            <p:ph idx="1"/>
          </p:nvPr>
        </p:nvSpPr>
        <p:spPr>
          <a:xfrm>
            <a:off x="457200" y="1173480"/>
            <a:ext cx="8229600" cy="5151120"/>
          </a:xfrm>
        </p:spPr>
        <p:txBody>
          <a:bodyPr/>
          <a:lstStyle/>
          <a:p>
            <a:pPr indent="0">
              <a:buNone/>
            </a:pPr>
            <a:r>
              <a:rPr lang="en-US" dirty="0"/>
              <a:t>A </a:t>
            </a:r>
            <a:r>
              <a:rPr lang="en-US" i="1" dirty="0"/>
              <a:t>complete graph on n vertices</a:t>
            </a:r>
            <a:r>
              <a:rPr lang="en-US" dirty="0"/>
              <a:t>, denoted by </a:t>
            </a:r>
            <a:r>
              <a:rPr lang="en-US" i="1" dirty="0" err="1"/>
              <a:t>K</a:t>
            </a:r>
            <a:r>
              <a:rPr lang="en-US" i="1" baseline="-25000" dirty="0" err="1"/>
              <a:t>n</a:t>
            </a:r>
            <a:r>
              <a:rPr lang="en-US" dirty="0"/>
              <a:t>, is the simple graph that contains exactly one edge between each pair of distinct vertices.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48000"/>
            <a:ext cx="9144000" cy="3276600"/>
          </a:xfrm>
          <a:prstGeom prst="rect">
            <a:avLst/>
          </a:prstGeom>
        </p:spPr>
      </p:pic>
    </p:spTree>
    <p:extLst>
      <p:ext uri="{BB962C8B-B14F-4D97-AF65-F5344CB8AC3E}">
        <p14:creationId xmlns:p14="http://schemas.microsoft.com/office/powerpoint/2010/main" val="1383118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Special Types of Simple Graphs: </a:t>
            </a:r>
            <a:br>
              <a:rPr lang="en-US" sz="3600" b="1" dirty="0">
                <a:solidFill>
                  <a:srgbClr val="C00000"/>
                </a:solidFill>
                <a:effectLst>
                  <a:outerShdw blurRad="38100" dist="38100" dir="2700000" algn="tl">
                    <a:srgbClr val="000000">
                      <a:alpha val="43137"/>
                    </a:srgbClr>
                  </a:outerShdw>
                </a:effectLst>
              </a:rPr>
            </a:br>
            <a:r>
              <a:rPr lang="en-US" sz="3600" b="1" dirty="0">
                <a:solidFill>
                  <a:srgbClr val="C00000"/>
                </a:solidFill>
                <a:effectLst>
                  <a:outerShdw blurRad="38100" dist="38100" dir="2700000" algn="tl">
                    <a:srgbClr val="000000">
                      <a:alpha val="43137"/>
                    </a:srgbClr>
                  </a:outerShdw>
                </a:effectLst>
              </a:rPr>
              <a:t>Cycles and Wheels</a:t>
            </a:r>
          </a:p>
        </p:txBody>
      </p:sp>
      <p:sp>
        <p:nvSpPr>
          <p:cNvPr id="3" name="Content Placeholder 2"/>
          <p:cNvSpPr>
            <a:spLocks noGrp="1"/>
          </p:cNvSpPr>
          <p:nvPr>
            <p:ph idx="1"/>
          </p:nvPr>
        </p:nvSpPr>
        <p:spPr>
          <a:xfrm>
            <a:off x="228600" y="1371600"/>
            <a:ext cx="8763000" cy="5257800"/>
          </a:xfrm>
        </p:spPr>
        <p:txBody>
          <a:bodyPr/>
          <a:lstStyle/>
          <a:p>
            <a:pPr indent="0">
              <a:buNone/>
            </a:pPr>
            <a:r>
              <a:rPr lang="en-US" dirty="0"/>
              <a:t>A </a:t>
            </a:r>
            <a:r>
              <a:rPr lang="en-US" i="1" dirty="0"/>
              <a:t>cycle</a:t>
            </a:r>
            <a:r>
              <a:rPr lang="en-US" dirty="0"/>
              <a:t> </a:t>
            </a:r>
            <a:r>
              <a:rPr lang="en-US" i="1" dirty="0" err="1"/>
              <a:t>C</a:t>
            </a:r>
            <a:r>
              <a:rPr lang="en-US" i="1" baseline="-25000" dirty="0" err="1"/>
              <a:t>n</a:t>
            </a:r>
            <a:r>
              <a:rPr lang="en-US" i="1" baseline="-25000" dirty="0"/>
              <a:t> </a:t>
            </a:r>
            <a:r>
              <a:rPr lang="en-US" dirty="0"/>
              <a:t>for </a:t>
            </a:r>
            <a:r>
              <a:rPr lang="en-US" i="1" dirty="0"/>
              <a:t>n</a:t>
            </a:r>
            <a:r>
              <a:rPr lang="en-US" dirty="0"/>
              <a:t> ≥  </a:t>
            </a:r>
            <a:r>
              <a:rPr lang="en-US" dirty="0">
                <a:latin typeface="Cambria" pitchFamily="18" charset="0"/>
              </a:rPr>
              <a:t>3 </a:t>
            </a:r>
            <a:r>
              <a:rPr lang="en-US" dirty="0"/>
              <a:t>consists of </a:t>
            </a:r>
            <a:r>
              <a:rPr lang="en-US" i="1" dirty="0"/>
              <a:t>n</a:t>
            </a:r>
            <a:r>
              <a:rPr lang="en-US" dirty="0"/>
              <a:t> vertices </a:t>
            </a:r>
            <a:r>
              <a:rPr lang="en-US" i="1" dirty="0"/>
              <a:t>v</a:t>
            </a:r>
            <a:r>
              <a:rPr lang="en-US" baseline="-25000" dirty="0">
                <a:latin typeface="Cambria" pitchFamily="18" charset="0"/>
              </a:rPr>
              <a:t>1</a:t>
            </a:r>
            <a:r>
              <a:rPr lang="en-US" dirty="0"/>
              <a:t>, </a:t>
            </a:r>
            <a:r>
              <a:rPr lang="en-US" i="1" dirty="0"/>
              <a:t>v</a:t>
            </a:r>
            <a:r>
              <a:rPr lang="en-US" baseline="-25000" dirty="0">
                <a:latin typeface="Cambria" pitchFamily="18" charset="0"/>
              </a:rPr>
              <a:t>2</a:t>
            </a:r>
            <a:r>
              <a:rPr lang="en-US" i="1" dirty="0"/>
              <a:t> ,</a:t>
            </a:r>
            <a:r>
              <a:rPr lang="en-US" i="1" dirty="0">
                <a:latin typeface="Cambria Math"/>
                <a:ea typeface="Cambria Math"/>
              </a:rPr>
              <a:t>⋯</a:t>
            </a:r>
            <a:r>
              <a:rPr lang="en-US" i="1" dirty="0"/>
              <a:t> ,</a:t>
            </a:r>
            <a:r>
              <a:rPr lang="en-US" dirty="0"/>
              <a:t> </a:t>
            </a:r>
            <a:r>
              <a:rPr lang="en-US" i="1" dirty="0" err="1"/>
              <a:t>v</a:t>
            </a:r>
            <a:r>
              <a:rPr lang="en-US" baseline="-25000" dirty="0" err="1">
                <a:latin typeface="Cambria" pitchFamily="18" charset="0"/>
              </a:rPr>
              <a:t>n</a:t>
            </a:r>
            <a:r>
              <a:rPr lang="en-US" dirty="0"/>
              <a:t>, and edges {</a:t>
            </a:r>
            <a:r>
              <a:rPr lang="en-US" i="1" dirty="0"/>
              <a:t>v</a:t>
            </a:r>
            <a:r>
              <a:rPr lang="en-US" baseline="-25000" dirty="0">
                <a:latin typeface="Cambria" pitchFamily="18" charset="0"/>
              </a:rPr>
              <a:t>1</a:t>
            </a:r>
            <a:r>
              <a:rPr lang="en-US" i="1" dirty="0"/>
              <a:t>, v</a:t>
            </a:r>
            <a:r>
              <a:rPr lang="en-US" baseline="-25000" dirty="0">
                <a:latin typeface="Cambria" pitchFamily="18" charset="0"/>
              </a:rPr>
              <a:t>2</a:t>
            </a:r>
            <a:r>
              <a:rPr lang="en-US" dirty="0"/>
              <a:t>}</a:t>
            </a:r>
            <a:r>
              <a:rPr lang="en-US" i="1" dirty="0"/>
              <a:t>, </a:t>
            </a:r>
            <a:r>
              <a:rPr lang="en-US" dirty="0"/>
              <a:t>{</a:t>
            </a:r>
            <a:r>
              <a:rPr lang="en-US" i="1" dirty="0"/>
              <a:t>v</a:t>
            </a:r>
            <a:r>
              <a:rPr lang="en-US" baseline="-25000" dirty="0">
                <a:latin typeface="Cambria" pitchFamily="18" charset="0"/>
              </a:rPr>
              <a:t>2</a:t>
            </a:r>
            <a:r>
              <a:rPr lang="en-US" i="1" dirty="0"/>
              <a:t>, v</a:t>
            </a:r>
            <a:r>
              <a:rPr lang="en-US" baseline="-25000" dirty="0">
                <a:latin typeface="Cambria" pitchFamily="18" charset="0"/>
              </a:rPr>
              <a:t>3</a:t>
            </a:r>
            <a:r>
              <a:rPr lang="en-US" dirty="0"/>
              <a:t>}</a:t>
            </a:r>
            <a:r>
              <a:rPr lang="en-US" i="1" dirty="0"/>
              <a:t> ,</a:t>
            </a:r>
            <a:r>
              <a:rPr lang="en-US" i="1" dirty="0">
                <a:latin typeface="Cambria Math"/>
                <a:ea typeface="Cambria Math"/>
              </a:rPr>
              <a:t>⋯</a:t>
            </a:r>
            <a:r>
              <a:rPr lang="en-US" i="1" dirty="0"/>
              <a:t> , </a:t>
            </a:r>
            <a:r>
              <a:rPr lang="en-US" dirty="0"/>
              <a:t>{</a:t>
            </a:r>
            <a:r>
              <a:rPr lang="en-US" i="1" dirty="0"/>
              <a:t>v</a:t>
            </a:r>
            <a:r>
              <a:rPr lang="en-US" i="1" baseline="-25000" dirty="0"/>
              <a:t>n-</a:t>
            </a:r>
            <a:r>
              <a:rPr lang="en-US" baseline="-25000" dirty="0">
                <a:latin typeface="Cambria" pitchFamily="18" charset="0"/>
              </a:rPr>
              <a:t>1</a:t>
            </a:r>
            <a:r>
              <a:rPr lang="en-US" i="1" dirty="0"/>
              <a:t>, </a:t>
            </a:r>
            <a:r>
              <a:rPr lang="en-US" i="1" dirty="0" err="1"/>
              <a:t>v</a:t>
            </a:r>
            <a:r>
              <a:rPr lang="en-US" i="1" baseline="-25000" dirty="0" err="1"/>
              <a:t>n</a:t>
            </a:r>
            <a:r>
              <a:rPr lang="en-US" dirty="0"/>
              <a:t>}</a:t>
            </a:r>
            <a:r>
              <a:rPr lang="en-US" i="1" dirty="0"/>
              <a:t>, </a:t>
            </a:r>
            <a:r>
              <a:rPr lang="en-US" dirty="0"/>
              <a:t>{</a:t>
            </a:r>
            <a:r>
              <a:rPr lang="en-US" i="1" dirty="0" err="1"/>
              <a:t>v</a:t>
            </a:r>
            <a:r>
              <a:rPr lang="en-US" i="1" baseline="-25000" dirty="0" err="1"/>
              <a:t>n</a:t>
            </a:r>
            <a:r>
              <a:rPr lang="en-US" i="1" dirty="0"/>
              <a:t>, v</a:t>
            </a:r>
            <a:r>
              <a:rPr lang="en-US" baseline="-25000" dirty="0">
                <a:latin typeface="Cambria" pitchFamily="18" charset="0"/>
              </a:rPr>
              <a:t>1</a:t>
            </a:r>
            <a:r>
              <a:rPr lang="en-US" dirty="0"/>
              <a:t>}</a:t>
            </a:r>
            <a:r>
              <a:rPr lang="en-US" i="1" dirty="0"/>
              <a:t>.</a:t>
            </a:r>
          </a:p>
          <a:p>
            <a:pPr indent="0">
              <a:buNone/>
            </a:pPr>
            <a:endParaRPr lang="en-US" dirty="0"/>
          </a:p>
          <a:p>
            <a:pPr indent="0">
              <a:buNone/>
            </a:pPr>
            <a:endParaRPr lang="en-US" dirty="0"/>
          </a:p>
          <a:p>
            <a:pPr indent="0">
              <a:buNone/>
            </a:pPr>
            <a:endParaRPr lang="en-US" dirty="0"/>
          </a:p>
          <a:p>
            <a:pPr indent="0">
              <a:buNone/>
            </a:pPr>
            <a:r>
              <a:rPr lang="en-US" sz="2400" dirty="0"/>
              <a:t>A </a:t>
            </a:r>
            <a:r>
              <a:rPr lang="en-US" sz="2400" i="1" dirty="0"/>
              <a:t>wheel</a:t>
            </a:r>
            <a:r>
              <a:rPr lang="en-US" sz="2400" dirty="0"/>
              <a:t> </a:t>
            </a:r>
            <a:r>
              <a:rPr lang="en-US" sz="2400" i="1" dirty="0" err="1"/>
              <a:t>W</a:t>
            </a:r>
            <a:r>
              <a:rPr lang="en-US" sz="2400" i="1" baseline="-25000" dirty="0" err="1"/>
              <a:t>n</a:t>
            </a:r>
            <a:r>
              <a:rPr lang="en-US" sz="2400" i="1" baseline="-25000" dirty="0"/>
              <a:t> </a:t>
            </a:r>
            <a:r>
              <a:rPr lang="en-US" sz="2400" dirty="0"/>
              <a:t>is obtained by adding an additional vertex to a cycle </a:t>
            </a:r>
            <a:r>
              <a:rPr lang="en-US" sz="2400" i="1" dirty="0" err="1"/>
              <a:t>C</a:t>
            </a:r>
            <a:r>
              <a:rPr lang="en-US" sz="2400" i="1" baseline="-25000" dirty="0" err="1"/>
              <a:t>n</a:t>
            </a:r>
            <a:r>
              <a:rPr lang="en-US" sz="2400" i="1" baseline="-25000" dirty="0"/>
              <a:t> </a:t>
            </a:r>
            <a:r>
              <a:rPr lang="en-US" sz="2400" dirty="0"/>
              <a:t>for </a:t>
            </a:r>
            <a:r>
              <a:rPr lang="en-US" sz="2400" i="1" dirty="0"/>
              <a:t>n</a:t>
            </a:r>
            <a:r>
              <a:rPr lang="en-US" sz="2400" dirty="0"/>
              <a:t> ≥  </a:t>
            </a:r>
            <a:r>
              <a:rPr lang="en-US" sz="2400" dirty="0">
                <a:latin typeface="Cambria" pitchFamily="18" charset="0"/>
              </a:rPr>
              <a:t>3 </a:t>
            </a:r>
            <a:r>
              <a:rPr lang="en-US" sz="2400" dirty="0"/>
              <a:t>and connecting this new vertex to each of the </a:t>
            </a:r>
            <a:r>
              <a:rPr lang="en-US" sz="2400" i="1" dirty="0"/>
              <a:t>n</a:t>
            </a:r>
            <a:r>
              <a:rPr lang="en-US" sz="2400" dirty="0"/>
              <a:t> vertices in </a:t>
            </a:r>
            <a:r>
              <a:rPr lang="en-US" sz="2400" i="1" dirty="0" err="1"/>
              <a:t>C</a:t>
            </a:r>
            <a:r>
              <a:rPr lang="en-US" sz="2400" i="1" baseline="-25000" dirty="0" err="1"/>
              <a:t>n</a:t>
            </a:r>
            <a:r>
              <a:rPr lang="en-US" sz="2400" dirty="0"/>
              <a:t> by new edges</a:t>
            </a:r>
            <a:r>
              <a:rPr lang="en-US" sz="2400" i="1" dirty="0"/>
              <a:t>.</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 y="2438400"/>
            <a:ext cx="7848600" cy="1219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33" y="5181600"/>
            <a:ext cx="7867933" cy="1447800"/>
          </a:xfrm>
          <a:prstGeom prst="rect">
            <a:avLst/>
          </a:prstGeom>
        </p:spPr>
      </p:pic>
    </p:spTree>
    <p:extLst>
      <p:ext uri="{BB962C8B-B14F-4D97-AF65-F5344CB8AC3E}">
        <p14:creationId xmlns:p14="http://schemas.microsoft.com/office/powerpoint/2010/main" val="2852581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72" y="152400"/>
            <a:ext cx="8229600" cy="1143000"/>
          </a:xfrm>
        </p:spPr>
        <p:txBody>
          <a:bodyPr>
            <a:noAutofit/>
          </a:bodyPr>
          <a:lstStyle/>
          <a:p>
            <a:r>
              <a:rPr lang="en-US" sz="4000" dirty="0"/>
              <a:t>Special Types of Graphs and Computer Network Architecture</a:t>
            </a:r>
          </a:p>
        </p:txBody>
      </p:sp>
      <p:sp>
        <p:nvSpPr>
          <p:cNvPr id="3" name="Content Placeholder 2"/>
          <p:cNvSpPr>
            <a:spLocks noGrp="1"/>
          </p:cNvSpPr>
          <p:nvPr>
            <p:ph idx="1"/>
          </p:nvPr>
        </p:nvSpPr>
        <p:spPr>
          <a:xfrm>
            <a:off x="385572" y="1447800"/>
            <a:ext cx="8301228" cy="4876800"/>
          </a:xfrm>
        </p:spPr>
        <p:txBody>
          <a:bodyPr>
            <a:normAutofit lnSpcReduction="10000"/>
          </a:bodyPr>
          <a:lstStyle/>
          <a:p>
            <a:pPr marL="0" indent="0">
              <a:buNone/>
            </a:pPr>
            <a:r>
              <a:rPr lang="en-US" dirty="0"/>
              <a:t> Various special graphs play an important role in the design of computer networks.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Some local area networks use a </a:t>
            </a:r>
            <a:r>
              <a:rPr lang="en-US" i="1" dirty="0"/>
              <a:t>star topology</a:t>
            </a:r>
            <a:r>
              <a:rPr lang="en-US" dirty="0"/>
              <a:t>, which is a complete bipartite graph </a:t>
            </a:r>
            <a:r>
              <a:rPr lang="en-US" i="1" dirty="0"/>
              <a:t>K</a:t>
            </a:r>
            <a:r>
              <a:rPr lang="en-US" baseline="-25000" dirty="0">
                <a:latin typeface="Cambria Math" pitchFamily="18" charset="0"/>
                <a:ea typeface="Cambria Math" pitchFamily="18" charset="0"/>
              </a:rPr>
              <a:t>1</a:t>
            </a:r>
            <a:r>
              <a:rPr lang="en-US" baseline="-25000" dirty="0"/>
              <a:t>,</a:t>
            </a:r>
            <a:r>
              <a:rPr lang="en-US" i="1" baseline="-25000" dirty="0"/>
              <a:t>n </a:t>
            </a:r>
            <a:r>
              <a:rPr lang="en-US" i="1" dirty="0"/>
              <a:t>,</a:t>
            </a:r>
            <a:r>
              <a:rPr lang="en-US" dirty="0"/>
              <a:t>as shown in (a). All devices are connected to a central control device.</a:t>
            </a:r>
          </a:p>
          <a:p>
            <a:r>
              <a:rPr lang="en-US" dirty="0"/>
              <a:t>Other local networks are based on a </a:t>
            </a:r>
            <a:r>
              <a:rPr lang="en-US" i="1" dirty="0"/>
              <a:t>ring topology</a:t>
            </a:r>
            <a:r>
              <a:rPr lang="en-US" dirty="0"/>
              <a:t>, where each device is connected to exactly two  others using </a:t>
            </a:r>
            <a:r>
              <a:rPr lang="en-US" i="1" dirty="0" err="1"/>
              <a:t>C</a:t>
            </a:r>
            <a:r>
              <a:rPr lang="en-US" i="1" baseline="-25000" dirty="0" err="1"/>
              <a:t>n</a:t>
            </a:r>
            <a:r>
              <a:rPr lang="en-US" i="1" baseline="-25000" dirty="0"/>
              <a:t> </a:t>
            </a:r>
            <a:r>
              <a:rPr lang="en-US" i="1" dirty="0"/>
              <a:t>,</a:t>
            </a:r>
            <a:r>
              <a:rPr lang="en-US" dirty="0"/>
              <a:t>as illustrated in (b). Messages may be sent around the ring. </a:t>
            </a:r>
          </a:p>
          <a:p>
            <a:r>
              <a:rPr lang="en-US" dirty="0"/>
              <a:t>Others, as illustrated in (c), use a </a:t>
            </a:r>
            <a:r>
              <a:rPr lang="en-US" i="1" dirty="0" err="1"/>
              <a:t>W</a:t>
            </a:r>
            <a:r>
              <a:rPr lang="en-US" i="1" baseline="-25000" dirty="0" err="1"/>
              <a:t>n</a:t>
            </a:r>
            <a:r>
              <a:rPr lang="en-US" dirty="0"/>
              <a:t> – based topology, combining the features of a star topology and a ring topology.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7" y="2209800"/>
            <a:ext cx="9073487" cy="1371600"/>
          </a:xfrm>
          <a:prstGeom prst="rect">
            <a:avLst/>
          </a:prstGeom>
        </p:spPr>
      </p:pic>
    </p:spTree>
    <p:extLst>
      <p:ext uri="{BB962C8B-B14F-4D97-AF65-F5344CB8AC3E}">
        <p14:creationId xmlns:p14="http://schemas.microsoft.com/office/powerpoint/2010/main" val="2452974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Introduction to Graphs</a:t>
            </a:r>
          </a:p>
          <a:p>
            <a:r>
              <a:rPr lang="en-US" dirty="0"/>
              <a:t>Graph Taxonomy</a:t>
            </a:r>
          </a:p>
          <a:p>
            <a:r>
              <a:rPr lang="en-US" dirty="0"/>
              <a:t>Graph Models</a:t>
            </a:r>
          </a:p>
        </p:txBody>
      </p:sp>
    </p:spTree>
    <p:extLst>
      <p:ext uri="{BB962C8B-B14F-4D97-AF65-F5344CB8AC3E}">
        <p14:creationId xmlns:p14="http://schemas.microsoft.com/office/powerpoint/2010/main" val="1472933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103" y="87550"/>
            <a:ext cx="7886700" cy="1325563"/>
          </a:xfrm>
        </p:spPr>
        <p:txBody>
          <a:bodyPr>
            <a:normAutofit/>
          </a:bodyPr>
          <a:lstStyle/>
          <a:p>
            <a:pPr algn="ctr"/>
            <a:r>
              <a:rPr lang="en-US" sz="3600" b="1" dirty="0">
                <a:effectLst>
                  <a:outerShdw blurRad="38100" dist="38100" dir="2700000" algn="tl">
                    <a:srgbClr val="000000">
                      <a:alpha val="43137"/>
                    </a:srgbClr>
                  </a:outerShdw>
                </a:effectLst>
              </a:rPr>
              <a:t>Special Types of Simple Graphs:  </a:t>
            </a:r>
            <a:br>
              <a:rPr lang="en-US" sz="3600" b="1" dirty="0">
                <a:effectLst>
                  <a:outerShdw blurRad="38100" dist="38100" dir="2700000" algn="tl">
                    <a:srgbClr val="000000">
                      <a:alpha val="43137"/>
                    </a:srgbClr>
                  </a:outerShdw>
                </a:effectLst>
              </a:rPr>
            </a:br>
            <a:r>
              <a:rPr lang="en-US" sz="3600" b="1" i="1" dirty="0">
                <a:effectLst>
                  <a:outerShdw blurRad="38100" dist="38100" dir="2700000" algn="tl">
                    <a:srgbClr val="000000">
                      <a:alpha val="43137"/>
                    </a:srgbClr>
                  </a:outerShdw>
                </a:effectLst>
              </a:rPr>
              <a:t>n</a:t>
            </a:r>
            <a:r>
              <a:rPr lang="en-US" sz="3600" b="1" dirty="0">
                <a:effectLst>
                  <a:outerShdw blurRad="38100" dist="38100" dir="2700000" algn="tl">
                    <a:srgbClr val="000000">
                      <a:alpha val="43137"/>
                    </a:srgbClr>
                  </a:outerShdw>
                </a:effectLst>
              </a:rPr>
              <a:t>-Cubes</a:t>
            </a:r>
          </a:p>
        </p:txBody>
      </p:sp>
      <p:sp>
        <p:nvSpPr>
          <p:cNvPr id="3" name="Content Placeholder 2"/>
          <p:cNvSpPr>
            <a:spLocks noGrp="1"/>
          </p:cNvSpPr>
          <p:nvPr>
            <p:ph idx="1"/>
          </p:nvPr>
        </p:nvSpPr>
        <p:spPr/>
        <p:txBody>
          <a:bodyPr/>
          <a:lstStyle/>
          <a:p>
            <a:pPr indent="0">
              <a:buNone/>
            </a:pPr>
            <a:r>
              <a:rPr lang="en-US" dirty="0"/>
              <a:t>An </a:t>
            </a:r>
            <a:r>
              <a:rPr lang="en-US" i="1" dirty="0"/>
              <a:t>n-dimensional hypercube</a:t>
            </a:r>
            <a:r>
              <a:rPr lang="en-US" dirty="0"/>
              <a:t>, or </a:t>
            </a:r>
            <a:r>
              <a:rPr lang="en-US" i="1" dirty="0"/>
              <a:t>n-cube, </a:t>
            </a:r>
            <a:r>
              <a:rPr lang="en-US" b="1" i="1" dirty="0"/>
              <a:t>Q</a:t>
            </a:r>
            <a:r>
              <a:rPr lang="en-US" b="1" i="1" baseline="-25000" dirty="0"/>
              <a:t>n</a:t>
            </a:r>
            <a:r>
              <a:rPr lang="en-US" dirty="0"/>
              <a:t>, is a graph with </a:t>
            </a:r>
            <a:r>
              <a:rPr lang="en-US" dirty="0">
                <a:latin typeface="Cambria" pitchFamily="18" charset="0"/>
              </a:rPr>
              <a:t>2</a:t>
            </a:r>
            <a:r>
              <a:rPr lang="en-US" i="1" baseline="30000" dirty="0"/>
              <a:t>n</a:t>
            </a:r>
            <a:r>
              <a:rPr lang="en-US" dirty="0"/>
              <a:t> vertices representing all bit strings of length </a:t>
            </a:r>
            <a:r>
              <a:rPr lang="en-US" i="1" dirty="0"/>
              <a:t>n</a:t>
            </a:r>
            <a:r>
              <a:rPr lang="en-US" dirty="0"/>
              <a:t>, where there is an edge between two vertices that differ in exactly one bit position.</a:t>
            </a:r>
          </a:p>
          <a:p>
            <a:pPr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3708272"/>
            <a:ext cx="8382001" cy="2616328"/>
          </a:xfrm>
          <a:prstGeom prst="rect">
            <a:avLst/>
          </a:prstGeom>
        </p:spPr>
      </p:pic>
      <p:sp>
        <p:nvSpPr>
          <p:cNvPr id="5" name="TextBox 4"/>
          <p:cNvSpPr txBox="1"/>
          <p:nvPr/>
        </p:nvSpPr>
        <p:spPr>
          <a:xfrm>
            <a:off x="7391400" y="381000"/>
            <a:ext cx="762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2053460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oAutofit/>
          </a:bodyPr>
          <a:lstStyle/>
          <a:p>
            <a:r>
              <a:rPr lang="en-US" sz="3200" dirty="0"/>
              <a:t>Special Types of Graphs and Computer Network Architecture</a:t>
            </a:r>
          </a:p>
        </p:txBody>
      </p:sp>
      <p:sp>
        <p:nvSpPr>
          <p:cNvPr id="3" name="Content Placeholder 2"/>
          <p:cNvSpPr>
            <a:spLocks noGrp="1"/>
          </p:cNvSpPr>
          <p:nvPr>
            <p:ph idx="1"/>
          </p:nvPr>
        </p:nvSpPr>
        <p:spPr>
          <a:xfrm>
            <a:off x="457200" y="1219200"/>
            <a:ext cx="8229600" cy="5105400"/>
          </a:xfrm>
        </p:spPr>
        <p:txBody>
          <a:bodyPr/>
          <a:lstStyle/>
          <a:p>
            <a:r>
              <a:rPr lang="en-US" sz="2000" dirty="0"/>
              <a:t>Various special graphs also play a role in parallel processing where processors need to be interconnected as one processor may need the output generated by another. </a:t>
            </a:r>
          </a:p>
          <a:p>
            <a:r>
              <a:rPr lang="en-US" sz="2000" dirty="0"/>
              <a:t> The n-dimensional hypercube, or n-cube, Qn, is a common way to connect processors in parallel, e.g., Intel Hypercube. </a:t>
            </a:r>
          </a:p>
          <a:p>
            <a:r>
              <a:rPr lang="en-US" sz="2000" dirty="0"/>
              <a:t>Another common method is the mesh network, illustrated here for 16 processors. </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3886200"/>
            <a:ext cx="7162800" cy="2438400"/>
          </a:xfrm>
          <a:prstGeom prst="rect">
            <a:avLst/>
          </a:prstGeom>
        </p:spPr>
      </p:pic>
    </p:spTree>
    <p:extLst>
      <p:ext uri="{BB962C8B-B14F-4D97-AF65-F5344CB8AC3E}">
        <p14:creationId xmlns:p14="http://schemas.microsoft.com/office/powerpoint/2010/main" val="1741488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11506"/>
          </a:xfrm>
        </p:spPr>
        <p:txBody>
          <a:bodyPr>
            <a:noAutofit/>
          </a:bodyPr>
          <a:lstStyle/>
          <a:p>
            <a:pPr algn="ctr"/>
            <a:r>
              <a:rPr lang="en-US" sz="4800" b="1" dirty="0">
                <a:solidFill>
                  <a:srgbClr val="C00000"/>
                </a:solidFill>
                <a:effectLst>
                  <a:outerShdw blurRad="38100" dist="38100" dir="2700000" algn="tl">
                    <a:srgbClr val="000000">
                      <a:alpha val="43137"/>
                    </a:srgbClr>
                  </a:outerShdw>
                </a:effectLst>
              </a:rPr>
              <a:t>Bipartite Graphs</a:t>
            </a:r>
          </a:p>
        </p:txBody>
      </p:sp>
      <p:sp>
        <p:nvSpPr>
          <p:cNvPr id="3" name="Content Placeholder 2"/>
          <p:cNvSpPr>
            <a:spLocks noGrp="1"/>
          </p:cNvSpPr>
          <p:nvPr>
            <p:ph idx="1"/>
          </p:nvPr>
        </p:nvSpPr>
        <p:spPr>
          <a:xfrm>
            <a:off x="152400" y="914400"/>
            <a:ext cx="8633927" cy="4551806"/>
          </a:xfrm>
        </p:spPr>
        <p:txBody>
          <a:bodyPr>
            <a:noAutofit/>
          </a:bodyPr>
          <a:lstStyle/>
          <a:p>
            <a:pPr indent="0" algn="just">
              <a:buNone/>
            </a:pPr>
            <a:r>
              <a:rPr lang="en-US" sz="2400" b="1" dirty="0"/>
              <a:t>Definition:</a:t>
            </a:r>
            <a:r>
              <a:rPr lang="en-US" sz="2400" dirty="0"/>
              <a:t> A simple graph </a:t>
            </a:r>
            <a:r>
              <a:rPr lang="en-US" sz="2400" i="1" dirty="0"/>
              <a:t>G</a:t>
            </a:r>
            <a:r>
              <a:rPr lang="en-US" sz="2400" dirty="0"/>
              <a:t> is bipartite if </a:t>
            </a:r>
            <a:r>
              <a:rPr lang="en-US" sz="2400" i="1" dirty="0"/>
              <a:t>V </a:t>
            </a:r>
            <a:r>
              <a:rPr lang="en-US" sz="2400" dirty="0"/>
              <a:t>can be partitioned into two disjoint subsets </a:t>
            </a:r>
            <a:r>
              <a:rPr lang="en-US" sz="2400" i="1" dirty="0"/>
              <a:t>V</a:t>
            </a:r>
            <a:r>
              <a:rPr lang="en-US" sz="2400" i="1" baseline="-25000" dirty="0"/>
              <a:t>1</a:t>
            </a:r>
            <a:r>
              <a:rPr lang="en-US" sz="2400" i="1" dirty="0"/>
              <a:t> </a:t>
            </a:r>
            <a:r>
              <a:rPr lang="en-US" sz="2400" dirty="0"/>
              <a:t>and </a:t>
            </a:r>
            <a:r>
              <a:rPr lang="en-US" sz="2400" i="1" dirty="0"/>
              <a:t>V</a:t>
            </a:r>
            <a:r>
              <a:rPr lang="en-US" sz="2400" i="1" baseline="-25000" dirty="0"/>
              <a:t>2</a:t>
            </a:r>
            <a:r>
              <a:rPr lang="en-US" sz="2400" dirty="0"/>
              <a:t> such that every edge connects a vertex in </a:t>
            </a:r>
            <a:r>
              <a:rPr lang="en-US" sz="2400" i="1" dirty="0"/>
              <a:t>V</a:t>
            </a:r>
            <a:r>
              <a:rPr lang="en-US" sz="2400" i="1" baseline="-25000" dirty="0"/>
              <a:t>1</a:t>
            </a:r>
            <a:r>
              <a:rPr lang="en-US" sz="2400" dirty="0"/>
              <a:t> and a vertex in </a:t>
            </a:r>
            <a:r>
              <a:rPr lang="en-US" sz="2400" i="1" dirty="0"/>
              <a:t>V</a:t>
            </a:r>
            <a:r>
              <a:rPr lang="en-US" sz="2400" i="1" baseline="-25000" dirty="0"/>
              <a:t>2</a:t>
            </a:r>
            <a:r>
              <a:rPr lang="en-US" sz="2400" dirty="0"/>
              <a:t>. In other words, there are no edges which connect two vertices in </a:t>
            </a:r>
            <a:r>
              <a:rPr lang="en-US" sz="2400" i="1" dirty="0"/>
              <a:t>V</a:t>
            </a:r>
            <a:r>
              <a:rPr lang="en-US" sz="2400" i="1" baseline="-25000" dirty="0"/>
              <a:t>1</a:t>
            </a:r>
            <a:r>
              <a:rPr lang="en-US" sz="2400" dirty="0"/>
              <a:t> or in </a:t>
            </a:r>
            <a:r>
              <a:rPr lang="en-US" sz="2400" i="1" dirty="0"/>
              <a:t>V</a:t>
            </a:r>
            <a:r>
              <a:rPr lang="en-US" sz="2400" i="1" baseline="-25000" dirty="0"/>
              <a:t>2</a:t>
            </a:r>
            <a:r>
              <a:rPr lang="en-US" sz="2400" dirty="0"/>
              <a:t>.</a:t>
            </a:r>
          </a:p>
          <a:p>
            <a:pPr indent="0" algn="just">
              <a:buNone/>
            </a:pPr>
            <a:endParaRPr lang="en-US" sz="2400" dirty="0"/>
          </a:p>
          <a:p>
            <a:pPr marL="617220" indent="-342900" algn="just"/>
            <a:r>
              <a:rPr lang="en-US" sz="2400" dirty="0"/>
              <a:t>It is not hard to show that an equivalent definition of a bipartite graph is a graph where it is possible to color the vertices red or blue so that no two adjacent vertices are the same color.</a:t>
            </a:r>
          </a:p>
          <a:p>
            <a:pPr indent="0" algn="just">
              <a:buNone/>
            </a:pPr>
            <a:endParaRPr lang="en-US" sz="3200" dirty="0"/>
          </a:p>
          <a:p>
            <a:pPr indent="0">
              <a:buNone/>
            </a:pPr>
            <a:r>
              <a:rPr lang="en-US" sz="2400" dirty="0"/>
              <a:t> </a:t>
            </a:r>
          </a:p>
          <a:p>
            <a:pPr indent="0">
              <a:buNone/>
            </a:pPr>
            <a:endParaRPr lang="en-US" sz="2400" dirty="0"/>
          </a:p>
          <a:p>
            <a:pPr indent="0">
              <a:buNone/>
            </a:pPr>
            <a:endParaRPr lang="en-US" sz="2400" dirty="0"/>
          </a:p>
          <a:p>
            <a:pPr indent="0">
              <a:buNone/>
            </a:pPr>
            <a:r>
              <a:rPr lang="en-US" sz="2400" dirty="0"/>
              <a:t>  </a:t>
            </a:r>
          </a:p>
        </p:txBody>
      </p:sp>
    </p:spTree>
    <p:extLst>
      <p:ext uri="{BB962C8B-B14F-4D97-AF65-F5344CB8AC3E}">
        <p14:creationId xmlns:p14="http://schemas.microsoft.com/office/powerpoint/2010/main" val="240629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0804"/>
            <a:ext cx="8229600" cy="369951"/>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Bipartite Graphs (</a:t>
            </a:r>
            <a:r>
              <a:rPr lang="en-US" sz="3600" b="1" i="1" dirty="0">
                <a:solidFill>
                  <a:srgbClr val="C00000"/>
                </a:solidFill>
                <a:effectLst>
                  <a:outerShdw blurRad="38100" dist="38100" dir="2700000" algn="tl">
                    <a:srgbClr val="000000">
                      <a:alpha val="43137"/>
                    </a:srgbClr>
                  </a:outerShdw>
                </a:effectLst>
              </a:rPr>
              <a:t>continued</a:t>
            </a:r>
            <a:r>
              <a:rPr lang="en-US" sz="3600" b="1" dirty="0">
                <a:solidFill>
                  <a:srgbClr val="C00000"/>
                </a:solidFill>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800" b="1" dirty="0"/>
              <a:t>Example</a:t>
            </a:r>
            <a:r>
              <a:rPr lang="en-US" sz="2800" dirty="0"/>
              <a:t>:  Show that </a:t>
            </a:r>
            <a:r>
              <a:rPr lang="en-US" sz="2800" i="1" dirty="0"/>
              <a:t>C</a:t>
            </a:r>
            <a:r>
              <a:rPr lang="en-US" sz="2800" baseline="-25000" dirty="0">
                <a:latin typeface="Cambria" pitchFamily="18" charset="0"/>
              </a:rPr>
              <a:t>3</a:t>
            </a:r>
            <a:r>
              <a:rPr lang="en-US" sz="2800" dirty="0"/>
              <a:t> is not bipartite.</a:t>
            </a:r>
          </a:p>
          <a:p>
            <a:pPr indent="0">
              <a:buNone/>
            </a:pPr>
            <a:r>
              <a:rPr lang="en-US" sz="2800" b="1" dirty="0"/>
              <a:t>Solution</a:t>
            </a:r>
            <a:r>
              <a:rPr lang="en-US" sz="2800" dirty="0"/>
              <a:t>:  If we divide the vertex set of </a:t>
            </a:r>
            <a:r>
              <a:rPr lang="en-US" sz="2800" i="1" dirty="0"/>
              <a:t>C</a:t>
            </a:r>
            <a:r>
              <a:rPr lang="en-US" sz="2800" baseline="-25000" dirty="0">
                <a:latin typeface="Cambria Math" pitchFamily="18" charset="0"/>
                <a:ea typeface="Cambria Math" pitchFamily="18" charset="0"/>
              </a:rPr>
              <a:t>3</a:t>
            </a:r>
            <a:r>
              <a:rPr lang="en-US" sz="2800" dirty="0"/>
              <a:t> into two nonempty sets, one of the two must contain two vertices. But in </a:t>
            </a:r>
            <a:r>
              <a:rPr lang="en-US" sz="2800" i="1" dirty="0"/>
              <a:t>C</a:t>
            </a:r>
            <a:r>
              <a:rPr lang="en-US" sz="2800" baseline="-25000" dirty="0">
                <a:latin typeface="Cambria Math" pitchFamily="18" charset="0"/>
                <a:ea typeface="Cambria Math" pitchFamily="18" charset="0"/>
              </a:rPr>
              <a:t>3</a:t>
            </a:r>
            <a:r>
              <a:rPr lang="en-US" sz="2800" dirty="0"/>
              <a:t>  every vertex is connected to every other vertex. Therefore, the two vertices in the same partition are connected. Hence, </a:t>
            </a:r>
            <a:r>
              <a:rPr lang="en-US" sz="2800" i="1" dirty="0"/>
              <a:t>C</a:t>
            </a:r>
            <a:r>
              <a:rPr lang="en-US" sz="2800" baseline="-25000" dirty="0">
                <a:latin typeface="Cambria Math" pitchFamily="18" charset="0"/>
                <a:ea typeface="Cambria Math" pitchFamily="18" charset="0"/>
              </a:rPr>
              <a:t>3</a:t>
            </a:r>
            <a:r>
              <a:rPr lang="en-US" sz="2800" dirty="0"/>
              <a:t> is not bipartite.</a:t>
            </a:r>
          </a:p>
          <a:p>
            <a:pPr indent="0">
              <a:buNone/>
            </a:pPr>
            <a:endParaRPr lang="en-US" sz="2000" dirty="0"/>
          </a:p>
          <a:p>
            <a:pPr indent="0">
              <a:buNone/>
            </a:pPr>
            <a:endParaRPr lang="en-US" sz="2000" dirty="0"/>
          </a:p>
          <a:p>
            <a:pPr indent="0">
              <a:buNone/>
            </a:pPr>
            <a:endParaRPr lang="en-US" sz="2000" dirty="0"/>
          </a:p>
        </p:txBody>
      </p:sp>
      <p:pic>
        <p:nvPicPr>
          <p:cNvPr id="6" name="Picture 5"/>
          <p:cNvPicPr>
            <a:picLocks noChangeAspect="1"/>
          </p:cNvPicPr>
          <p:nvPr/>
        </p:nvPicPr>
        <p:blipFill>
          <a:blip r:embed="rId2"/>
          <a:stretch>
            <a:fillRect/>
          </a:stretch>
        </p:blipFill>
        <p:spPr>
          <a:xfrm>
            <a:off x="1985053" y="4023360"/>
            <a:ext cx="4716694" cy="2626341"/>
          </a:xfrm>
          <a:prstGeom prst="rect">
            <a:avLst/>
          </a:prstGeom>
        </p:spPr>
      </p:pic>
      <p:sp>
        <p:nvSpPr>
          <p:cNvPr id="7" name="Oval 6"/>
          <p:cNvSpPr/>
          <p:nvPr/>
        </p:nvSpPr>
        <p:spPr>
          <a:xfrm>
            <a:off x="3733800" y="4114800"/>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8" name="Oval 7"/>
          <p:cNvSpPr/>
          <p:nvPr/>
        </p:nvSpPr>
        <p:spPr>
          <a:xfrm>
            <a:off x="5638800" y="5410201"/>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1905001" y="5410200"/>
            <a:ext cx="533400" cy="457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366194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9951"/>
          </a:xfrm>
        </p:spPr>
        <p:txBody>
          <a:bodyPr>
            <a:normAutofit fontScale="90000"/>
          </a:bodyPr>
          <a:lstStyle/>
          <a:p>
            <a:r>
              <a:rPr lang="en-US" dirty="0"/>
              <a:t>Bipartite Graphs (</a:t>
            </a:r>
            <a:r>
              <a:rPr lang="en-US" i="1" dirty="0"/>
              <a:t>continued</a:t>
            </a:r>
            <a:r>
              <a:rPr lang="en-US" dirty="0"/>
              <a:t>)</a:t>
            </a:r>
          </a:p>
        </p:txBody>
      </p:sp>
      <p:sp>
        <p:nvSpPr>
          <p:cNvPr id="3" name="Content Placeholder 2"/>
          <p:cNvSpPr>
            <a:spLocks noGrp="1"/>
          </p:cNvSpPr>
          <p:nvPr>
            <p:ph idx="1"/>
          </p:nvPr>
        </p:nvSpPr>
        <p:spPr>
          <a:xfrm>
            <a:off x="0" y="1219200"/>
            <a:ext cx="9067800" cy="5605818"/>
          </a:xfrm>
        </p:spPr>
        <p:txBody>
          <a:bodyPr>
            <a:normAutofit/>
          </a:bodyPr>
          <a:lstStyle/>
          <a:p>
            <a:pPr indent="0">
              <a:buNone/>
            </a:pPr>
            <a:r>
              <a:rPr lang="en-US" sz="2200" b="1" dirty="0"/>
              <a:t>Example</a:t>
            </a:r>
            <a:r>
              <a:rPr lang="en-US" sz="2200" dirty="0"/>
              <a:t>:  Show that </a:t>
            </a:r>
            <a:r>
              <a:rPr lang="en-US" sz="2200" i="1" dirty="0"/>
              <a:t>C</a:t>
            </a:r>
            <a:r>
              <a:rPr lang="en-US" sz="2200" baseline="-25000" dirty="0">
                <a:latin typeface="Cambria" pitchFamily="18" charset="0"/>
              </a:rPr>
              <a:t>6</a:t>
            </a:r>
            <a:r>
              <a:rPr lang="en-US" sz="2200" dirty="0"/>
              <a:t> is bipartite.</a:t>
            </a:r>
          </a:p>
          <a:p>
            <a:pPr indent="0">
              <a:buNone/>
            </a:pPr>
            <a:r>
              <a:rPr lang="en-US" sz="2200" b="1" dirty="0"/>
              <a:t>Solution</a:t>
            </a:r>
            <a:r>
              <a:rPr lang="en-US" sz="2200" dirty="0"/>
              <a:t>: We can partition the vertex set into                       </a:t>
            </a:r>
          </a:p>
          <a:p>
            <a:pPr indent="0">
              <a:buNone/>
            </a:pPr>
            <a:r>
              <a:rPr lang="en-US" sz="2200" i="1" dirty="0"/>
              <a:t>V</a:t>
            </a:r>
            <a:r>
              <a:rPr lang="en-US" sz="2200" baseline="-25000" dirty="0">
                <a:latin typeface="Cambria" pitchFamily="18" charset="0"/>
              </a:rPr>
              <a:t>1</a:t>
            </a:r>
            <a:r>
              <a:rPr lang="en-US" sz="2200" dirty="0"/>
              <a:t> = {</a:t>
            </a:r>
            <a:r>
              <a:rPr lang="en-US" sz="2200" i="1" dirty="0"/>
              <a:t>v</a:t>
            </a:r>
            <a:r>
              <a:rPr lang="en-US" sz="2200" baseline="-25000" dirty="0">
                <a:latin typeface="Cambria" pitchFamily="18" charset="0"/>
              </a:rPr>
              <a:t>1</a:t>
            </a:r>
            <a:r>
              <a:rPr lang="en-US" sz="2200" dirty="0"/>
              <a:t>, </a:t>
            </a:r>
            <a:r>
              <a:rPr lang="en-US" sz="2200" i="1" dirty="0"/>
              <a:t>v</a:t>
            </a:r>
            <a:r>
              <a:rPr lang="en-US" sz="2200" baseline="-25000" dirty="0">
                <a:latin typeface="Cambria" pitchFamily="18" charset="0"/>
              </a:rPr>
              <a:t>3</a:t>
            </a:r>
            <a:r>
              <a:rPr lang="en-US" sz="2200" dirty="0"/>
              <a:t>, </a:t>
            </a:r>
            <a:r>
              <a:rPr lang="en-US" sz="2200" i="1" dirty="0"/>
              <a:t>v</a:t>
            </a:r>
            <a:r>
              <a:rPr lang="en-US" sz="2200" baseline="-25000" dirty="0">
                <a:latin typeface="Cambria" pitchFamily="18" charset="0"/>
              </a:rPr>
              <a:t>5</a:t>
            </a:r>
            <a:r>
              <a:rPr lang="en-US" sz="2200" dirty="0"/>
              <a:t>} and </a:t>
            </a:r>
            <a:r>
              <a:rPr lang="en-US" sz="2200" i="1" dirty="0"/>
              <a:t>V</a:t>
            </a:r>
            <a:r>
              <a:rPr lang="en-US" sz="2200" baseline="-25000" dirty="0">
                <a:latin typeface="Cambria" pitchFamily="18" charset="0"/>
              </a:rPr>
              <a:t>2</a:t>
            </a:r>
            <a:r>
              <a:rPr lang="en-US" sz="2200" dirty="0"/>
              <a:t> = {</a:t>
            </a:r>
            <a:r>
              <a:rPr lang="en-US" sz="2200" i="1" dirty="0"/>
              <a:t>v</a:t>
            </a:r>
            <a:r>
              <a:rPr lang="en-US" sz="2200" baseline="-25000" dirty="0">
                <a:latin typeface="Cambria" pitchFamily="18" charset="0"/>
              </a:rPr>
              <a:t>2</a:t>
            </a:r>
            <a:r>
              <a:rPr lang="en-US" sz="2200" dirty="0"/>
              <a:t>, </a:t>
            </a:r>
            <a:r>
              <a:rPr lang="en-US" sz="2200" i="1" dirty="0"/>
              <a:t>v</a:t>
            </a:r>
            <a:r>
              <a:rPr lang="en-US" sz="2200" baseline="-25000" dirty="0">
                <a:latin typeface="Cambria" pitchFamily="18" charset="0"/>
              </a:rPr>
              <a:t>4</a:t>
            </a:r>
            <a:r>
              <a:rPr lang="en-US" sz="2200" dirty="0"/>
              <a:t>, </a:t>
            </a:r>
            <a:r>
              <a:rPr lang="en-US" sz="2200" i="1" dirty="0"/>
              <a:t>v</a:t>
            </a:r>
            <a:r>
              <a:rPr lang="en-US" sz="2200" baseline="-25000" dirty="0">
                <a:latin typeface="Cambria" pitchFamily="18" charset="0"/>
              </a:rPr>
              <a:t>6</a:t>
            </a:r>
            <a:r>
              <a:rPr lang="en-US" sz="2200" dirty="0"/>
              <a:t>} so that every edge of </a:t>
            </a:r>
            <a:r>
              <a:rPr lang="en-US" sz="2200" i="1" dirty="0"/>
              <a:t>C</a:t>
            </a:r>
            <a:r>
              <a:rPr lang="en-US" sz="2200" baseline="-25000" dirty="0">
                <a:latin typeface="Cambria" pitchFamily="18" charset="0"/>
              </a:rPr>
              <a:t>6</a:t>
            </a:r>
            <a:r>
              <a:rPr lang="en-US" sz="2200" dirty="0"/>
              <a:t> connects a vertex in </a:t>
            </a:r>
            <a:r>
              <a:rPr lang="en-US" sz="2200" i="1" dirty="0"/>
              <a:t>V</a:t>
            </a:r>
            <a:r>
              <a:rPr lang="en-US" sz="2200" baseline="-25000" dirty="0">
                <a:latin typeface="Cambria" pitchFamily="18" charset="0"/>
              </a:rPr>
              <a:t>1</a:t>
            </a:r>
            <a:r>
              <a:rPr lang="en-US" sz="2200" dirty="0"/>
              <a:t> and </a:t>
            </a:r>
            <a:r>
              <a:rPr lang="en-US" sz="2200" i="1" dirty="0"/>
              <a:t>V</a:t>
            </a:r>
            <a:r>
              <a:rPr lang="en-US" sz="2200" baseline="-25000" dirty="0">
                <a:latin typeface="Cambria" pitchFamily="18" charset="0"/>
              </a:rPr>
              <a:t>2</a:t>
            </a:r>
            <a:r>
              <a:rPr lang="en-US" sz="2200" dirty="0"/>
              <a:t> .</a:t>
            </a:r>
          </a:p>
          <a:p>
            <a:pPr indent="0">
              <a:buNone/>
            </a:pPr>
            <a:endParaRPr lang="en-US" sz="2200" dirty="0"/>
          </a:p>
          <a:p>
            <a:pPr indent="0">
              <a:buNone/>
            </a:pPr>
            <a:endParaRPr lang="en-US" dirty="0"/>
          </a:p>
          <a:p>
            <a:pPr indent="0">
              <a:buNone/>
            </a:pPr>
            <a:endParaRPr lang="en-US" b="1" dirty="0"/>
          </a:p>
          <a:p>
            <a:pPr indent="0">
              <a:buNone/>
            </a:pPr>
            <a:endParaRPr lang="en-US" sz="2000" b="1" dirty="0"/>
          </a:p>
          <a:p>
            <a:pPr indent="0">
              <a:buNone/>
            </a:pPr>
            <a:endParaRPr lang="en-US" sz="2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895600"/>
            <a:ext cx="8305800" cy="18288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5105400"/>
            <a:ext cx="6019800" cy="1600200"/>
          </a:xfrm>
          <a:prstGeom prst="rect">
            <a:avLst/>
          </a:prstGeom>
        </p:spPr>
      </p:pic>
    </p:spTree>
    <p:extLst>
      <p:ext uri="{BB962C8B-B14F-4D97-AF65-F5344CB8AC3E}">
        <p14:creationId xmlns:p14="http://schemas.microsoft.com/office/powerpoint/2010/main" val="2117772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59106"/>
          </a:xfrm>
        </p:spPr>
        <p:txBody>
          <a:bodyPr>
            <a:normAutofit fontScale="90000"/>
          </a:bodyPr>
          <a:lstStyle/>
          <a:p>
            <a:r>
              <a:rPr lang="en-US" dirty="0"/>
              <a:t>Bipartite Graphs</a:t>
            </a:r>
          </a:p>
        </p:txBody>
      </p:sp>
      <p:sp>
        <p:nvSpPr>
          <p:cNvPr id="3" name="Content Placeholder 2"/>
          <p:cNvSpPr>
            <a:spLocks noGrp="1"/>
          </p:cNvSpPr>
          <p:nvPr>
            <p:ph idx="1"/>
          </p:nvPr>
        </p:nvSpPr>
        <p:spPr>
          <a:xfrm>
            <a:off x="152400" y="1163194"/>
            <a:ext cx="8763000" cy="5694806"/>
          </a:xfrm>
        </p:spPr>
        <p:txBody>
          <a:bodyPr>
            <a:normAutofit/>
          </a:bodyPr>
          <a:lstStyle/>
          <a:p>
            <a:pPr indent="0">
              <a:buNone/>
            </a:pPr>
            <a:endParaRPr lang="en-US" dirty="0"/>
          </a:p>
          <a:p>
            <a:pPr indent="0">
              <a:buNone/>
            </a:pPr>
            <a:r>
              <a:rPr lang="en-US" dirty="0"/>
              <a:t> </a:t>
            </a:r>
          </a:p>
          <a:p>
            <a:pPr indent="0">
              <a:buNone/>
            </a:pPr>
            <a:endParaRPr lang="en-US" dirty="0"/>
          </a:p>
          <a:p>
            <a:pPr indent="0">
              <a:buNone/>
            </a:pPr>
            <a:endParaRPr lang="en-US" dirty="0"/>
          </a:p>
          <a:p>
            <a:pPr indent="0">
              <a:buNone/>
            </a:pPr>
            <a:r>
              <a:rPr lang="en-US"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7894" y="1803297"/>
            <a:ext cx="7212011" cy="2880003"/>
          </a:xfrm>
          <a:prstGeom prst="rect">
            <a:avLst/>
          </a:prstGeom>
          <a:ln>
            <a:solidFill>
              <a:schemeClr val="accent1"/>
            </a:solidFill>
          </a:ln>
        </p:spPr>
      </p:pic>
      <p:sp>
        <p:nvSpPr>
          <p:cNvPr id="6" name="TextBox 5"/>
          <p:cNvSpPr txBox="1"/>
          <p:nvPr/>
        </p:nvSpPr>
        <p:spPr>
          <a:xfrm>
            <a:off x="1031044" y="5026144"/>
            <a:ext cx="1524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G</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bipartite</a:t>
            </a:r>
          </a:p>
        </p:txBody>
      </p:sp>
      <p:sp>
        <p:nvSpPr>
          <p:cNvPr id="7" name="TextBox 6"/>
          <p:cNvSpPr txBox="1"/>
          <p:nvPr/>
        </p:nvSpPr>
        <p:spPr>
          <a:xfrm>
            <a:off x="4057927" y="4924193"/>
            <a:ext cx="48768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H</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not bipartite since if we color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red, then the adjacent vertices </a:t>
            </a:r>
            <a:r>
              <a:rPr kumimoji="0" lang="en-US" sz="1800" b="0" i="1" u="none" strike="noStrike" kern="1200" cap="none" spc="0" normalizeH="0" baseline="0" noProof="0" dirty="0">
                <a:ln>
                  <a:noFill/>
                </a:ln>
                <a:solidFill>
                  <a:prstClr val="black"/>
                </a:solidFill>
                <a:effectLst/>
                <a:uLnTx/>
                <a:uFillTx/>
                <a:latin typeface="Constantia"/>
                <a:ea typeface="+mn-ea"/>
                <a:cs typeface="+mn-cs"/>
              </a:rPr>
              <a:t>f</a:t>
            </a:r>
            <a:r>
              <a:rPr kumimoji="0" lang="en-US" sz="1800" b="0" i="0" u="none" strike="noStrike" kern="1200" cap="none" spc="0" normalizeH="0" baseline="0" noProof="0" dirty="0">
                <a:ln>
                  <a:noFill/>
                </a:ln>
                <a:solidFill>
                  <a:prstClr val="black"/>
                </a:solidFill>
                <a:effectLst/>
                <a:uLnTx/>
                <a:uFillTx/>
                <a:latin typeface="Constantia"/>
                <a:ea typeface="+mn-ea"/>
                <a:cs typeface="+mn-cs"/>
              </a:rPr>
              <a:t> and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must both be blue.</a:t>
            </a:r>
          </a:p>
        </p:txBody>
      </p:sp>
      <p:sp>
        <p:nvSpPr>
          <p:cNvPr id="8" name="Oval 7"/>
          <p:cNvSpPr/>
          <p:nvPr/>
        </p:nvSpPr>
        <p:spPr>
          <a:xfrm>
            <a:off x="1793044" y="1865146"/>
            <a:ext cx="465354" cy="47623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9" name="Oval 8"/>
          <p:cNvSpPr/>
          <p:nvPr/>
        </p:nvSpPr>
        <p:spPr>
          <a:xfrm>
            <a:off x="3113416" y="3524697"/>
            <a:ext cx="540223" cy="533398"/>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3133669" y="2061565"/>
            <a:ext cx="560389" cy="39689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1887271" y="3527672"/>
            <a:ext cx="437035" cy="533399"/>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3" name="Oval 12"/>
          <p:cNvSpPr/>
          <p:nvPr/>
        </p:nvSpPr>
        <p:spPr>
          <a:xfrm>
            <a:off x="883893" y="2370478"/>
            <a:ext cx="506411" cy="41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5" name="Oval 14"/>
          <p:cNvSpPr/>
          <p:nvPr/>
        </p:nvSpPr>
        <p:spPr>
          <a:xfrm>
            <a:off x="806556" y="3033973"/>
            <a:ext cx="528734" cy="49072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4" name="Oval 13"/>
          <p:cNvSpPr/>
          <p:nvPr/>
        </p:nvSpPr>
        <p:spPr>
          <a:xfrm>
            <a:off x="5303129" y="1804976"/>
            <a:ext cx="689317" cy="51317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578774" y="2674719"/>
            <a:ext cx="609600" cy="609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3992074" y="2574448"/>
            <a:ext cx="457200" cy="576188"/>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8" name="Oval 17"/>
          <p:cNvSpPr/>
          <p:nvPr/>
        </p:nvSpPr>
        <p:spPr>
          <a:xfrm>
            <a:off x="6689943" y="1904722"/>
            <a:ext cx="683194" cy="612747"/>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Tree>
    <p:extLst>
      <p:ext uri="{BB962C8B-B14F-4D97-AF65-F5344CB8AC3E}">
        <p14:creationId xmlns:p14="http://schemas.microsoft.com/office/powerpoint/2010/main" val="411809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9" grpId="0" animBg="1"/>
      <p:bldP spid="10" grpId="0" animBg="1"/>
      <p:bldP spid="11" grpId="0" animBg="1"/>
      <p:bldP spid="13" grpId="0" animBg="1"/>
      <p:bldP spid="15" grpId="0" animBg="1"/>
      <p:bldP spid="14" grpId="0" animBg="1"/>
      <p:bldP spid="16" grpId="0" animBg="1"/>
      <p:bldP spid="17" grpId="0" animBg="1"/>
      <p:bldP spid="1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381000"/>
          </a:xfrm>
        </p:spPr>
        <p:txBody>
          <a:bodyPr>
            <a:normAutofit fontScale="90000"/>
          </a:bodyPr>
          <a:lstStyle/>
          <a:p>
            <a:br>
              <a:rPr lang="en-US" dirty="0"/>
            </a:br>
            <a:br>
              <a:rPr lang="en-US" dirty="0"/>
            </a:br>
            <a:r>
              <a:rPr lang="en-US" dirty="0"/>
              <a:t>Bipartite Graphs and Matchings</a:t>
            </a:r>
          </a:p>
        </p:txBody>
      </p:sp>
      <p:sp>
        <p:nvSpPr>
          <p:cNvPr id="3" name="Content Placeholder 2"/>
          <p:cNvSpPr>
            <a:spLocks noGrp="1"/>
          </p:cNvSpPr>
          <p:nvPr>
            <p:ph idx="1"/>
          </p:nvPr>
        </p:nvSpPr>
        <p:spPr>
          <a:xfrm>
            <a:off x="409433" y="990600"/>
            <a:ext cx="8229600" cy="4693920"/>
          </a:xfrm>
        </p:spPr>
        <p:txBody>
          <a:bodyPr>
            <a:normAutofit/>
          </a:bodyPr>
          <a:lstStyle/>
          <a:p>
            <a:r>
              <a:rPr lang="en-US" sz="2400" dirty="0"/>
              <a:t>Bipartite graphs are used to model applications that involve matching the elements of one set to elements in another, for example:</a:t>
            </a:r>
          </a:p>
          <a:p>
            <a:r>
              <a:rPr lang="en-US" sz="2400" i="1" dirty="0"/>
              <a:t>Job assignments </a:t>
            </a:r>
            <a:r>
              <a:rPr lang="en-US" sz="2400" dirty="0"/>
              <a:t>- vertices represent the jobs and the employees, edges link employees with those jobs they have been trained to do. A common goal is to match jobs to employees so that the most jobs are done.</a:t>
            </a:r>
          </a:p>
          <a:p>
            <a:endParaRPr lang="en-US" dirty="0"/>
          </a:p>
          <a:p>
            <a:pPr marL="0" indent="0">
              <a:buNone/>
            </a:pPr>
            <a:endParaRPr lang="en-US" dirty="0"/>
          </a:p>
          <a:p>
            <a:endParaRPr lang="en-US" dirty="0"/>
          </a:p>
          <a:p>
            <a:endParaRPr lang="en-US" i="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3810000"/>
            <a:ext cx="8534400" cy="2743200"/>
          </a:xfrm>
          <a:prstGeom prst="rect">
            <a:avLst/>
          </a:prstGeom>
        </p:spPr>
      </p:pic>
    </p:spTree>
    <p:extLst>
      <p:ext uri="{BB962C8B-B14F-4D97-AF65-F5344CB8AC3E}">
        <p14:creationId xmlns:p14="http://schemas.microsoft.com/office/powerpoint/2010/main" val="41197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br>
              <a:rPr lang="en-US" dirty="0"/>
            </a:br>
            <a:br>
              <a:rPr lang="en-US" dirty="0"/>
            </a:br>
            <a:r>
              <a:rPr lang="en-US" dirty="0"/>
              <a:t>Bipartite Graphs and Matchings</a:t>
            </a:r>
          </a:p>
        </p:txBody>
      </p:sp>
      <p:pic>
        <p:nvPicPr>
          <p:cNvPr id="4" name="Content Placeholder 3"/>
          <p:cNvPicPr>
            <a:picLocks noGrp="1" noChangeAspect="1"/>
          </p:cNvPicPr>
          <p:nvPr>
            <p:ph idx="1"/>
          </p:nvPr>
        </p:nvPicPr>
        <p:blipFill>
          <a:blip r:embed="rId3"/>
          <a:stretch>
            <a:fillRect/>
          </a:stretch>
        </p:blipFill>
        <p:spPr>
          <a:xfrm>
            <a:off x="436098" y="1219200"/>
            <a:ext cx="8229600" cy="1066800"/>
          </a:xfrm>
          <a:prstGeom prst="rect">
            <a:avLst/>
          </a:prstGeom>
        </p:spPr>
      </p:pic>
      <p:pic>
        <p:nvPicPr>
          <p:cNvPr id="7" name="Picture 6"/>
          <p:cNvPicPr>
            <a:picLocks noChangeAspect="1"/>
          </p:cNvPicPr>
          <p:nvPr/>
        </p:nvPicPr>
        <p:blipFill>
          <a:blip r:embed="rId4"/>
          <a:stretch>
            <a:fillRect/>
          </a:stretch>
        </p:blipFill>
        <p:spPr>
          <a:xfrm>
            <a:off x="280987" y="2438400"/>
            <a:ext cx="8582025" cy="4038600"/>
          </a:xfrm>
          <a:prstGeom prst="rect">
            <a:avLst/>
          </a:prstGeom>
        </p:spPr>
      </p:pic>
    </p:spTree>
    <p:extLst>
      <p:ext uri="{BB962C8B-B14F-4D97-AF65-F5344CB8AC3E}">
        <p14:creationId xmlns:p14="http://schemas.microsoft.com/office/powerpoint/2010/main" val="131199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704088"/>
            <a:ext cx="8229600" cy="819912"/>
          </a:xfrm>
        </p:spPr>
        <p:txBody>
          <a:bodyPr>
            <a:normAutofit fontScale="90000"/>
          </a:bodyPr>
          <a:lstStyle/>
          <a:p>
            <a:br>
              <a:rPr lang="en-US" dirty="0"/>
            </a:br>
            <a:br>
              <a:rPr lang="en-US" dirty="0"/>
            </a:br>
            <a:r>
              <a:rPr lang="en-US" dirty="0"/>
              <a:t>Bipartite Graphs and Matchings</a:t>
            </a:r>
          </a:p>
        </p:txBody>
      </p:sp>
      <p:pic>
        <p:nvPicPr>
          <p:cNvPr id="4" name="Content Placeholder 3"/>
          <p:cNvPicPr>
            <a:picLocks noGrp="1" noChangeAspect="1"/>
          </p:cNvPicPr>
          <p:nvPr>
            <p:ph idx="1"/>
          </p:nvPr>
        </p:nvPicPr>
        <p:blipFill>
          <a:blip r:embed="rId2"/>
          <a:stretch>
            <a:fillRect/>
          </a:stretch>
        </p:blipFill>
        <p:spPr>
          <a:xfrm>
            <a:off x="1238636" y="1825625"/>
            <a:ext cx="6666728" cy="4351338"/>
          </a:xfrm>
          <a:prstGeom prst="rect">
            <a:avLst/>
          </a:prstGeom>
        </p:spPr>
      </p:pic>
    </p:spTree>
    <p:extLst>
      <p:ext uri="{BB962C8B-B14F-4D97-AF65-F5344CB8AC3E}">
        <p14:creationId xmlns:p14="http://schemas.microsoft.com/office/powerpoint/2010/main" val="4062301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Complete Bipartite Graphs</a:t>
            </a:r>
          </a:p>
        </p:txBody>
      </p:sp>
      <p:sp>
        <p:nvSpPr>
          <p:cNvPr id="3" name="Content Placeholder 2"/>
          <p:cNvSpPr>
            <a:spLocks noGrp="1"/>
          </p:cNvSpPr>
          <p:nvPr>
            <p:ph idx="1"/>
          </p:nvPr>
        </p:nvSpPr>
        <p:spPr>
          <a:xfrm>
            <a:off x="152400" y="914400"/>
            <a:ext cx="8686800" cy="5410200"/>
          </a:xfrm>
        </p:spPr>
        <p:txBody>
          <a:bodyPr>
            <a:normAutofit/>
          </a:bodyPr>
          <a:lstStyle/>
          <a:p>
            <a:pPr indent="0">
              <a:buNone/>
            </a:pPr>
            <a:r>
              <a:rPr lang="en-US" sz="2400" b="1" dirty="0"/>
              <a:t>Definition:</a:t>
            </a:r>
            <a:r>
              <a:rPr lang="en-US" sz="2400" dirty="0"/>
              <a:t>  A </a:t>
            </a:r>
            <a:r>
              <a:rPr lang="en-US" sz="2400" i="1" dirty="0"/>
              <a:t>complete bipartite graph </a:t>
            </a:r>
            <a:r>
              <a:rPr lang="en-US" sz="2400" i="1" dirty="0" err="1"/>
              <a:t>K</a:t>
            </a:r>
            <a:r>
              <a:rPr lang="en-US" sz="2400" i="1" baseline="-25000" dirty="0" err="1"/>
              <a:t>m,n</a:t>
            </a:r>
            <a:r>
              <a:rPr lang="en-US" sz="2400" dirty="0"/>
              <a:t> is a graph that has its vertex set partitioned into two subsets </a:t>
            </a:r>
            <a:r>
              <a:rPr lang="en-US" sz="2400" i="1" dirty="0"/>
              <a:t>V</a:t>
            </a:r>
            <a:r>
              <a:rPr lang="en-US" sz="2400" baseline="-25000" dirty="0">
                <a:latin typeface="Cambria Math" pitchFamily="18" charset="0"/>
                <a:ea typeface="Cambria Math" pitchFamily="18" charset="0"/>
              </a:rPr>
              <a:t>1</a:t>
            </a:r>
            <a:r>
              <a:rPr lang="en-US" sz="2400" dirty="0"/>
              <a:t> of size </a:t>
            </a:r>
            <a:r>
              <a:rPr lang="en-US" sz="2400" i="1" dirty="0"/>
              <a:t>m</a:t>
            </a:r>
            <a:r>
              <a:rPr lang="en-US" sz="2400" dirty="0"/>
              <a:t> and </a:t>
            </a:r>
            <a:r>
              <a:rPr lang="en-US" sz="2400" i="1" dirty="0"/>
              <a:t>V</a:t>
            </a:r>
            <a:r>
              <a:rPr lang="en-US" sz="2400" baseline="-25000" dirty="0">
                <a:latin typeface="Cambria Math" pitchFamily="18" charset="0"/>
                <a:ea typeface="Cambria Math" pitchFamily="18" charset="0"/>
              </a:rPr>
              <a:t>2</a:t>
            </a:r>
            <a:r>
              <a:rPr lang="en-US" sz="2400" dirty="0"/>
              <a:t> of size </a:t>
            </a:r>
            <a:r>
              <a:rPr lang="en-US" sz="2400" i="1" dirty="0"/>
              <a:t>n</a:t>
            </a:r>
            <a:r>
              <a:rPr lang="en-US" sz="2400" dirty="0"/>
              <a:t> such that there is an edge from every vertex in </a:t>
            </a:r>
            <a:r>
              <a:rPr lang="en-US" sz="2400" i="1" dirty="0"/>
              <a:t>V</a:t>
            </a:r>
            <a:r>
              <a:rPr lang="en-US" sz="2400" baseline="-25000" dirty="0">
                <a:latin typeface="Cambria Math" pitchFamily="18" charset="0"/>
                <a:ea typeface="Cambria Math" pitchFamily="18" charset="0"/>
              </a:rPr>
              <a:t>1</a:t>
            </a:r>
            <a:r>
              <a:rPr lang="en-US" sz="2400" dirty="0"/>
              <a:t> to every vertex in </a:t>
            </a:r>
            <a:r>
              <a:rPr lang="en-US" sz="2400" i="1" dirty="0"/>
              <a:t>V</a:t>
            </a:r>
            <a:r>
              <a:rPr lang="en-US" sz="2400" baseline="-25000" dirty="0">
                <a:latin typeface="Cambria Math" pitchFamily="18" charset="0"/>
                <a:ea typeface="Cambria Math" pitchFamily="18" charset="0"/>
              </a:rPr>
              <a:t>2</a:t>
            </a:r>
            <a:r>
              <a:rPr lang="en-US" sz="2400" i="1" dirty="0"/>
              <a:t>.</a:t>
            </a:r>
          </a:p>
          <a:p>
            <a:pPr indent="0">
              <a:buNone/>
            </a:pPr>
            <a:r>
              <a:rPr lang="en-US" sz="2400" b="1" dirty="0"/>
              <a:t>Example</a:t>
            </a:r>
            <a:r>
              <a:rPr lang="en-US" sz="2400" dirty="0"/>
              <a:t>: We display four complete bipartite graphs here.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9" y="3276600"/>
            <a:ext cx="8534401" cy="3352800"/>
          </a:xfrm>
          <a:prstGeom prst="rect">
            <a:avLst/>
          </a:prstGeom>
        </p:spPr>
      </p:pic>
    </p:spTree>
    <p:extLst>
      <p:ext uri="{BB962C8B-B14F-4D97-AF65-F5344CB8AC3E}">
        <p14:creationId xmlns:p14="http://schemas.microsoft.com/office/powerpoint/2010/main" val="2718863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099"/>
            <a:ext cx="8229600" cy="620988"/>
          </a:xfrm>
        </p:spPr>
        <p:txBody>
          <a:bodyPr>
            <a:noAutofit/>
          </a:bodyPr>
          <a:lstStyle/>
          <a:p>
            <a:pPr algn="ctr"/>
            <a:r>
              <a:rPr lang="en-US" sz="4400" b="1" dirty="0">
                <a:solidFill>
                  <a:srgbClr val="C00000"/>
                </a:solidFill>
                <a:effectLst>
                  <a:outerShdw blurRad="38100" dist="38100" dir="2700000" algn="tl">
                    <a:srgbClr val="000000">
                      <a:alpha val="43137"/>
                    </a:srgbClr>
                  </a:outerShdw>
                </a:effectLst>
              </a:rPr>
              <a:t>Chapter 10	Graphs</a:t>
            </a:r>
          </a:p>
        </p:txBody>
      </p:sp>
      <p:sp>
        <p:nvSpPr>
          <p:cNvPr id="7" name="TextBox 6">
            <a:extLst>
              <a:ext uri="{FF2B5EF4-FFF2-40B4-BE49-F238E27FC236}">
                <a16:creationId xmlns:a16="http://schemas.microsoft.com/office/drawing/2014/main" id="{9498D5B4-198F-1090-6371-696C0415EC43}"/>
              </a:ext>
            </a:extLst>
          </p:cNvPr>
          <p:cNvSpPr txBox="1"/>
          <p:nvPr/>
        </p:nvSpPr>
        <p:spPr>
          <a:xfrm>
            <a:off x="152400" y="829775"/>
            <a:ext cx="7162800" cy="1569660"/>
          </a:xfrm>
          <a:prstGeom prst="rect">
            <a:avLst/>
          </a:prstGeom>
          <a:noFill/>
        </p:spPr>
        <p:txBody>
          <a:bodyPr wrap="square">
            <a:spAutoFit/>
          </a:bodyPr>
          <a:lstStyle/>
          <a:p>
            <a:pPr algn="just"/>
            <a:r>
              <a:rPr lang="en-US" sz="2400" dirty="0"/>
              <a:t>Definition: A graph </a:t>
            </a:r>
            <a:r>
              <a:rPr lang="en-US" sz="2400" b="1" dirty="0"/>
              <a:t>G = (V, E) </a:t>
            </a:r>
            <a:r>
              <a:rPr lang="en-US" sz="2400" dirty="0"/>
              <a:t>consists of  a nonempty set V of vertices (or nodes) and a set E of edges. Each edge has either one or two vertices associated with it, called its endpoints.  An edge is said to connect its endpoints.</a:t>
            </a:r>
          </a:p>
        </p:txBody>
      </p:sp>
      <p:sp>
        <p:nvSpPr>
          <p:cNvPr id="10" name="TextBox 9">
            <a:extLst>
              <a:ext uri="{FF2B5EF4-FFF2-40B4-BE49-F238E27FC236}">
                <a16:creationId xmlns:a16="http://schemas.microsoft.com/office/drawing/2014/main" id="{0414F513-E78A-46AD-48EB-FD4176C7A671}"/>
              </a:ext>
            </a:extLst>
          </p:cNvPr>
          <p:cNvSpPr txBox="1"/>
          <p:nvPr/>
        </p:nvSpPr>
        <p:spPr>
          <a:xfrm>
            <a:off x="419878" y="2988249"/>
            <a:ext cx="8077200" cy="3785652"/>
          </a:xfrm>
          <a:prstGeom prst="rect">
            <a:avLst/>
          </a:prstGeom>
          <a:noFill/>
        </p:spPr>
        <p:txBody>
          <a:bodyPr wrap="square">
            <a:spAutoFit/>
          </a:bodyPr>
          <a:lstStyle/>
          <a:p>
            <a:pPr marL="285750" indent="-285750">
              <a:buFont typeface="Arial" panose="020B0604020202020204" pitchFamily="34" charset="0"/>
              <a:buChar char="•"/>
            </a:pPr>
            <a:r>
              <a:rPr lang="en-US" sz="2000" b="1" dirty="0"/>
              <a:t>Simple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Multi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Pseudo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Null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Complete Graph</a:t>
            </a:r>
          </a:p>
          <a:p>
            <a:pPr marL="285750" indent="-285750">
              <a:buFont typeface="Arial" panose="020B0604020202020204" pitchFamily="34" charset="0"/>
              <a:buChar char="•"/>
            </a:pPr>
            <a:endParaRPr lang="en-US" sz="2000" b="1" dirty="0"/>
          </a:p>
          <a:p>
            <a:pPr marL="285750" indent="-285750">
              <a:buFont typeface="Arial" panose="020B0604020202020204" pitchFamily="34" charset="0"/>
              <a:buChar char="•"/>
            </a:pPr>
            <a:r>
              <a:rPr lang="en-US" sz="2000" b="1" dirty="0"/>
              <a:t>Regular Graph</a:t>
            </a:r>
          </a:p>
          <a:p>
            <a:endParaRPr lang="en-US" sz="2000" b="1" dirty="0"/>
          </a:p>
        </p:txBody>
      </p:sp>
      <p:sp>
        <p:nvSpPr>
          <p:cNvPr id="12" name="TextBox 11">
            <a:extLst>
              <a:ext uri="{FF2B5EF4-FFF2-40B4-BE49-F238E27FC236}">
                <a16:creationId xmlns:a16="http://schemas.microsoft.com/office/drawing/2014/main" id="{2BDC8EA8-C0B8-F4A1-6EC3-055F919F3B75}"/>
              </a:ext>
            </a:extLst>
          </p:cNvPr>
          <p:cNvSpPr txBox="1"/>
          <p:nvPr/>
        </p:nvSpPr>
        <p:spPr>
          <a:xfrm>
            <a:off x="2286000" y="2465029"/>
            <a:ext cx="4572000" cy="523220"/>
          </a:xfrm>
          <a:prstGeom prst="rect">
            <a:avLst/>
          </a:prstGeom>
          <a:noFill/>
        </p:spPr>
        <p:txBody>
          <a:bodyPr wrap="square">
            <a:spAutoFit/>
          </a:bodyPr>
          <a:lstStyle/>
          <a:p>
            <a:pPr algn="ctr"/>
            <a:r>
              <a:rPr lang="en-US" sz="2800" b="1" dirty="0">
                <a:solidFill>
                  <a:srgbClr val="92D050"/>
                </a:solidFill>
                <a:effectLst>
                  <a:outerShdw blurRad="38100" dist="38100" dir="2700000" algn="tl">
                    <a:srgbClr val="000000">
                      <a:alpha val="43137"/>
                    </a:srgbClr>
                  </a:outerShdw>
                </a:effectLst>
              </a:rPr>
              <a:t>Basic Types of GRAPH</a:t>
            </a:r>
          </a:p>
        </p:txBody>
      </p:sp>
      <p:pic>
        <p:nvPicPr>
          <p:cNvPr id="2050" name="Picture 2">
            <a:extLst>
              <a:ext uri="{FF2B5EF4-FFF2-40B4-BE49-F238E27FC236}">
                <a16:creationId xmlns:a16="http://schemas.microsoft.com/office/drawing/2014/main" id="{AF243975-2CAC-FCED-EB59-A55D00CCC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9908" y="895368"/>
            <a:ext cx="1569661" cy="1569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183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a:t>New Graphs from Old </a:t>
            </a:r>
          </a:p>
        </p:txBody>
      </p:sp>
      <p:sp>
        <p:nvSpPr>
          <p:cNvPr id="3" name="Content Placeholder 2"/>
          <p:cNvSpPr>
            <a:spLocks noGrp="1"/>
          </p:cNvSpPr>
          <p:nvPr>
            <p:ph idx="1"/>
          </p:nvPr>
        </p:nvSpPr>
        <p:spPr>
          <a:xfrm>
            <a:off x="152400" y="1013130"/>
            <a:ext cx="8762999" cy="5844869"/>
          </a:xfrm>
        </p:spPr>
        <p:txBody>
          <a:bodyPr>
            <a:normAutofit/>
          </a:bodyPr>
          <a:lstStyle/>
          <a:p>
            <a:pPr indent="0">
              <a:buNone/>
            </a:pPr>
            <a:r>
              <a:rPr lang="en-US" sz="2400" b="1" dirty="0"/>
              <a:t>Definition: </a:t>
            </a:r>
            <a:r>
              <a:rPr lang="en-US" sz="2400" dirty="0"/>
              <a:t>A </a:t>
            </a:r>
            <a:r>
              <a:rPr lang="en-US" sz="2400" i="1" dirty="0" err="1"/>
              <a:t>subgraph</a:t>
            </a:r>
            <a:r>
              <a:rPr lang="en-US" sz="2400" i="1" dirty="0"/>
              <a:t> of a graph  G</a:t>
            </a:r>
            <a:r>
              <a:rPr lang="en-US" sz="2400" dirty="0"/>
              <a:t> = (</a:t>
            </a:r>
            <a:r>
              <a:rPr lang="en-US" sz="2400" i="1" dirty="0"/>
              <a:t>V</a:t>
            </a:r>
            <a:r>
              <a:rPr lang="en-US" sz="2400" dirty="0"/>
              <a:t>,</a:t>
            </a:r>
            <a:r>
              <a:rPr lang="en-US" sz="2400" i="1" dirty="0"/>
              <a:t>E</a:t>
            </a:r>
            <a:r>
              <a:rPr lang="en-US" sz="2400" dirty="0"/>
              <a:t>)  is a graph (</a:t>
            </a:r>
            <a:r>
              <a:rPr lang="en-US" sz="2400" i="1" dirty="0"/>
              <a:t>W</a:t>
            </a:r>
            <a:r>
              <a:rPr lang="en-US" sz="2400" dirty="0"/>
              <a:t>,</a:t>
            </a:r>
            <a:r>
              <a:rPr lang="en-US" sz="2400" i="1" dirty="0"/>
              <a:t>F</a:t>
            </a:r>
            <a:r>
              <a:rPr lang="en-US" sz="2400" dirty="0"/>
              <a:t>),  where  </a:t>
            </a:r>
            <a:r>
              <a:rPr lang="en-US" sz="2400" i="1" dirty="0"/>
              <a:t>W</a:t>
            </a:r>
            <a:r>
              <a:rPr lang="en-US" sz="2400" dirty="0"/>
              <a:t> </a:t>
            </a:r>
            <a:r>
              <a:rPr lang="en-US" sz="2400" dirty="0">
                <a:latin typeface="Cambria Math"/>
                <a:ea typeface="Cambria Math"/>
              </a:rPr>
              <a:t>⊂ </a:t>
            </a:r>
            <a:r>
              <a:rPr lang="en-US" sz="2400" i="1" dirty="0">
                <a:ea typeface="Cambria Math"/>
              </a:rPr>
              <a:t>V</a:t>
            </a:r>
            <a:r>
              <a:rPr lang="en-US" sz="2400" dirty="0">
                <a:latin typeface="Cambria Math"/>
                <a:ea typeface="Cambria Math"/>
              </a:rPr>
              <a:t> and </a:t>
            </a:r>
            <a:r>
              <a:rPr lang="en-US" sz="2400" i="1" dirty="0">
                <a:ea typeface="Cambria Math"/>
              </a:rPr>
              <a:t>F</a:t>
            </a:r>
            <a:r>
              <a:rPr lang="en-US" sz="2400" dirty="0">
                <a:latin typeface="Cambria Math"/>
                <a:ea typeface="Cambria Math"/>
              </a:rPr>
              <a:t> ⊂ </a:t>
            </a:r>
            <a:r>
              <a:rPr lang="en-US" sz="2400" i="1" dirty="0">
                <a:ea typeface="Cambria Math"/>
              </a:rPr>
              <a:t>E</a:t>
            </a:r>
            <a:r>
              <a:rPr lang="en-US" sz="2400" dirty="0">
                <a:latin typeface="Cambria Math"/>
                <a:ea typeface="Cambria Math"/>
              </a:rPr>
              <a:t>. A </a:t>
            </a:r>
            <a:r>
              <a:rPr lang="en-US" sz="2400" dirty="0" err="1">
                <a:latin typeface="Cambria Math"/>
                <a:ea typeface="Cambria Math"/>
              </a:rPr>
              <a:t>subgraph</a:t>
            </a:r>
            <a:r>
              <a:rPr lang="en-US" sz="2400" dirty="0">
                <a:latin typeface="Cambria Math"/>
                <a:ea typeface="Cambria Math"/>
              </a:rPr>
              <a:t> </a:t>
            </a:r>
            <a:r>
              <a:rPr lang="en-US" sz="2400" i="1" dirty="0">
                <a:ea typeface="Cambria Math"/>
              </a:rPr>
              <a:t>H</a:t>
            </a:r>
            <a:r>
              <a:rPr lang="en-US" sz="2400" dirty="0">
                <a:latin typeface="Cambria Math"/>
                <a:ea typeface="Cambria Math"/>
              </a:rPr>
              <a:t> of </a:t>
            </a:r>
            <a:r>
              <a:rPr lang="en-US" sz="2400" i="1" dirty="0">
                <a:ea typeface="Cambria Math"/>
              </a:rPr>
              <a:t>G</a:t>
            </a:r>
            <a:r>
              <a:rPr lang="en-US" sz="2400" dirty="0">
                <a:latin typeface="Cambria Math"/>
                <a:ea typeface="Cambria Math"/>
              </a:rPr>
              <a:t> is a proper </a:t>
            </a:r>
            <a:r>
              <a:rPr lang="en-US" sz="2400" dirty="0" err="1">
                <a:latin typeface="Cambria Math"/>
                <a:ea typeface="Cambria Math"/>
              </a:rPr>
              <a:t>subgraph</a:t>
            </a:r>
            <a:r>
              <a:rPr lang="en-US" sz="2400" dirty="0">
                <a:latin typeface="Cambria Math"/>
                <a:ea typeface="Cambria Math"/>
              </a:rPr>
              <a:t> of </a:t>
            </a:r>
            <a:r>
              <a:rPr lang="en-US" sz="2400" i="1" dirty="0">
                <a:ea typeface="Cambria Math"/>
              </a:rPr>
              <a:t>G</a:t>
            </a:r>
            <a:r>
              <a:rPr lang="en-US" sz="2400" dirty="0">
                <a:latin typeface="Cambria Math"/>
                <a:ea typeface="Cambria Math"/>
              </a:rPr>
              <a:t> if </a:t>
            </a:r>
            <a:r>
              <a:rPr lang="en-US" sz="2400" i="1" dirty="0">
                <a:ea typeface="Cambria Math"/>
              </a:rPr>
              <a:t>H</a:t>
            </a:r>
            <a:r>
              <a:rPr lang="en-US" sz="2400" dirty="0">
                <a:latin typeface="Cambria Math"/>
                <a:ea typeface="Cambria Math"/>
              </a:rPr>
              <a:t> </a:t>
            </a:r>
            <a:r>
              <a:rPr lang="en-US" sz="2400" i="1" dirty="0">
                <a:ea typeface="Cambria Math"/>
              </a:rPr>
              <a:t>≠ G.</a:t>
            </a:r>
          </a:p>
          <a:p>
            <a:pPr indent="0">
              <a:buNone/>
            </a:pPr>
            <a:r>
              <a:rPr lang="en-US" sz="2400" b="1" dirty="0">
                <a:ea typeface="Cambria Math"/>
              </a:rPr>
              <a:t>Example</a:t>
            </a:r>
            <a:r>
              <a:rPr lang="en-US" sz="2400" dirty="0">
                <a:ea typeface="Cambria Math"/>
              </a:rPr>
              <a:t>: </a:t>
            </a:r>
            <a:r>
              <a:rPr lang="en-US" sz="2400" dirty="0"/>
              <a:t>Here we show </a:t>
            </a:r>
            <a:r>
              <a:rPr lang="en-US" sz="2400" i="1" dirty="0"/>
              <a:t>K</a:t>
            </a:r>
            <a:r>
              <a:rPr lang="en-US" sz="2400" baseline="-25000" dirty="0">
                <a:latin typeface="Cambria" pitchFamily="18" charset="0"/>
              </a:rPr>
              <a:t>5</a:t>
            </a:r>
            <a:r>
              <a:rPr lang="en-US" sz="2400" b="1" dirty="0"/>
              <a:t> </a:t>
            </a:r>
            <a:r>
              <a:rPr lang="en-US" sz="2400" dirty="0"/>
              <a:t>and one of its subgraphs.</a:t>
            </a:r>
            <a:endParaRPr lang="en-US" sz="2400" b="1" dirty="0"/>
          </a:p>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Definition:  </a:t>
            </a:r>
            <a:r>
              <a:rPr lang="en-US" dirty="0"/>
              <a:t>Let </a:t>
            </a:r>
            <a:r>
              <a:rPr lang="en-US" i="1" dirty="0"/>
              <a:t>G</a:t>
            </a:r>
            <a:r>
              <a:rPr lang="en-US" dirty="0"/>
              <a:t> = (</a:t>
            </a:r>
            <a:r>
              <a:rPr lang="en-US" i="1" dirty="0"/>
              <a:t>V</a:t>
            </a:r>
            <a:r>
              <a:rPr lang="en-US" dirty="0"/>
              <a:t>, </a:t>
            </a:r>
            <a:r>
              <a:rPr lang="en-US" i="1" dirty="0"/>
              <a:t>E</a:t>
            </a:r>
            <a:r>
              <a:rPr lang="en-US" dirty="0"/>
              <a:t>) be a simple graph.  The  </a:t>
            </a:r>
            <a:r>
              <a:rPr lang="en-US" i="1" dirty="0"/>
              <a:t>subgraph induced  </a:t>
            </a:r>
            <a:r>
              <a:rPr lang="en-US" dirty="0"/>
              <a:t>by a subset </a:t>
            </a:r>
            <a:r>
              <a:rPr lang="en-US" i="1" dirty="0"/>
              <a:t>W</a:t>
            </a:r>
            <a:r>
              <a:rPr lang="en-US" dirty="0"/>
              <a:t>  of the vertex set </a:t>
            </a:r>
            <a:r>
              <a:rPr lang="en-US" i="1" dirty="0"/>
              <a:t>V</a:t>
            </a:r>
            <a:r>
              <a:rPr lang="en-US" dirty="0"/>
              <a:t> is the graph </a:t>
            </a:r>
            <a:r>
              <a:rPr lang="en-US" i="1" dirty="0"/>
              <a:t> </a:t>
            </a:r>
            <a:r>
              <a:rPr lang="en-US" dirty="0"/>
              <a:t> (</a:t>
            </a:r>
            <a:r>
              <a:rPr lang="en-US" i="1" dirty="0"/>
              <a:t>W</a:t>
            </a:r>
            <a:r>
              <a:rPr lang="en-US" dirty="0"/>
              <a:t>,</a:t>
            </a:r>
            <a:r>
              <a:rPr lang="en-US" i="1" dirty="0"/>
              <a:t>F</a:t>
            </a:r>
            <a:r>
              <a:rPr lang="en-US" dirty="0"/>
              <a:t>),  where  the edge set </a:t>
            </a:r>
            <a:r>
              <a:rPr lang="en-US" i="1" dirty="0">
                <a:ea typeface="Cambria Math"/>
              </a:rPr>
              <a:t>F  </a:t>
            </a:r>
            <a:r>
              <a:rPr lang="en-US" dirty="0">
                <a:ea typeface="Cambria Math"/>
              </a:rPr>
              <a:t>contains an edge in </a:t>
            </a:r>
            <a:r>
              <a:rPr lang="en-US" i="1" dirty="0">
                <a:ea typeface="Cambria Math"/>
              </a:rPr>
              <a:t>E </a:t>
            </a:r>
            <a:r>
              <a:rPr lang="en-US" dirty="0">
                <a:ea typeface="Cambria Math"/>
              </a:rPr>
              <a:t>if and only if both endpoints are in </a:t>
            </a:r>
            <a:r>
              <a:rPr lang="en-US" i="1" dirty="0">
                <a:ea typeface="Cambria Math"/>
              </a:rPr>
              <a:t>W. </a:t>
            </a:r>
            <a:endParaRPr lang="en-US" b="1" dirty="0"/>
          </a:p>
          <a:p>
            <a:pPr indent="0">
              <a:buNone/>
            </a:pPr>
            <a:r>
              <a:rPr lang="en-US" b="1" dirty="0">
                <a:ea typeface="Cambria Math"/>
              </a:rPr>
              <a:t>Example</a:t>
            </a:r>
            <a:r>
              <a:rPr lang="en-US" dirty="0">
                <a:ea typeface="Cambria Math"/>
              </a:rPr>
              <a:t>: Here we show </a:t>
            </a:r>
            <a:r>
              <a:rPr lang="en-US" dirty="0"/>
              <a:t> </a:t>
            </a:r>
            <a:r>
              <a:rPr lang="en-US" i="1" dirty="0"/>
              <a:t>K</a:t>
            </a:r>
            <a:r>
              <a:rPr lang="en-US" baseline="-25000" dirty="0">
                <a:latin typeface="Cambria" pitchFamily="18" charset="0"/>
              </a:rPr>
              <a:t>5  </a:t>
            </a:r>
            <a:r>
              <a:rPr lang="en-US" dirty="0">
                <a:latin typeface="Cambria" pitchFamily="18" charset="0"/>
              </a:rPr>
              <a:t>and the subgraph induced by </a:t>
            </a:r>
            <a:r>
              <a:rPr lang="en-US" i="1" dirty="0"/>
              <a:t>W</a:t>
            </a:r>
            <a:r>
              <a:rPr lang="en-US" dirty="0">
                <a:latin typeface="Cambria" pitchFamily="18" charset="0"/>
              </a:rPr>
              <a:t> = {</a:t>
            </a:r>
            <a:r>
              <a:rPr lang="en-US" i="1" dirty="0" err="1"/>
              <a:t>a,b,c,e</a:t>
            </a:r>
            <a:r>
              <a:rPr lang="en-US" dirty="0">
                <a:latin typeface="Cambria" pitchFamily="18" charset="0"/>
              </a:rPr>
              <a:t>}</a:t>
            </a:r>
            <a:r>
              <a:rPr lang="en-US" sz="2900" dirty="0"/>
              <a:t>.</a:t>
            </a:r>
          </a:p>
          <a:p>
            <a:pPr indent="0">
              <a:buNone/>
            </a:pPr>
            <a:endParaRPr lang="en-US" b="1" dirty="0"/>
          </a:p>
          <a:p>
            <a:pPr indent="0">
              <a:buNone/>
            </a:pPr>
            <a:endParaRPr lang="en-US" dirty="0"/>
          </a:p>
          <a:p>
            <a:pPr>
              <a:buNone/>
            </a:pPr>
            <a:r>
              <a:rPr lang="en-US" b="1" dirty="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0" y="2438400"/>
            <a:ext cx="7467599" cy="1143000"/>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5585130"/>
            <a:ext cx="7924800" cy="1272870"/>
          </a:xfrm>
          <a:prstGeom prst="rect">
            <a:avLst/>
          </a:prstGeom>
        </p:spPr>
      </p:pic>
      <p:cxnSp>
        <p:nvCxnSpPr>
          <p:cNvPr id="8" name="Straight Connector 7"/>
          <p:cNvCxnSpPr/>
          <p:nvPr/>
        </p:nvCxnSpPr>
        <p:spPr>
          <a:xfrm flipH="1" flipV="1">
            <a:off x="5029200" y="6172200"/>
            <a:ext cx="2362200"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2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New Graphs from Old (</a:t>
            </a:r>
            <a:r>
              <a:rPr lang="en-US" i="1" dirty="0"/>
              <a:t>continued</a:t>
            </a:r>
            <a:r>
              <a:rPr lang="en-US" dirty="0"/>
              <a:t>)</a:t>
            </a:r>
          </a:p>
        </p:txBody>
      </p:sp>
      <p:sp>
        <p:nvSpPr>
          <p:cNvPr id="3" name="Content Placeholder 2"/>
          <p:cNvSpPr>
            <a:spLocks noGrp="1"/>
          </p:cNvSpPr>
          <p:nvPr>
            <p:ph idx="1"/>
          </p:nvPr>
        </p:nvSpPr>
        <p:spPr>
          <a:xfrm>
            <a:off x="0" y="1219200"/>
            <a:ext cx="8991600" cy="5105400"/>
          </a:xfrm>
        </p:spPr>
        <p:txBody>
          <a:bodyPr/>
          <a:lstStyle/>
          <a:p>
            <a:pPr indent="0">
              <a:buNone/>
            </a:pPr>
            <a:r>
              <a:rPr lang="en-US" b="1" dirty="0"/>
              <a:t>Definition</a:t>
            </a:r>
            <a:r>
              <a:rPr lang="en-US" dirty="0"/>
              <a:t>: The </a:t>
            </a:r>
            <a:r>
              <a:rPr lang="en-US" i="1" dirty="0"/>
              <a:t>union</a:t>
            </a:r>
            <a:r>
              <a:rPr lang="en-US" dirty="0"/>
              <a:t> of two simple graphs  </a:t>
            </a:r>
            <a:r>
              <a:rPr lang="en-US" i="1" dirty="0"/>
              <a:t>G</a:t>
            </a:r>
            <a:r>
              <a:rPr lang="en-US" baseline="-25000" dirty="0">
                <a:latin typeface="Cambria" pitchFamily="18" charset="0"/>
              </a:rPr>
              <a:t>1</a:t>
            </a:r>
            <a:r>
              <a:rPr lang="en-US" i="1" dirty="0"/>
              <a:t> = </a:t>
            </a:r>
            <a:r>
              <a:rPr lang="en-US" dirty="0"/>
              <a:t>(</a:t>
            </a:r>
            <a:r>
              <a:rPr lang="en-US" i="1" dirty="0"/>
              <a:t>V</a:t>
            </a:r>
            <a:r>
              <a:rPr lang="en-US" baseline="-25000" dirty="0">
                <a:latin typeface="Cambria" pitchFamily="18" charset="0"/>
              </a:rPr>
              <a:t>1</a:t>
            </a:r>
            <a:r>
              <a:rPr lang="en-US" i="1" dirty="0"/>
              <a:t>, E</a:t>
            </a:r>
            <a:r>
              <a:rPr lang="en-US" baseline="-25000" dirty="0">
                <a:latin typeface="Cambria" pitchFamily="18" charset="0"/>
              </a:rPr>
              <a:t>1</a:t>
            </a:r>
            <a:r>
              <a:rPr lang="en-US" dirty="0"/>
              <a:t>)</a:t>
            </a:r>
            <a:r>
              <a:rPr lang="en-US" i="1" dirty="0"/>
              <a:t> </a:t>
            </a:r>
            <a:r>
              <a:rPr lang="en-US" dirty="0"/>
              <a:t>and </a:t>
            </a:r>
            <a:r>
              <a:rPr lang="en-US" i="1" dirty="0"/>
              <a:t>G</a:t>
            </a:r>
            <a:r>
              <a:rPr lang="en-US" baseline="-25000" dirty="0">
                <a:latin typeface="Cambria" pitchFamily="18" charset="0"/>
              </a:rPr>
              <a:t>2</a:t>
            </a:r>
            <a:r>
              <a:rPr lang="en-US" i="1" dirty="0"/>
              <a:t> = </a:t>
            </a:r>
            <a:r>
              <a:rPr lang="en-US" dirty="0"/>
              <a:t>(</a:t>
            </a:r>
            <a:r>
              <a:rPr lang="en-US" i="1" dirty="0"/>
              <a:t>V</a:t>
            </a:r>
            <a:r>
              <a:rPr lang="en-US" baseline="-25000" dirty="0">
                <a:latin typeface="Cambria" pitchFamily="18" charset="0"/>
              </a:rPr>
              <a:t>2</a:t>
            </a:r>
            <a:r>
              <a:rPr lang="en-US" i="1" dirty="0"/>
              <a:t>, E</a:t>
            </a:r>
            <a:r>
              <a:rPr lang="en-US" baseline="-25000" dirty="0">
                <a:latin typeface="Cambria" pitchFamily="18" charset="0"/>
              </a:rPr>
              <a:t>2</a:t>
            </a:r>
            <a:r>
              <a:rPr lang="en-US" dirty="0"/>
              <a:t>)</a:t>
            </a:r>
            <a:r>
              <a:rPr lang="en-US" i="1" dirty="0"/>
              <a:t> </a:t>
            </a:r>
            <a:r>
              <a:rPr lang="en-US" dirty="0"/>
              <a:t>is the simple graph with vertex set </a:t>
            </a:r>
            <a:r>
              <a:rPr lang="en-US" i="1" dirty="0"/>
              <a:t>V</a:t>
            </a:r>
            <a:r>
              <a:rPr lang="en-US" baseline="-25000" dirty="0">
                <a:latin typeface="Cambria" pitchFamily="18" charset="0"/>
              </a:rPr>
              <a:t>1</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V</a:t>
            </a:r>
            <a:r>
              <a:rPr lang="en-US" baseline="-25000" dirty="0">
                <a:latin typeface="Cambria Math"/>
                <a:ea typeface="Cambria Math"/>
              </a:rPr>
              <a:t>2</a:t>
            </a:r>
            <a:r>
              <a:rPr lang="en-US" i="1" dirty="0">
                <a:latin typeface="Cambria Math"/>
                <a:ea typeface="Cambria Math"/>
              </a:rPr>
              <a:t> </a:t>
            </a:r>
            <a:r>
              <a:rPr lang="en-US" dirty="0">
                <a:ea typeface="Cambria Math"/>
              </a:rPr>
              <a:t>and edge set </a:t>
            </a:r>
            <a:r>
              <a:rPr lang="en-US" i="1" dirty="0">
                <a:ea typeface="Cambria Math"/>
              </a:rPr>
              <a:t>E</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E</a:t>
            </a:r>
            <a:r>
              <a:rPr lang="en-US" baseline="-25000" dirty="0">
                <a:latin typeface="Cambria Math"/>
                <a:ea typeface="Cambria Math"/>
              </a:rPr>
              <a:t>2</a:t>
            </a:r>
            <a:r>
              <a:rPr lang="en-US" dirty="0">
                <a:latin typeface="Cambria Math"/>
                <a:ea typeface="Cambria Math"/>
              </a:rPr>
              <a:t>. </a:t>
            </a:r>
            <a:r>
              <a:rPr lang="en-US" dirty="0">
                <a:ea typeface="Cambria Math"/>
              </a:rPr>
              <a:t>The union of</a:t>
            </a:r>
            <a:r>
              <a:rPr lang="en-US" dirty="0">
                <a:latin typeface="Cambria Math"/>
                <a:ea typeface="Cambria Math"/>
              </a:rPr>
              <a:t> </a:t>
            </a:r>
            <a:r>
              <a:rPr lang="en-US" i="1" dirty="0">
                <a:ea typeface="Cambria Math"/>
              </a:rPr>
              <a:t>G</a:t>
            </a:r>
            <a:r>
              <a:rPr lang="en-US" baseline="-25000" dirty="0">
                <a:latin typeface="Cambria Math"/>
                <a:ea typeface="Cambria Math"/>
              </a:rPr>
              <a:t>1</a:t>
            </a:r>
            <a:r>
              <a:rPr lang="en-US" dirty="0">
                <a:latin typeface="Cambria Math"/>
                <a:ea typeface="Cambria Math"/>
              </a:rPr>
              <a:t> </a:t>
            </a:r>
            <a:r>
              <a:rPr lang="en-US" dirty="0">
                <a:ea typeface="Cambria Math"/>
              </a:rPr>
              <a:t>and</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i="1" dirty="0">
                <a:latin typeface="Cambria Math"/>
                <a:ea typeface="Cambria Math"/>
              </a:rPr>
              <a:t> </a:t>
            </a:r>
            <a:r>
              <a:rPr lang="en-US" dirty="0">
                <a:ea typeface="Cambria Math"/>
              </a:rPr>
              <a:t>is denoted by </a:t>
            </a:r>
            <a:r>
              <a:rPr lang="en-US" i="1" dirty="0">
                <a:ea typeface="Cambria Math"/>
              </a:rPr>
              <a:t>G</a:t>
            </a:r>
            <a:r>
              <a:rPr lang="en-US" baseline="-25000" dirty="0">
                <a:latin typeface="Cambria Math"/>
                <a:ea typeface="Cambria Math"/>
              </a:rPr>
              <a:t>1</a:t>
            </a:r>
            <a:r>
              <a:rPr lang="en-US" i="1" dirty="0">
                <a:latin typeface="Cambria Math"/>
                <a:ea typeface="Cambria Math"/>
              </a:rPr>
              <a:t> </a:t>
            </a:r>
            <a:r>
              <a:rPr lang="en-US" dirty="0">
                <a:latin typeface="Cambria Math"/>
                <a:ea typeface="Cambria Math"/>
              </a:rPr>
              <a:t>⋃ </a:t>
            </a:r>
            <a:r>
              <a:rPr lang="en-US" i="1" dirty="0">
                <a:ea typeface="Cambria Math"/>
              </a:rPr>
              <a:t>G</a:t>
            </a:r>
            <a:r>
              <a:rPr lang="en-US" baseline="-25000" dirty="0">
                <a:latin typeface="Cambria Math"/>
                <a:ea typeface="Cambria Math"/>
              </a:rPr>
              <a:t>2</a:t>
            </a:r>
            <a:r>
              <a:rPr lang="en-US" dirty="0">
                <a:latin typeface="Cambria Math"/>
                <a:ea typeface="Cambria Math"/>
              </a:rPr>
              <a:t>.</a:t>
            </a:r>
          </a:p>
          <a:p>
            <a:pPr indent="0">
              <a:buNone/>
            </a:pPr>
            <a:r>
              <a:rPr lang="en-US" b="1" dirty="0">
                <a:ea typeface="Cambria Math"/>
              </a:rPr>
              <a:t>Example</a:t>
            </a:r>
            <a:r>
              <a:rPr lang="en-US" dirty="0">
                <a:latin typeface="Cambria Math"/>
                <a:ea typeface="Cambria Math"/>
              </a:rPr>
              <a: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76" y="3429000"/>
            <a:ext cx="8458200" cy="2895600"/>
          </a:xfrm>
          <a:prstGeom prst="rect">
            <a:avLst/>
          </a:prstGeom>
        </p:spPr>
      </p:pic>
    </p:spTree>
    <p:extLst>
      <p:ext uri="{BB962C8B-B14F-4D97-AF65-F5344CB8AC3E}">
        <p14:creationId xmlns:p14="http://schemas.microsoft.com/office/powerpoint/2010/main" val="93809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Representations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273675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Adjacency Lists</a:t>
            </a:r>
          </a:p>
          <a:p>
            <a:r>
              <a:rPr lang="en-US" dirty="0"/>
              <a:t>Adjacency Matrices</a:t>
            </a:r>
          </a:p>
          <a:p>
            <a:r>
              <a:rPr lang="en-US" dirty="0"/>
              <a:t>Incidence Matrices</a:t>
            </a:r>
          </a:p>
        </p:txBody>
      </p:sp>
    </p:spTree>
    <p:extLst>
      <p:ext uri="{BB962C8B-B14F-4D97-AF65-F5344CB8AC3E}">
        <p14:creationId xmlns:p14="http://schemas.microsoft.com/office/powerpoint/2010/main" val="42160924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9"/>
            <a:ext cx="8229600" cy="76724"/>
          </a:xfrm>
        </p:spPr>
        <p:txBody>
          <a:bodyPr>
            <a:noAutofit/>
          </a:bodyPr>
          <a:lstStyle/>
          <a:p>
            <a:r>
              <a:rPr lang="en-US" sz="4000" dirty="0"/>
              <a:t>Representing Graphs: Adjacency Lists</a:t>
            </a:r>
          </a:p>
        </p:txBody>
      </p:sp>
      <p:sp>
        <p:nvSpPr>
          <p:cNvPr id="3" name="Content Placeholder 2"/>
          <p:cNvSpPr>
            <a:spLocks noGrp="1"/>
          </p:cNvSpPr>
          <p:nvPr>
            <p:ph idx="1"/>
          </p:nvPr>
        </p:nvSpPr>
        <p:spPr>
          <a:xfrm>
            <a:off x="-152400" y="990600"/>
            <a:ext cx="9067800" cy="5715000"/>
          </a:xfrm>
        </p:spPr>
        <p:txBody>
          <a:bodyPr/>
          <a:lstStyle/>
          <a:p>
            <a:pPr indent="0">
              <a:buNone/>
            </a:pPr>
            <a:r>
              <a:rPr lang="en-US" sz="2400" b="1" dirty="0"/>
              <a:t>Definition</a:t>
            </a:r>
            <a:r>
              <a:rPr lang="en-US" sz="2400" dirty="0"/>
              <a:t>: An </a:t>
            </a:r>
            <a:r>
              <a:rPr lang="en-US" sz="2400" i="1" dirty="0"/>
              <a:t>adjacency list </a:t>
            </a:r>
            <a:r>
              <a:rPr lang="en-US" sz="2400" dirty="0"/>
              <a:t>can be used to represent a graph with no multiple edges by specifying the vertices that are adjacent to each vertex of the graph.</a:t>
            </a:r>
          </a:p>
          <a:p>
            <a:pPr indent="0">
              <a:buNone/>
            </a:pPr>
            <a:endParaRPr lang="en-US" dirty="0"/>
          </a:p>
          <a:p>
            <a:pPr indent="0">
              <a:buNone/>
            </a:pPr>
            <a:endParaRPr lang="en-US" dirty="0"/>
          </a:p>
          <a:p>
            <a:pPr indent="0">
              <a:buNone/>
            </a:pPr>
            <a:endParaRPr lang="en-US" dirty="0"/>
          </a:p>
          <a:p>
            <a:pPr indent="0">
              <a:buNone/>
            </a:pPr>
            <a:endParaRPr lang="en-US"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7000" y="2192558"/>
            <a:ext cx="4191000" cy="18460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3386" y="4122680"/>
            <a:ext cx="6512814" cy="2735320"/>
          </a:xfrm>
          <a:prstGeom prst="rect">
            <a:avLst/>
          </a:prstGeom>
        </p:spPr>
      </p:pic>
      <p:sp>
        <p:nvSpPr>
          <p:cNvPr id="4" name="TextBox 3"/>
          <p:cNvSpPr txBox="1"/>
          <p:nvPr/>
        </p:nvSpPr>
        <p:spPr>
          <a:xfrm>
            <a:off x="307086" y="2341602"/>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142008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244" y="399273"/>
            <a:ext cx="8229600" cy="502457"/>
          </a:xfrm>
        </p:spPr>
        <p:txBody>
          <a:bodyPr>
            <a:noAutofit/>
          </a:bodyPr>
          <a:lstStyle/>
          <a:p>
            <a:r>
              <a:rPr lang="en-US" sz="3200" dirty="0"/>
              <a:t>Representing Graphs: Adjacency Lists</a:t>
            </a:r>
          </a:p>
        </p:txBody>
      </p:sp>
      <p:sp>
        <p:nvSpPr>
          <p:cNvPr id="3" name="Content Placeholder 2"/>
          <p:cNvSpPr>
            <a:spLocks noGrp="1"/>
          </p:cNvSpPr>
          <p:nvPr>
            <p:ph idx="1"/>
          </p:nvPr>
        </p:nvSpPr>
        <p:spPr>
          <a:xfrm>
            <a:off x="408086" y="1733579"/>
            <a:ext cx="8229600" cy="4655029"/>
          </a:xfrm>
        </p:spPr>
        <p:txBody>
          <a:bodyPr/>
          <a:lstStyle/>
          <a:p>
            <a:pPr indent="0">
              <a:buNone/>
            </a:pPr>
            <a:endParaRPr lang="en-US" dirty="0"/>
          </a:p>
          <a:p>
            <a:pPr indent="0">
              <a:buNone/>
            </a:pPr>
            <a:endParaRPr lang="en-US" dirty="0"/>
          </a:p>
          <a:p>
            <a:pPr indent="0">
              <a:buNone/>
            </a:pPr>
            <a:endParaRPr lang="en-US" dirty="0"/>
          </a:p>
          <a:p>
            <a:pPr marL="0" indent="0">
              <a:buNone/>
            </a:pPr>
            <a:endParaRPr lang="en-US" dirty="0"/>
          </a:p>
        </p:txBody>
      </p:sp>
      <p:sp>
        <p:nvSpPr>
          <p:cNvPr id="4" name="TextBox 3"/>
          <p:cNvSpPr txBox="1"/>
          <p:nvPr/>
        </p:nvSpPr>
        <p:spPr>
          <a:xfrm>
            <a:off x="408086" y="1371600"/>
            <a:ext cx="20835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990600"/>
            <a:ext cx="5615844" cy="2362200"/>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244" y="3562379"/>
            <a:ext cx="8001000" cy="3188208"/>
          </a:xfrm>
          <a:prstGeom prst="rect">
            <a:avLst/>
          </a:prstGeom>
        </p:spPr>
      </p:pic>
    </p:spTree>
    <p:extLst>
      <p:ext uri="{BB962C8B-B14F-4D97-AF65-F5344CB8AC3E}">
        <p14:creationId xmlns:p14="http://schemas.microsoft.com/office/powerpoint/2010/main" val="390268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Representation of Graphs: Adjacency Matrices</a:t>
            </a:r>
          </a:p>
        </p:txBody>
      </p:sp>
      <p:sp>
        <p:nvSpPr>
          <p:cNvPr id="3" name="Content Placeholder 2"/>
          <p:cNvSpPr>
            <a:spLocks noGrp="1"/>
          </p:cNvSpPr>
          <p:nvPr>
            <p:ph idx="1"/>
          </p:nvPr>
        </p:nvSpPr>
        <p:spPr/>
        <p:txBody>
          <a:bodyPr/>
          <a:lstStyle/>
          <a:p>
            <a:pPr indent="0">
              <a:buNone/>
            </a:pPr>
            <a:r>
              <a:rPr lang="en-US" b="1" dirty="0"/>
              <a:t>Definition</a:t>
            </a:r>
            <a:r>
              <a:rPr lang="en-US" dirty="0"/>
              <a:t>: Suppose that </a:t>
            </a:r>
            <a:r>
              <a:rPr lang="en-US" i="1" dirty="0"/>
              <a:t>G</a:t>
            </a:r>
            <a:r>
              <a:rPr lang="en-US" dirty="0"/>
              <a:t> = (</a:t>
            </a:r>
            <a:r>
              <a:rPr lang="en-US" i="1" dirty="0"/>
              <a:t>V</a:t>
            </a:r>
            <a:r>
              <a:rPr lang="en-US" dirty="0"/>
              <a:t>, </a:t>
            </a:r>
            <a:r>
              <a:rPr lang="en-US" i="1" dirty="0"/>
              <a:t>E</a:t>
            </a:r>
            <a:r>
              <a:rPr lang="en-US" dirty="0"/>
              <a:t>) is a simple graph where |</a:t>
            </a:r>
            <a:r>
              <a:rPr lang="en-US" i="1" dirty="0"/>
              <a:t>V</a:t>
            </a:r>
            <a:r>
              <a:rPr lang="en-US" dirty="0"/>
              <a:t>| = </a:t>
            </a:r>
            <a:r>
              <a:rPr lang="en-US" i="1" dirty="0"/>
              <a:t>n</a:t>
            </a:r>
            <a:r>
              <a:rPr lang="en-US" dirty="0"/>
              <a:t>. Arbitrarily list the vertices of </a:t>
            </a:r>
            <a:r>
              <a:rPr lang="en-US" i="1" dirty="0"/>
              <a:t>G</a:t>
            </a:r>
            <a:r>
              <a:rPr lang="en-US" dirty="0"/>
              <a:t> as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 </a:t>
            </a:r>
            <a:r>
              <a:rPr lang="en-US" i="1" dirty="0" err="1"/>
              <a:t>v</a:t>
            </a:r>
            <a:r>
              <a:rPr lang="en-US" i="1" baseline="-25000" dirty="0" err="1"/>
              <a:t>n</a:t>
            </a:r>
            <a:r>
              <a:rPr lang="en-US" dirty="0"/>
              <a:t>.  The </a:t>
            </a:r>
            <a:r>
              <a:rPr lang="en-US" i="1" dirty="0"/>
              <a:t>adjacency matrix </a:t>
            </a:r>
            <a:r>
              <a:rPr lang="en-US" dirty="0"/>
              <a:t> </a:t>
            </a:r>
            <a:r>
              <a:rPr lang="en-US" b="1" dirty="0"/>
              <a:t>A</a:t>
            </a:r>
            <a:r>
              <a:rPr lang="en-US" i="1" baseline="-25000" dirty="0"/>
              <a:t>G</a:t>
            </a:r>
            <a:r>
              <a:rPr lang="en-US" dirty="0"/>
              <a:t> of </a:t>
            </a:r>
            <a:r>
              <a:rPr lang="en-US" i="1" dirty="0"/>
              <a:t>G</a:t>
            </a:r>
            <a:r>
              <a:rPr lang="en-US" dirty="0"/>
              <a:t>, with respect to the listing of vertices, is the </a:t>
            </a:r>
            <a:r>
              <a:rPr lang="en-US" i="1" dirty="0"/>
              <a:t>n ×</a:t>
            </a:r>
            <a:r>
              <a:rPr lang="en-US" dirty="0"/>
              <a:t> </a:t>
            </a:r>
            <a:r>
              <a:rPr lang="en-US" i="1" dirty="0"/>
              <a:t>n</a:t>
            </a:r>
            <a:r>
              <a:rPr lang="en-US" dirty="0"/>
              <a:t> zero-one matrix with </a:t>
            </a:r>
            <a:r>
              <a:rPr lang="en-US" dirty="0">
                <a:latin typeface="Cambria Math" pitchFamily="18" charset="0"/>
                <a:ea typeface="Cambria Math" pitchFamily="18" charset="0"/>
              </a:rPr>
              <a:t>1</a:t>
            </a:r>
            <a:r>
              <a:rPr lang="en-US" dirty="0"/>
              <a:t> as its (</a:t>
            </a:r>
            <a:r>
              <a:rPr lang="en-US" i="1" dirty="0" err="1"/>
              <a:t>i</a:t>
            </a:r>
            <a:r>
              <a:rPr lang="en-US" dirty="0"/>
              <a:t>, </a:t>
            </a:r>
            <a:r>
              <a:rPr lang="en-US" i="1" dirty="0"/>
              <a:t>j</a:t>
            </a:r>
            <a:r>
              <a:rPr lang="en-US" dirty="0"/>
              <a:t>)</a:t>
            </a:r>
            <a:r>
              <a:rPr lang="en-US" dirty="0" err="1"/>
              <a:t>th</a:t>
            </a:r>
            <a:r>
              <a:rPr lang="en-US" dirty="0"/>
              <a:t> entry when </a:t>
            </a:r>
            <a:r>
              <a:rPr lang="en-US" i="1" dirty="0"/>
              <a:t>v</a:t>
            </a:r>
            <a:r>
              <a:rPr lang="en-US" i="1" baseline="-25000" dirty="0"/>
              <a:t>i</a:t>
            </a:r>
            <a:r>
              <a:rPr lang="en-US" i="1" dirty="0"/>
              <a:t> </a:t>
            </a:r>
            <a:r>
              <a:rPr lang="en-US" dirty="0"/>
              <a:t>and </a:t>
            </a:r>
            <a:r>
              <a:rPr lang="en-US" i="1" dirty="0" err="1"/>
              <a:t>v</a:t>
            </a:r>
            <a:r>
              <a:rPr lang="en-US" i="1" baseline="-25000" dirty="0" err="1"/>
              <a:t>j</a:t>
            </a:r>
            <a:r>
              <a:rPr lang="en-US" dirty="0"/>
              <a:t> are adjacent, and </a:t>
            </a:r>
            <a:r>
              <a:rPr lang="en-US" dirty="0">
                <a:latin typeface="Cambria Math" pitchFamily="18" charset="0"/>
                <a:ea typeface="Cambria Math" pitchFamily="18" charset="0"/>
              </a:rPr>
              <a:t>0</a:t>
            </a:r>
            <a:r>
              <a:rPr lang="en-US" dirty="0"/>
              <a:t> as its (</a:t>
            </a:r>
            <a:r>
              <a:rPr lang="en-US" i="1" dirty="0" err="1"/>
              <a:t>i</a:t>
            </a:r>
            <a:r>
              <a:rPr lang="en-US" dirty="0"/>
              <a:t>, </a:t>
            </a:r>
            <a:r>
              <a:rPr lang="en-US" i="1" dirty="0"/>
              <a:t>j</a:t>
            </a:r>
            <a:r>
              <a:rPr lang="en-US" dirty="0"/>
              <a:t>)</a:t>
            </a:r>
            <a:r>
              <a:rPr lang="en-US" dirty="0" err="1"/>
              <a:t>th</a:t>
            </a:r>
            <a:r>
              <a:rPr lang="en-US" dirty="0"/>
              <a:t> entry when they are not adjacent.</a:t>
            </a:r>
          </a:p>
          <a:p>
            <a:pPr lvl="1"/>
            <a:r>
              <a:rPr lang="en-US" dirty="0"/>
              <a:t>In other words, if the graphs adjacency matrix is                </a:t>
            </a:r>
            <a:r>
              <a:rPr lang="en-US" b="1" dirty="0"/>
              <a:t>A</a:t>
            </a:r>
            <a:r>
              <a:rPr lang="en-US" i="1" baseline="-25000" dirty="0"/>
              <a:t>G </a:t>
            </a:r>
            <a:r>
              <a:rPr lang="en-US" dirty="0"/>
              <a:t>= [</a:t>
            </a:r>
            <a:r>
              <a:rPr lang="en-US" i="1" dirty="0" err="1"/>
              <a:t>a</a:t>
            </a:r>
            <a:r>
              <a:rPr lang="en-US" i="1" baseline="-25000" dirty="0" err="1"/>
              <a:t>ij</a:t>
            </a:r>
            <a:r>
              <a:rPr lang="en-US" dirty="0"/>
              <a:t>], then</a:t>
            </a:r>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743200" y="5638800"/>
            <a:ext cx="4217670" cy="609600"/>
          </a:xfrm>
          <a:prstGeom prst="rect">
            <a:avLst/>
          </a:prstGeom>
        </p:spPr>
      </p:pic>
    </p:spTree>
    <p:extLst>
      <p:ext uri="{BB962C8B-B14F-4D97-AF65-F5344CB8AC3E}">
        <p14:creationId xmlns:p14="http://schemas.microsoft.com/office/powerpoint/2010/main" val="2323703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79648"/>
          </a:xfrm>
        </p:spPr>
        <p:txBody>
          <a:bodyPr>
            <a:normAutofit fontScale="90000"/>
          </a:bodyPr>
          <a:lstStyle/>
          <a:p>
            <a:r>
              <a:rPr lang="en-US" dirty="0"/>
              <a:t>Adjacency Matrices (</a:t>
            </a:r>
            <a:r>
              <a:rPr lang="en-US" i="1" dirty="0"/>
              <a:t>continued</a:t>
            </a:r>
            <a:r>
              <a:rPr lang="en-US" dirty="0"/>
              <a:t>)</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52401" y="1949994"/>
            <a:ext cx="2133599" cy="1402806"/>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2401" y="3678972"/>
            <a:ext cx="2133599" cy="1553640"/>
          </a:xfrm>
          <a:prstGeom prst="rect">
            <a:avLst/>
          </a:prstGeom>
        </p:spPr>
      </p:pic>
      <p:sp>
        <p:nvSpPr>
          <p:cNvPr id="3" name="TextBox 2"/>
          <p:cNvSpPr txBox="1"/>
          <p:nvPr/>
        </p:nvSpPr>
        <p:spPr>
          <a:xfrm>
            <a:off x="302524" y="1332199"/>
            <a:ext cx="1206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603531" y="2104571"/>
            <a:ext cx="1282669" cy="1248229"/>
          </a:xfrm>
          <a:prstGeom prst="rect">
            <a:avLst/>
          </a:prstGeom>
        </p:spPr>
      </p:pic>
      <p:sp>
        <p:nvSpPr>
          <p:cNvPr id="10" name="TextBox 9"/>
          <p:cNvSpPr txBox="1"/>
          <p:nvPr/>
        </p:nvSpPr>
        <p:spPr>
          <a:xfrm>
            <a:off x="4248025" y="2318399"/>
            <a:ext cx="16764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3" name="Picture 1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16041" y="3758988"/>
            <a:ext cx="1333884" cy="1473625"/>
          </a:xfrm>
          <a:prstGeom prst="rect">
            <a:avLst/>
          </a:prstGeom>
        </p:spPr>
      </p:pic>
      <p:sp>
        <p:nvSpPr>
          <p:cNvPr id="12" name="TextBox 11"/>
          <p:cNvSpPr txBox="1"/>
          <p:nvPr/>
        </p:nvSpPr>
        <p:spPr>
          <a:xfrm>
            <a:off x="4203731" y="3839517"/>
            <a:ext cx="14350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ordering of  vertices is</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d</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15" name="TextBox 14"/>
          <p:cNvSpPr txBox="1"/>
          <p:nvPr/>
        </p:nvSpPr>
        <p:spPr>
          <a:xfrm>
            <a:off x="619612" y="5638800"/>
            <a:ext cx="806718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Note</a:t>
            </a:r>
            <a:r>
              <a:rPr kumimoji="0" lang="en-US" sz="1800" b="0" i="0" u="none" strike="noStrike" kern="1200" cap="none" spc="0" normalizeH="0" baseline="0" noProof="0" dirty="0">
                <a:ln>
                  <a:noFill/>
                </a:ln>
                <a:solidFill>
                  <a:prstClr val="black"/>
                </a:solidFill>
                <a:effectLst/>
                <a:uLnTx/>
                <a:uFillTx/>
                <a:latin typeface="Constantia"/>
                <a:ea typeface="+mn-ea"/>
                <a:cs typeface="+mn-cs"/>
              </a:rPr>
              <a:t>: The adjacency matrix of a simple graph is symmetric, i.e.,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ji</a:t>
            </a:r>
            <a:r>
              <a:rPr kumimoji="0" lang="en-US" sz="1800" b="0" i="1" u="none" strike="noStrike" kern="1200" cap="none" spc="0" normalizeH="0" baseline="-25000" noProof="0" dirty="0">
                <a:ln>
                  <a:noFill/>
                </a:ln>
                <a:solidFill>
                  <a:prstClr val="black"/>
                </a:solidFill>
                <a:effectLst/>
                <a:uLnTx/>
                <a:uFillTx/>
                <a:latin typeface="Constantia"/>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Also,</a:t>
            </a:r>
            <a:r>
              <a:rPr kumimoji="0" lang="en-US" sz="1800" b="0" i="0" u="none" strike="noStrike" kern="1200" cap="none" spc="0" normalizeH="0" baseline="-2500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since there are no loops, each diagonal  entry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a</a:t>
            </a:r>
            <a:r>
              <a:rPr kumimoji="0" lang="en-US" sz="1800" b="0" i="1" u="none" strike="noStrike" kern="1200" cap="none" spc="0" normalizeH="0" baseline="-25000" noProof="0" dirty="0" err="1">
                <a:ln>
                  <a:noFill/>
                </a:ln>
                <a:solidFill>
                  <a:prstClr val="black"/>
                </a:solidFill>
                <a:effectLst/>
                <a:uLnTx/>
                <a:uFillTx/>
                <a:latin typeface="Constantia"/>
                <a:ea typeface="+mn-ea"/>
                <a:cs typeface="+mn-cs"/>
              </a:rPr>
              <a:t>ij</a:t>
            </a:r>
            <a:r>
              <a:rPr kumimoji="0" lang="en-US" sz="1800" b="0" i="0" u="none" strike="noStrike" kern="1200" cap="none" spc="0" normalizeH="0" baseline="0" noProof="0" dirty="0">
                <a:ln>
                  <a:noFill/>
                </a:ln>
                <a:solidFill>
                  <a:prstClr val="black"/>
                </a:solidFill>
                <a:effectLst/>
                <a:uLnTx/>
                <a:uFillTx/>
                <a:latin typeface="Constantia"/>
                <a:ea typeface="+mn-ea"/>
                <a:cs typeface="+mn-cs"/>
              </a:rPr>
              <a:t>  for </a:t>
            </a:r>
            <a:r>
              <a:rPr kumimoji="0" lang="en-US" sz="1800" b="0" i="1" u="none" strike="noStrike" kern="1200" cap="none" spc="0" normalizeH="0" baseline="0" noProof="0" dirty="0" err="1">
                <a:ln>
                  <a:noFill/>
                </a:ln>
                <a:solidFill>
                  <a:prstClr val="black"/>
                </a:solidFill>
                <a:effectLst/>
                <a:uLnTx/>
                <a:uFillTx/>
                <a:latin typeface="Constantia"/>
                <a:ea typeface="+mn-ea"/>
                <a:cs typeface="+mn-cs"/>
              </a:rPr>
              <a:t>i</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2</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3</a:t>
            </a:r>
            <a:r>
              <a:rPr kumimoji="0" lang="en-US" sz="1800" b="0" i="0" u="none" strike="noStrike" kern="1200" cap="none" spc="0" normalizeH="0" baseline="0" noProof="0" dirty="0">
                <a:ln>
                  <a:noFill/>
                </a:ln>
                <a:solidFill>
                  <a:prstClr val="black"/>
                </a:solidFill>
                <a:effectLst/>
                <a:uLnTx/>
                <a:uFillTx/>
                <a:latin typeface="Constantia"/>
                <a:ea typeface="+mn-ea"/>
                <a:cs typeface="+mn-cs"/>
              </a:rPr>
              <a:t>, …, </a:t>
            </a:r>
            <a:r>
              <a:rPr kumimoji="0" lang="en-US" sz="1800" b="0" i="1" u="none" strike="noStrike" kern="1200" cap="none" spc="0" normalizeH="0" baseline="0" noProof="0" dirty="0">
                <a:ln>
                  <a:noFill/>
                </a:ln>
                <a:solidFill>
                  <a:prstClr val="black"/>
                </a:solidFill>
                <a:effectLst/>
                <a:uLnTx/>
                <a:uFillTx/>
                <a:latin typeface="Constantia"/>
                <a:ea typeface="+mn-ea"/>
                <a:cs typeface="+mn-cs"/>
              </a:rPr>
              <a:t>n</a:t>
            </a:r>
            <a:r>
              <a:rPr kumimoji="0" lang="en-US" sz="1800" b="0" i="0" u="none" strike="noStrike" kern="1200" cap="none" spc="0" normalizeH="0" baseline="0" noProof="0" dirty="0">
                <a:ln>
                  <a:noFill/>
                </a:ln>
                <a:solidFill>
                  <a:prstClr val="black"/>
                </a:solidFill>
                <a:effectLst/>
                <a:uLnTx/>
                <a:uFillTx/>
                <a:latin typeface="Constantia"/>
                <a:ea typeface="+mn-ea"/>
                <a:cs typeface="+mn-cs"/>
              </a:rPr>
              <a:t>, is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0</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endParaRPr kumimoji="0" lang="en-US" sz="1800" b="0" i="0" u="none" strike="noStrike" kern="1200" cap="none" spc="0" normalizeH="0" baseline="-25000" noProof="0" dirty="0">
              <a:ln>
                <a:noFill/>
              </a:ln>
              <a:solidFill>
                <a:prstClr val="black"/>
              </a:solidFill>
              <a:effectLst/>
              <a:uLnTx/>
              <a:uFillTx/>
              <a:latin typeface="Constantia"/>
              <a:ea typeface="+mn-ea"/>
              <a:cs typeface="+mn-cs"/>
            </a:endParaRPr>
          </a:p>
        </p:txBody>
      </p:sp>
      <p:sp>
        <p:nvSpPr>
          <p:cNvPr id="18" name="TextBox 17"/>
          <p:cNvSpPr txBox="1"/>
          <p:nvPr/>
        </p:nvSpPr>
        <p:spPr>
          <a:xfrm>
            <a:off x="6019801" y="1219200"/>
            <a:ext cx="3073240" cy="4093428"/>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When a graph is sparse, that is, it has few edges relatively to the total number of possible edges, it is much more efficient to  represent the graph using an adjacency list than an adjacency matrix.  But for a dense graph, which includes a high percentage of possible edges, an adjacency matrix is preferable.</a:t>
            </a:r>
          </a:p>
        </p:txBody>
      </p:sp>
    </p:spTree>
    <p:extLst>
      <p:ext uri="{BB962C8B-B14F-4D97-AF65-F5344CB8AC3E}">
        <p14:creationId xmlns:p14="http://schemas.microsoft.com/office/powerpoint/2010/main" val="72942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a:xfrm>
            <a:off x="228600" y="704087"/>
            <a:ext cx="8763000" cy="6138201"/>
          </a:xfrm>
        </p:spPr>
        <p:txBody>
          <a:bodyPr>
            <a:normAutofit/>
          </a:bodyPr>
          <a:lstStyle/>
          <a:p>
            <a:r>
              <a:rPr lang="en-US" sz="2400" dirty="0"/>
              <a:t>Adjacency matrices can also be used to represent graphs with loops and multiple edges.</a:t>
            </a:r>
          </a:p>
          <a:p>
            <a:r>
              <a:rPr lang="en-US" sz="2400" dirty="0"/>
              <a:t>A loop at the vertex vi is represented by a 1 at the (</a:t>
            </a:r>
            <a:r>
              <a:rPr lang="en-US" sz="2400" dirty="0" err="1"/>
              <a:t>i</a:t>
            </a:r>
            <a:r>
              <a:rPr lang="en-US" sz="2400" dirty="0"/>
              <a:t>, j)</a:t>
            </a:r>
            <a:r>
              <a:rPr lang="en-US" sz="2400" dirty="0" err="1"/>
              <a:t>th</a:t>
            </a:r>
            <a:r>
              <a:rPr lang="en-US" sz="2400" dirty="0"/>
              <a:t> position of the matrix. </a:t>
            </a:r>
          </a:p>
          <a:p>
            <a:r>
              <a:rPr lang="en-US" sz="2400" dirty="0"/>
              <a:t>When multiple edges connect the same pair of vertices vi and </a:t>
            </a:r>
            <a:r>
              <a:rPr lang="en-US" sz="2400" dirty="0" err="1"/>
              <a:t>vj</a:t>
            </a:r>
            <a:r>
              <a:rPr lang="en-US" sz="2400" dirty="0"/>
              <a:t>, (or if multiple loops are present at the same vertex), the (</a:t>
            </a:r>
            <a:r>
              <a:rPr lang="en-US" sz="2400" dirty="0" err="1"/>
              <a:t>i</a:t>
            </a:r>
            <a:r>
              <a:rPr lang="en-US" sz="2400" dirty="0"/>
              <a:t>, j)</a:t>
            </a:r>
            <a:r>
              <a:rPr lang="en-US" sz="2400" dirty="0" err="1"/>
              <a:t>th</a:t>
            </a:r>
            <a:r>
              <a:rPr lang="en-US" sz="2400" dirty="0"/>
              <a:t> entry equals the number of edges connecting the pair of vertices. </a:t>
            </a:r>
          </a:p>
          <a:p>
            <a:r>
              <a:rPr lang="en-US" sz="2400" dirty="0"/>
              <a:t>Example: We give the adjacency matrix  of the pseudograph shown here using the ordering of vertices a, b, c, d. </a:t>
            </a:r>
          </a:p>
        </p:txBody>
      </p:sp>
      <p:pic>
        <p:nvPicPr>
          <p:cNvPr id="4" name="Picture 3"/>
          <p:cNvPicPr>
            <a:picLocks noChangeAspect="1"/>
          </p:cNvPicPr>
          <p:nvPr/>
        </p:nvPicPr>
        <p:blipFill>
          <a:blip r:embed="rId2"/>
          <a:stretch>
            <a:fillRect/>
          </a:stretch>
        </p:blipFill>
        <p:spPr>
          <a:xfrm>
            <a:off x="457200" y="4648200"/>
            <a:ext cx="7848600" cy="2194089"/>
          </a:xfrm>
          <a:prstGeom prst="rect">
            <a:avLst/>
          </a:prstGeom>
        </p:spPr>
      </p:pic>
    </p:spTree>
    <p:extLst>
      <p:ext uri="{BB962C8B-B14F-4D97-AF65-F5344CB8AC3E}">
        <p14:creationId xmlns:p14="http://schemas.microsoft.com/office/powerpoint/2010/main" val="150519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Adjacency Matrices (</a:t>
            </a:r>
            <a:r>
              <a:rPr lang="en-US" i="1" dirty="0"/>
              <a:t>continued</a:t>
            </a:r>
            <a:r>
              <a:rPr lang="en-US" dirty="0"/>
              <a:t>)</a:t>
            </a:r>
          </a:p>
        </p:txBody>
      </p:sp>
      <p:sp>
        <p:nvSpPr>
          <p:cNvPr id="3" name="Content Placeholder 2"/>
          <p:cNvSpPr>
            <a:spLocks noGrp="1"/>
          </p:cNvSpPr>
          <p:nvPr>
            <p:ph idx="1"/>
          </p:nvPr>
        </p:nvSpPr>
        <p:spPr/>
        <p:txBody>
          <a:bodyPr>
            <a:normAutofit/>
          </a:bodyPr>
          <a:lstStyle/>
          <a:p>
            <a:r>
              <a:rPr lang="en-US" dirty="0"/>
              <a:t>Adjacency matrices can also be used to represent directed graphs. The matrix for a directed graph  </a:t>
            </a:r>
            <a:r>
              <a:rPr lang="en-US" i="1" dirty="0"/>
              <a:t>G</a:t>
            </a:r>
            <a:r>
              <a:rPr lang="en-US" dirty="0"/>
              <a:t> = (</a:t>
            </a:r>
            <a:r>
              <a:rPr lang="en-US" i="1" dirty="0"/>
              <a:t>V</a:t>
            </a:r>
            <a:r>
              <a:rPr lang="en-US" dirty="0"/>
              <a:t>, </a:t>
            </a:r>
            <a:r>
              <a:rPr lang="en-US" i="1" dirty="0"/>
              <a:t>E</a:t>
            </a:r>
            <a:r>
              <a:rPr lang="en-US" dirty="0"/>
              <a:t>) has a </a:t>
            </a:r>
            <a:r>
              <a:rPr lang="en-US" dirty="0">
                <a:latin typeface="Cambria Math" pitchFamily="18" charset="0"/>
                <a:ea typeface="Cambria Math" pitchFamily="18" charset="0"/>
              </a:rPr>
              <a:t>1</a:t>
            </a:r>
            <a:r>
              <a:rPr lang="en-US" dirty="0"/>
              <a:t> in its (</a:t>
            </a:r>
            <a:r>
              <a:rPr lang="en-US" i="1" dirty="0" err="1"/>
              <a:t>i</a:t>
            </a:r>
            <a:r>
              <a:rPr lang="en-US" dirty="0"/>
              <a:t>, </a:t>
            </a:r>
            <a:r>
              <a:rPr lang="en-US" i="1" dirty="0"/>
              <a:t>j</a:t>
            </a:r>
            <a:r>
              <a:rPr lang="en-US" dirty="0"/>
              <a:t>)</a:t>
            </a:r>
            <a:r>
              <a:rPr lang="en-US" dirty="0" err="1"/>
              <a:t>th</a:t>
            </a:r>
            <a:r>
              <a:rPr lang="en-US" dirty="0"/>
              <a:t> position if there is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is a  list of the vertices.</a:t>
            </a:r>
          </a:p>
          <a:p>
            <a:pPr marL="640080" lvl="2" indent="-365760"/>
            <a:r>
              <a:rPr lang="en-US" dirty="0"/>
              <a:t>In other words, if the graphs adjacency matrix is  </a:t>
            </a:r>
            <a:r>
              <a:rPr lang="en-US" b="1" dirty="0"/>
              <a:t>A</a:t>
            </a:r>
            <a:r>
              <a:rPr lang="en-US" i="1" baseline="-25000" dirty="0"/>
              <a:t>G</a:t>
            </a:r>
            <a:r>
              <a:rPr lang="en-US" dirty="0"/>
              <a:t> = [</a:t>
            </a:r>
            <a:r>
              <a:rPr lang="en-US" i="1" dirty="0" err="1"/>
              <a:t>a</a:t>
            </a:r>
            <a:r>
              <a:rPr lang="en-US" i="1" baseline="-25000" dirty="0" err="1"/>
              <a:t>ij</a:t>
            </a:r>
            <a:r>
              <a:rPr lang="en-US" dirty="0"/>
              <a:t>], then</a:t>
            </a:r>
          </a:p>
          <a:p>
            <a:pPr marL="640080" lvl="2" indent="-365760"/>
            <a:endParaRPr lang="en-US" dirty="0"/>
          </a:p>
          <a:p>
            <a:pPr marL="640080" lvl="2" indent="-365760"/>
            <a:endParaRPr lang="en-US" dirty="0"/>
          </a:p>
          <a:p>
            <a:pPr marL="640080" lvl="2" indent="-365760"/>
            <a:r>
              <a:rPr lang="en-US" dirty="0"/>
              <a:t>The adjacency matrix for a directed graph does not have to be symmetric, because there may not be an edge from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when there is an edge from </a:t>
            </a:r>
            <a:r>
              <a:rPr lang="en-US" i="1" dirty="0" err="1"/>
              <a:t>v</a:t>
            </a:r>
            <a:r>
              <a:rPr lang="en-US" i="1" baseline="-25000" dirty="0" err="1"/>
              <a:t>j</a:t>
            </a:r>
            <a:r>
              <a:rPr lang="en-US" i="1" dirty="0"/>
              <a:t> </a:t>
            </a:r>
            <a:r>
              <a:rPr lang="en-US" dirty="0"/>
              <a:t>to </a:t>
            </a:r>
            <a:r>
              <a:rPr lang="en-US" i="1" dirty="0"/>
              <a:t>v</a:t>
            </a:r>
            <a:r>
              <a:rPr lang="en-US" i="1" baseline="-25000" dirty="0"/>
              <a:t>i</a:t>
            </a:r>
            <a:r>
              <a:rPr lang="en-US" dirty="0"/>
              <a:t>. </a:t>
            </a:r>
          </a:p>
          <a:p>
            <a:pPr marL="640080" lvl="2" indent="-365760"/>
            <a:r>
              <a:rPr lang="en-US" dirty="0"/>
              <a:t>To represent directed </a:t>
            </a:r>
            <a:r>
              <a:rPr lang="en-US" dirty="0" err="1"/>
              <a:t>multigraphs</a:t>
            </a:r>
            <a:r>
              <a:rPr lang="en-US" dirty="0"/>
              <a:t>, the value of </a:t>
            </a:r>
            <a:r>
              <a:rPr lang="en-US" i="1" dirty="0" err="1"/>
              <a:t>a</a:t>
            </a:r>
            <a:r>
              <a:rPr lang="en-US" i="1" baseline="-25000" dirty="0" err="1"/>
              <a:t>ij</a:t>
            </a:r>
            <a:r>
              <a:rPr lang="en-US" dirty="0"/>
              <a:t> is the number of edges connecting </a:t>
            </a:r>
            <a:r>
              <a:rPr lang="en-US" i="1" dirty="0"/>
              <a:t>v</a:t>
            </a:r>
            <a:r>
              <a:rPr lang="en-US" i="1" baseline="-25000" dirty="0"/>
              <a:t>i</a:t>
            </a:r>
            <a:r>
              <a:rPr lang="en-US" i="1" dirty="0"/>
              <a:t> </a:t>
            </a:r>
            <a:r>
              <a:rPr lang="en-US" dirty="0"/>
              <a:t>to </a:t>
            </a:r>
            <a:r>
              <a:rPr lang="en-US" i="1" dirty="0" err="1"/>
              <a:t>v</a:t>
            </a:r>
            <a:r>
              <a:rPr lang="en-US" i="1" baseline="-25000" dirty="0" err="1"/>
              <a:t>j</a:t>
            </a:r>
            <a:r>
              <a:rPr lang="en-US" dirty="0"/>
              <a:t>. </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981200" y="3886200"/>
            <a:ext cx="4217670" cy="609600"/>
          </a:xfrm>
          <a:prstGeom prst="rect">
            <a:avLst/>
          </a:prstGeom>
        </p:spPr>
      </p:pic>
    </p:spTree>
    <p:extLst>
      <p:ext uri="{BB962C8B-B14F-4D97-AF65-F5344CB8AC3E}">
        <p14:creationId xmlns:p14="http://schemas.microsoft.com/office/powerpoint/2010/main" val="103508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681" y="30075"/>
            <a:ext cx="8229600" cy="1143000"/>
          </a:xfrm>
        </p:spPr>
        <p:txBody>
          <a:bodyPr>
            <a:normAutofit/>
          </a:bodyPr>
          <a:lstStyle/>
          <a:p>
            <a:pPr algn="ctr"/>
            <a:r>
              <a:rPr lang="en-US" sz="4400" b="1" dirty="0">
                <a:effectLst>
                  <a:outerShdw blurRad="38100" dist="38100" dir="2700000" algn="tl">
                    <a:srgbClr val="000000">
                      <a:alpha val="43137"/>
                    </a:srgbClr>
                  </a:outerShdw>
                </a:effectLst>
              </a:rPr>
              <a:t>Some Terminology</a:t>
            </a:r>
          </a:p>
        </p:txBody>
      </p:sp>
      <p:sp>
        <p:nvSpPr>
          <p:cNvPr id="3" name="Content Placeholder 2"/>
          <p:cNvSpPr>
            <a:spLocks noGrp="1"/>
          </p:cNvSpPr>
          <p:nvPr>
            <p:ph idx="1"/>
          </p:nvPr>
        </p:nvSpPr>
        <p:spPr>
          <a:xfrm>
            <a:off x="228600" y="1295400"/>
            <a:ext cx="8567255" cy="5181600"/>
          </a:xfrm>
        </p:spPr>
        <p:txBody>
          <a:bodyPr>
            <a:normAutofit/>
          </a:bodyPr>
          <a:lstStyle/>
          <a:p>
            <a:r>
              <a:rPr lang="en-US" sz="2000" dirty="0"/>
              <a:t>In a </a:t>
            </a:r>
            <a:r>
              <a:rPr lang="en-US" sz="2000" i="1" dirty="0"/>
              <a:t>simple graph</a:t>
            </a:r>
            <a:r>
              <a:rPr lang="en-US" sz="2000" dirty="0"/>
              <a:t> each edge connects two different vertices and no two edges connect the same pair of vertices.</a:t>
            </a:r>
          </a:p>
          <a:p>
            <a:r>
              <a:rPr lang="en-US" sz="2000" i="1" dirty="0"/>
              <a:t>Multigraphs</a:t>
            </a:r>
            <a:r>
              <a:rPr lang="en-US" sz="2000" dirty="0"/>
              <a:t> may have multiple edges connecting the same two vertices. When </a:t>
            </a:r>
            <a:r>
              <a:rPr lang="en-US" sz="2000" i="1" dirty="0"/>
              <a:t>m</a:t>
            </a:r>
            <a:r>
              <a:rPr lang="en-US" sz="2000" dirty="0"/>
              <a:t> different edges connect the vertices </a:t>
            </a:r>
            <a:r>
              <a:rPr lang="en-US" sz="2000" i="1" dirty="0"/>
              <a:t>u </a:t>
            </a:r>
            <a:r>
              <a:rPr lang="en-US" sz="2000" dirty="0"/>
              <a:t>and</a:t>
            </a:r>
            <a:r>
              <a:rPr lang="en-US" sz="2000" i="1" dirty="0"/>
              <a:t> 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a:t>
            </a:r>
            <a:r>
              <a:rPr lang="en-US" sz="2000" dirty="0"/>
              <a:t> </a:t>
            </a:r>
            <a:r>
              <a:rPr lang="en-US" sz="2000" i="1" dirty="0"/>
              <a:t>m</a:t>
            </a:r>
            <a:r>
              <a:rPr lang="en-US" sz="2000" dirty="0"/>
              <a:t>. </a:t>
            </a:r>
          </a:p>
          <a:p>
            <a:r>
              <a:rPr lang="en-US" sz="2000" dirty="0"/>
              <a:t>An edge that connects a vertex to itself is called a </a:t>
            </a:r>
            <a:r>
              <a:rPr lang="en-US" sz="2000" i="1" dirty="0"/>
              <a:t>loop</a:t>
            </a:r>
            <a:r>
              <a:rPr lang="en-US" sz="2000" dirty="0"/>
              <a:t>.</a:t>
            </a:r>
          </a:p>
          <a:p>
            <a:r>
              <a:rPr lang="en-US" sz="2000" dirty="0"/>
              <a:t>A </a:t>
            </a:r>
            <a:r>
              <a:rPr lang="en-US" sz="2000" i="1" dirty="0"/>
              <a:t>pseudograph</a:t>
            </a:r>
            <a:r>
              <a:rPr lang="en-US" sz="2000" dirty="0"/>
              <a:t> may include loops, as well as multiple edges connecting the same pair of vertices.</a:t>
            </a:r>
          </a:p>
          <a:p>
            <a:pPr marL="0" indent="0">
              <a:buNone/>
            </a:pPr>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sp>
        <p:nvSpPr>
          <p:cNvPr id="21" name="TextBox 20"/>
          <p:cNvSpPr txBox="1"/>
          <p:nvPr/>
        </p:nvSpPr>
        <p:spPr>
          <a:xfrm>
            <a:off x="5334000" y="4987118"/>
            <a:ext cx="3535680" cy="1182375"/>
          </a:xfrm>
          <a:prstGeom prst="rect">
            <a:avLst/>
          </a:prstGeom>
          <a:noFill/>
          <a:ln>
            <a:solidFill>
              <a:schemeClr val="accent1"/>
            </a:solidFill>
          </a:ln>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onstantia"/>
                <a:ea typeface="+mn-ea"/>
                <a:cs typeface="+mn-cs"/>
              </a:rPr>
              <a:t>Remark</a:t>
            </a:r>
            <a:r>
              <a:rPr kumimoji="0" lang="en-US" sz="1600" b="0" i="0" u="none" strike="noStrike" kern="1200" cap="none" spc="0" normalizeH="0" baseline="0" noProof="0" dirty="0">
                <a:ln>
                  <a:noFill/>
                </a:ln>
                <a:solidFill>
                  <a:prstClr val="black"/>
                </a:solidFill>
                <a:effectLst/>
                <a:uLnTx/>
                <a:uFillTx/>
                <a:latin typeface="Constantia"/>
                <a:ea typeface="+mn-ea"/>
                <a:cs typeface="+mn-cs"/>
              </a:rPr>
              <a:t>: There is no standard terminology for graph theory. So, it is crucial that you understand the terminology being used whenever you read material about graphs.</a:t>
            </a:r>
          </a:p>
        </p:txBody>
      </p:sp>
      <p:sp>
        <p:nvSpPr>
          <p:cNvPr id="22" name="TextBox 21"/>
          <p:cNvSpPr txBox="1"/>
          <p:nvPr/>
        </p:nvSpPr>
        <p:spPr>
          <a:xfrm>
            <a:off x="533400" y="4885011"/>
            <a:ext cx="2079344" cy="970779"/>
          </a:xfrm>
          <a:prstGeom prst="rect">
            <a:avLst/>
          </a:prstGeom>
          <a:noFill/>
        </p:spPr>
        <p:txBody>
          <a:bodyPr wrap="square" rtlCol="0">
            <a:spAutoFit/>
          </a:bodyPr>
          <a:lstStyle/>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 </a:t>
            </a:r>
          </a:p>
          <a:p>
            <a:pPr marL="0" marR="0" lvl="0" indent="0" algn="l" defTabSz="914400" rtl="0" eaLnBrk="1" fontAlgn="auto" latinLnBrk="0" hangingPunct="1">
              <a:lnSpc>
                <a:spcPts val="17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This pseudograph has both multiple edges and a loop.</a:t>
            </a:r>
          </a:p>
        </p:txBody>
      </p:sp>
      <p:grpSp>
        <p:nvGrpSpPr>
          <p:cNvPr id="33" name="Group 32"/>
          <p:cNvGrpSpPr/>
          <p:nvPr/>
        </p:nvGrpSpPr>
        <p:grpSpPr>
          <a:xfrm>
            <a:off x="2612744" y="4689782"/>
            <a:ext cx="2481975" cy="1658899"/>
            <a:chOff x="1197412" y="4729300"/>
            <a:chExt cx="2481975" cy="1658899"/>
          </a:xfrm>
        </p:grpSpPr>
        <p:grpSp>
          <p:nvGrpSpPr>
            <p:cNvPr id="31" name="Group 30"/>
            <p:cNvGrpSpPr/>
            <p:nvPr/>
          </p:nvGrpSpPr>
          <p:grpSpPr>
            <a:xfrm>
              <a:off x="1197412" y="4729300"/>
              <a:ext cx="2481975" cy="1658899"/>
              <a:chOff x="1197412" y="4729300"/>
              <a:chExt cx="2481975" cy="1658899"/>
            </a:xfrm>
          </p:grpSpPr>
          <p:grpSp>
            <p:nvGrpSpPr>
              <p:cNvPr id="5" name="Group 4"/>
              <p:cNvGrpSpPr/>
              <p:nvPr/>
            </p:nvGrpSpPr>
            <p:grpSpPr>
              <a:xfrm>
                <a:off x="1565113" y="4729300"/>
                <a:ext cx="1838500" cy="1658899"/>
                <a:chOff x="2971800" y="1981200"/>
                <a:chExt cx="3048000" cy="2438400"/>
              </a:xfrm>
            </p:grpSpPr>
            <p:sp>
              <p:nvSpPr>
                <p:cNvPr id="9" name="Oval 8"/>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0" name="Oval 9"/>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1" name="Oval 10"/>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2" name="Straight Connector 11"/>
                <p:cNvCxnSpPr>
                  <a:endCxn id="11" idx="2"/>
                </p:cNvCxnSpPr>
                <p:nvPr/>
              </p:nvCxnSpPr>
              <p:spPr>
                <a:xfrm flipV="1">
                  <a:off x="3276600" y="2400300"/>
                  <a:ext cx="2286000" cy="38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5"/>
                  <a:endCxn id="10" idx="1"/>
                </p:cNvCxnSpPr>
                <p:nvPr/>
              </p:nvCxnSpPr>
              <p:spPr>
                <a:xfrm rot="16200000" flipH="1">
                  <a:off x="3205022" y="2443022"/>
                  <a:ext cx="1438556" cy="1514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4"/>
                  <a:endCxn id="10" idx="7"/>
                </p:cNvCxnSpPr>
                <p:nvPr/>
              </p:nvCxnSpPr>
              <p:spPr>
                <a:xfrm rot="5400000">
                  <a:off x="4557572" y="2800350"/>
                  <a:ext cx="1405078" cy="8335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562600" y="19812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20" name="Oval 19"/>
                <p:cNvSpPr/>
                <p:nvPr/>
              </p:nvSpPr>
              <p:spPr>
                <a:xfrm>
                  <a:off x="4495800" y="4114800"/>
                  <a:ext cx="457200" cy="304800"/>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
            <p:nvSpPr>
              <p:cNvPr id="6" name="TextBox 5"/>
              <p:cNvSpPr txBox="1"/>
              <p:nvPr/>
            </p:nvSpPr>
            <p:spPr>
              <a:xfrm>
                <a:off x="11974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7" name="TextBox 6"/>
              <p:cNvSpPr txBox="1"/>
              <p:nvPr/>
            </p:nvSpPr>
            <p:spPr>
              <a:xfrm>
                <a:off x="3403612" y="4884822"/>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8" name="TextBox 7"/>
              <p:cNvSpPr txBox="1"/>
              <p:nvPr/>
            </p:nvSpPr>
            <p:spPr>
              <a:xfrm>
                <a:off x="2806100" y="6128996"/>
                <a:ext cx="275775" cy="2512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sp>
          <p:nvSpPr>
            <p:cNvPr id="27" name="Freeform 26"/>
            <p:cNvSpPr/>
            <p:nvPr/>
          </p:nvSpPr>
          <p:spPr>
            <a:xfrm>
              <a:off x="1604946" y="5039139"/>
              <a:ext cx="979228" cy="1143000"/>
            </a:xfrm>
            <a:custGeom>
              <a:avLst/>
              <a:gdLst>
                <a:gd name="connsiteX0" fmla="*/ 979228 w 979228"/>
                <a:gd name="connsiteY0" fmla="*/ 1143000 h 1143000"/>
                <a:gd name="connsiteX1" fmla="*/ 94645 w 979228"/>
                <a:gd name="connsiteY1" fmla="*/ 815009 h 1143000"/>
                <a:gd name="connsiteX2" fmla="*/ 25071 w 979228"/>
                <a:gd name="connsiteY2" fmla="*/ 9939 h 1143000"/>
                <a:gd name="connsiteX3" fmla="*/ 25071 w 979228"/>
                <a:gd name="connsiteY3" fmla="*/ 9939 h 1143000"/>
                <a:gd name="connsiteX4" fmla="*/ 15132 w 979228"/>
                <a:gd name="connsiteY4" fmla="*/ 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28" h="1143000">
                  <a:moveTo>
                    <a:pt x="979228" y="1143000"/>
                  </a:moveTo>
                  <a:cubicBezTo>
                    <a:pt x="616449" y="1073426"/>
                    <a:pt x="253671" y="1003852"/>
                    <a:pt x="94645" y="815009"/>
                  </a:cubicBezTo>
                  <a:cubicBezTo>
                    <a:pt x="-64381" y="626165"/>
                    <a:pt x="25071" y="9939"/>
                    <a:pt x="25071" y="9939"/>
                  </a:cubicBezTo>
                  <a:lnTo>
                    <a:pt x="25071" y="9939"/>
                  </a:lnTo>
                  <a:lnTo>
                    <a:pt x="15132" y="0"/>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30" name="Freeform 29"/>
            <p:cNvSpPr/>
            <p:nvPr/>
          </p:nvSpPr>
          <p:spPr>
            <a:xfrm>
              <a:off x="2713383" y="5029200"/>
              <a:ext cx="663533" cy="1113183"/>
            </a:xfrm>
            <a:custGeom>
              <a:avLst/>
              <a:gdLst>
                <a:gd name="connsiteX0" fmla="*/ 0 w 663533"/>
                <a:gd name="connsiteY0" fmla="*/ 1113183 h 1113183"/>
                <a:gd name="connsiteX1" fmla="*/ 636104 w 663533"/>
                <a:gd name="connsiteY1" fmla="*/ 874643 h 1113183"/>
                <a:gd name="connsiteX2" fmla="*/ 556591 w 663533"/>
                <a:gd name="connsiteY2" fmla="*/ 0 h 1113183"/>
              </a:gdLst>
              <a:ahLst/>
              <a:cxnLst>
                <a:cxn ang="0">
                  <a:pos x="connsiteX0" y="connsiteY0"/>
                </a:cxn>
                <a:cxn ang="0">
                  <a:pos x="connsiteX1" y="connsiteY1"/>
                </a:cxn>
                <a:cxn ang="0">
                  <a:pos x="connsiteX2" y="connsiteY2"/>
                </a:cxn>
              </a:cxnLst>
              <a:rect l="l" t="t" r="r" b="b"/>
              <a:pathLst>
                <a:path w="663533" h="1113183">
                  <a:moveTo>
                    <a:pt x="0" y="1113183"/>
                  </a:moveTo>
                  <a:cubicBezTo>
                    <a:pt x="271669" y="1086678"/>
                    <a:pt x="543339" y="1060173"/>
                    <a:pt x="636104" y="874643"/>
                  </a:cubicBezTo>
                  <a:cubicBezTo>
                    <a:pt x="728869" y="689113"/>
                    <a:pt x="556591" y="0"/>
                    <a:pt x="556591" y="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grpSp>
    </p:spTree>
    <p:extLst>
      <p:ext uri="{BB962C8B-B14F-4D97-AF65-F5344CB8AC3E}">
        <p14:creationId xmlns:p14="http://schemas.microsoft.com/office/powerpoint/2010/main" val="2420045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Representation of Graphs: Incidence Matrices</a:t>
            </a:r>
          </a:p>
        </p:txBody>
      </p:sp>
      <p:sp>
        <p:nvSpPr>
          <p:cNvPr id="3" name="Content Placeholder 2"/>
          <p:cNvSpPr>
            <a:spLocks noGrp="1"/>
          </p:cNvSpPr>
          <p:nvPr>
            <p:ph idx="1"/>
          </p:nvPr>
        </p:nvSpPr>
        <p:spPr/>
        <p:txBody>
          <a:bodyPr/>
          <a:lstStyle/>
          <a:p>
            <a:pPr indent="0">
              <a:buNone/>
            </a:pPr>
            <a:r>
              <a:rPr lang="en-US" b="1" dirty="0"/>
              <a:t>Definition</a:t>
            </a:r>
            <a:r>
              <a:rPr lang="en-US" dirty="0"/>
              <a:t>: Let  </a:t>
            </a:r>
            <a:r>
              <a:rPr lang="en-US" i="1" dirty="0"/>
              <a:t>G</a:t>
            </a:r>
            <a:r>
              <a:rPr lang="en-US" dirty="0"/>
              <a:t> = (</a:t>
            </a:r>
            <a:r>
              <a:rPr lang="en-US" i="1" dirty="0"/>
              <a:t>V</a:t>
            </a:r>
            <a:r>
              <a:rPr lang="en-US" dirty="0"/>
              <a:t>, </a:t>
            </a:r>
            <a:r>
              <a:rPr lang="en-US" i="1" dirty="0"/>
              <a:t>E</a:t>
            </a:r>
            <a:r>
              <a:rPr lang="en-US" dirty="0"/>
              <a:t>) be an undirected graph with vertices where </a:t>
            </a:r>
            <a:r>
              <a:rPr lang="en-US" i="1" dirty="0"/>
              <a:t>v</a:t>
            </a:r>
            <a:r>
              <a:rPr lang="en-US" baseline="-25000" dirty="0">
                <a:latin typeface="Cambria Math" pitchFamily="18" charset="0"/>
                <a:ea typeface="Cambria Math" pitchFamily="18" charset="0"/>
              </a:rPr>
              <a:t>1</a:t>
            </a:r>
            <a:r>
              <a:rPr lang="en-US" dirty="0"/>
              <a:t>, </a:t>
            </a:r>
            <a:r>
              <a:rPr lang="en-US" i="1" dirty="0"/>
              <a:t>v</a:t>
            </a:r>
            <a:r>
              <a:rPr lang="en-US" baseline="-25000" dirty="0">
                <a:latin typeface="Cambria Math" pitchFamily="18" charset="0"/>
                <a:ea typeface="Cambria Math" pitchFamily="18" charset="0"/>
              </a:rPr>
              <a:t>2</a:t>
            </a:r>
            <a:r>
              <a:rPr lang="en-US" dirty="0"/>
              <a:t>, … </a:t>
            </a:r>
            <a:r>
              <a:rPr lang="en-US" i="1" dirty="0" err="1"/>
              <a:t>v</a:t>
            </a:r>
            <a:r>
              <a:rPr lang="en-US" i="1" baseline="-25000" dirty="0" err="1">
                <a:latin typeface="Cambria Math" pitchFamily="18" charset="0"/>
                <a:ea typeface="Cambria Math" pitchFamily="18" charset="0"/>
              </a:rPr>
              <a:t>n</a:t>
            </a:r>
            <a:r>
              <a:rPr lang="en-US" dirty="0"/>
              <a:t>  and edges                        </a:t>
            </a:r>
            <a:r>
              <a:rPr lang="en-US" i="1" dirty="0"/>
              <a:t>e</a:t>
            </a:r>
            <a:r>
              <a:rPr lang="en-US" baseline="-25000" dirty="0">
                <a:latin typeface="Cambria Math" pitchFamily="18" charset="0"/>
                <a:ea typeface="Cambria Math" pitchFamily="18" charset="0"/>
              </a:rPr>
              <a:t>1</a:t>
            </a:r>
            <a:r>
              <a:rPr lang="en-US" dirty="0"/>
              <a:t>, </a:t>
            </a:r>
            <a:r>
              <a:rPr lang="en-US" i="1" dirty="0"/>
              <a:t>e</a:t>
            </a:r>
            <a:r>
              <a:rPr lang="en-US" baseline="-25000" dirty="0">
                <a:latin typeface="Cambria Math" pitchFamily="18" charset="0"/>
                <a:ea typeface="Cambria Math" pitchFamily="18" charset="0"/>
              </a:rPr>
              <a:t>2</a:t>
            </a:r>
            <a:r>
              <a:rPr lang="en-US" dirty="0"/>
              <a:t>, … </a:t>
            </a:r>
            <a:r>
              <a:rPr lang="en-US" i="1" dirty="0" err="1"/>
              <a:t>e</a:t>
            </a:r>
            <a:r>
              <a:rPr lang="en-US" i="1" baseline="-25000" dirty="0" err="1">
                <a:latin typeface="Cambria Math" pitchFamily="18" charset="0"/>
                <a:ea typeface="Cambria Math" pitchFamily="18" charset="0"/>
              </a:rPr>
              <a:t>m</a:t>
            </a:r>
            <a:r>
              <a:rPr lang="en-US" dirty="0"/>
              <a:t>.  The incidence matrix with respect to the ordering of </a:t>
            </a:r>
            <a:r>
              <a:rPr lang="en-US" i="1" dirty="0"/>
              <a:t>V</a:t>
            </a:r>
            <a:r>
              <a:rPr lang="en-US" dirty="0"/>
              <a:t> and </a:t>
            </a:r>
            <a:r>
              <a:rPr lang="en-US" i="1" dirty="0"/>
              <a:t>E </a:t>
            </a:r>
            <a:r>
              <a:rPr lang="en-US" dirty="0"/>
              <a:t>is the</a:t>
            </a:r>
            <a:r>
              <a:rPr lang="en-US" i="1" dirty="0"/>
              <a:t> n ×</a:t>
            </a:r>
            <a:r>
              <a:rPr lang="en-US" dirty="0"/>
              <a:t> </a:t>
            </a:r>
            <a:r>
              <a:rPr lang="en-US" i="1" dirty="0"/>
              <a:t>m</a:t>
            </a:r>
            <a:r>
              <a:rPr lang="en-US" dirty="0"/>
              <a:t>  matrix </a:t>
            </a:r>
            <a:r>
              <a:rPr lang="en-US" b="1" dirty="0"/>
              <a:t>M</a:t>
            </a:r>
            <a:r>
              <a:rPr lang="en-US" dirty="0"/>
              <a:t> = [</a:t>
            </a:r>
            <a:r>
              <a:rPr lang="en-US" i="1" dirty="0" err="1"/>
              <a:t>m</a:t>
            </a:r>
            <a:r>
              <a:rPr lang="en-US" i="1" baseline="-25000" dirty="0" err="1"/>
              <a:t>ij</a:t>
            </a:r>
            <a:r>
              <a:rPr lang="en-US" dirty="0"/>
              <a:t>], where</a:t>
            </a:r>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415210" y="3962400"/>
            <a:ext cx="5084445" cy="609600"/>
          </a:xfrm>
          <a:prstGeom prst="rect">
            <a:avLst/>
          </a:prstGeom>
        </p:spPr>
      </p:pic>
    </p:spTree>
    <p:extLst>
      <p:ext uri="{BB962C8B-B14F-4D97-AF65-F5344CB8AC3E}">
        <p14:creationId xmlns:p14="http://schemas.microsoft.com/office/powerpoint/2010/main" val="4243386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Incidence Matrices (</a:t>
            </a:r>
            <a:r>
              <a:rPr lang="en-US" i="1" dirty="0"/>
              <a:t>continued</a:t>
            </a:r>
            <a:r>
              <a:rPr lang="en-US" dirty="0"/>
              <a:t>)</a:t>
            </a:r>
          </a:p>
        </p:txBody>
      </p:sp>
      <p:pic>
        <p:nvPicPr>
          <p:cNvPr id="7" name="Content Placeholder 6"/>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8600" y="4484132"/>
            <a:ext cx="3795458" cy="2373868"/>
          </a:xfr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199" y="1144414"/>
            <a:ext cx="3048001" cy="2737545"/>
          </a:xfrm>
          <a:prstGeom prst="rect">
            <a:avLst/>
          </a:prstGeom>
        </p:spPr>
      </p:pic>
      <p:sp>
        <p:nvSpPr>
          <p:cNvPr id="6" name="TextBox 5"/>
          <p:cNvSpPr txBox="1"/>
          <p:nvPr/>
        </p:nvSpPr>
        <p:spPr>
          <a:xfrm>
            <a:off x="386094" y="861536"/>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Simple Graph and Incidence Matrix</a:t>
            </a:r>
          </a:p>
        </p:txBody>
      </p:sp>
      <p:pic>
        <p:nvPicPr>
          <p:cNvPr id="3" name="Picture 2"/>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61484" y="1547336"/>
            <a:ext cx="2663890" cy="2174796"/>
          </a:xfrm>
          <a:prstGeom prst="rect">
            <a:avLst/>
          </a:prstGeom>
        </p:spPr>
      </p:pic>
      <p:sp>
        <p:nvSpPr>
          <p:cNvPr id="4" name="TextBox 3"/>
          <p:cNvSpPr txBox="1"/>
          <p:nvPr/>
        </p:nvSpPr>
        <p:spPr>
          <a:xfrm>
            <a:off x="7162800" y="1254205"/>
            <a:ext cx="175260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6</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9" name="TextBox 8"/>
          <p:cNvSpPr txBox="1"/>
          <p:nvPr/>
        </p:nvSpPr>
        <p:spPr>
          <a:xfrm>
            <a:off x="457200" y="4114800"/>
            <a:ext cx="6019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1800" b="0" i="0" u="none" strike="noStrike" kern="1200" cap="none" spc="0" normalizeH="0" baseline="0" noProof="0" dirty="0">
                <a:ln>
                  <a:noFill/>
                </a:ln>
                <a:solidFill>
                  <a:prstClr val="black"/>
                </a:solidFill>
                <a:effectLst/>
                <a:uLnTx/>
                <a:uFillTx/>
                <a:latin typeface="Constantia"/>
                <a:ea typeface="+mn-ea"/>
                <a:cs typeface="+mn-cs"/>
              </a:rPr>
              <a:t>:  Pseudograph and Incidence Matrix</a:t>
            </a:r>
          </a:p>
        </p:txBody>
      </p:sp>
      <p:sp>
        <p:nvSpPr>
          <p:cNvPr id="10" name="TextBox 9"/>
          <p:cNvSpPr txBox="1"/>
          <p:nvPr/>
        </p:nvSpPr>
        <p:spPr>
          <a:xfrm>
            <a:off x="7162800" y="4283839"/>
            <a:ext cx="1905000"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The rows going from top to bottom represent 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v</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5</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and the columns going from left to right represent 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1</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through</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r>
              <a:rPr kumimoji="0" lang="en-US" sz="1800" b="0" i="1" u="none" strike="noStrike" kern="1200" cap="none" spc="0" normalizeH="0" baseline="0" noProof="0" dirty="0">
                <a:ln>
                  <a:noFill/>
                </a:ln>
                <a:solidFill>
                  <a:prstClr val="black"/>
                </a:solidFill>
                <a:effectLst/>
                <a:uLnTx/>
                <a:uFillTx/>
                <a:latin typeface="Constantia"/>
                <a:ea typeface="+mn-ea"/>
                <a:cs typeface="+mn-cs"/>
              </a:rPr>
              <a:t>e</a:t>
            </a:r>
            <a:r>
              <a:rPr kumimoji="0" lang="en-US" sz="1800" b="0" i="0" u="none" strike="noStrike" kern="1200" cap="none" spc="0" normalizeH="0" baseline="-25000" noProof="0" dirty="0">
                <a:ln>
                  <a:noFill/>
                </a:ln>
                <a:solidFill>
                  <a:prstClr val="black"/>
                </a:solidFill>
                <a:effectLst/>
                <a:uLnTx/>
                <a:uFillTx/>
                <a:latin typeface="Cambria Math" pitchFamily="18" charset="0"/>
                <a:ea typeface="Cambria Math" pitchFamily="18" charset="0"/>
                <a:cs typeface="+mn-cs"/>
              </a:rPr>
              <a:t>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261484" y="4828655"/>
            <a:ext cx="2663890" cy="1777409"/>
          </a:xfrm>
          <a:prstGeom prst="rect">
            <a:avLst/>
          </a:prstGeom>
        </p:spPr>
      </p:pic>
    </p:spTree>
    <p:extLst>
      <p:ext uri="{BB962C8B-B14F-4D97-AF65-F5344CB8AC3E}">
        <p14:creationId xmlns:p14="http://schemas.microsoft.com/office/powerpoint/2010/main" val="286326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Connectivity</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10.4</a:t>
            </a:r>
          </a:p>
        </p:txBody>
      </p:sp>
    </p:spTree>
    <p:extLst>
      <p:ext uri="{BB962C8B-B14F-4D97-AF65-F5344CB8AC3E}">
        <p14:creationId xmlns:p14="http://schemas.microsoft.com/office/powerpoint/2010/main" val="1492703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Paths</a:t>
            </a:r>
          </a:p>
          <a:p>
            <a:r>
              <a:rPr lang="en-US" dirty="0"/>
              <a:t>Connectedness in Undirected Graphs</a:t>
            </a:r>
          </a:p>
          <a:p>
            <a:r>
              <a:rPr lang="en-US" dirty="0"/>
              <a:t>Connectedness in Directed Graphs</a:t>
            </a:r>
          </a:p>
          <a:p>
            <a:r>
              <a:rPr lang="en-US" dirty="0"/>
              <a:t>Counting Paths between Vertices</a:t>
            </a:r>
          </a:p>
        </p:txBody>
      </p:sp>
    </p:spTree>
    <p:extLst>
      <p:ext uri="{BB962C8B-B14F-4D97-AF65-F5344CB8AC3E}">
        <p14:creationId xmlns:p14="http://schemas.microsoft.com/office/powerpoint/2010/main" val="1540785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Paths</a:t>
            </a:r>
          </a:p>
        </p:txBody>
      </p:sp>
      <p:sp>
        <p:nvSpPr>
          <p:cNvPr id="3" name="Content Placeholder 2"/>
          <p:cNvSpPr>
            <a:spLocks noGrp="1"/>
          </p:cNvSpPr>
          <p:nvPr>
            <p:ph idx="1"/>
          </p:nvPr>
        </p:nvSpPr>
        <p:spPr/>
        <p:txBody>
          <a:bodyPr>
            <a:normAutofit/>
          </a:bodyPr>
          <a:lstStyle/>
          <a:p>
            <a:pPr indent="0">
              <a:buNone/>
            </a:pPr>
            <a:r>
              <a:rPr lang="en-US" b="1" dirty="0"/>
              <a:t>Informal Definition: </a:t>
            </a:r>
            <a:r>
              <a:rPr lang="en-US" dirty="0"/>
              <a:t>A </a:t>
            </a:r>
            <a:r>
              <a:rPr lang="en-US" i="1" dirty="0"/>
              <a:t>path</a:t>
            </a:r>
            <a:r>
              <a:rPr lang="en-US" dirty="0"/>
              <a:t> is a sequence of edges that begins at a vertex of a graph and travels from vertex to vertex along edges of the graph. As the path travels along its edges, it visits the vertices along this path, that is, the endpoints of these.</a:t>
            </a:r>
          </a:p>
          <a:p>
            <a:pPr indent="0">
              <a:buNone/>
            </a:pPr>
            <a:r>
              <a:rPr lang="en-US" b="1" dirty="0"/>
              <a:t>Applications</a:t>
            </a:r>
            <a:r>
              <a:rPr lang="en-US" dirty="0"/>
              <a:t>: Numerous problems can be modeled with paths formed by traveling along edges of graphs such as:</a:t>
            </a:r>
          </a:p>
          <a:p>
            <a:pPr marL="1097280" lvl="1" indent="-457200"/>
            <a:r>
              <a:rPr lang="en-US" dirty="0"/>
              <a:t>determining whether a message can be sent between two computers.</a:t>
            </a:r>
          </a:p>
          <a:p>
            <a:pPr marL="1097280" lvl="1" indent="-457200"/>
            <a:r>
              <a:rPr lang="en-US" dirty="0"/>
              <a:t>efficiently planning routes for mail delivery.</a:t>
            </a:r>
          </a:p>
        </p:txBody>
      </p:sp>
    </p:spTree>
    <p:extLst>
      <p:ext uri="{BB962C8B-B14F-4D97-AF65-F5344CB8AC3E}">
        <p14:creationId xmlns:p14="http://schemas.microsoft.com/office/powerpoint/2010/main" val="119257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a:t>Paths</a:t>
            </a:r>
          </a:p>
        </p:txBody>
      </p:sp>
      <p:sp>
        <p:nvSpPr>
          <p:cNvPr id="3" name="Content Placeholder 2"/>
          <p:cNvSpPr>
            <a:spLocks noGrp="1"/>
          </p:cNvSpPr>
          <p:nvPr>
            <p:ph idx="1"/>
          </p:nvPr>
        </p:nvSpPr>
        <p:spPr>
          <a:xfrm>
            <a:off x="228600" y="1219200"/>
            <a:ext cx="8458200" cy="5105400"/>
          </a:xfrm>
        </p:spPr>
        <p:txBody>
          <a:bodyPr>
            <a:normAutofit fontScale="40000" lnSpcReduction="20000"/>
          </a:bodyPr>
          <a:lstStyle/>
          <a:p>
            <a:pPr indent="0">
              <a:buNone/>
            </a:pPr>
            <a:r>
              <a:rPr lang="en-US" sz="6000" b="1" dirty="0"/>
              <a:t>Definition: </a:t>
            </a:r>
            <a:r>
              <a:rPr lang="en-US" sz="6000" dirty="0"/>
              <a:t>Let </a:t>
            </a:r>
            <a:r>
              <a:rPr lang="en-US" sz="6000" i="1" dirty="0"/>
              <a:t>n</a:t>
            </a:r>
            <a:r>
              <a:rPr lang="en-US" sz="6000" dirty="0"/>
              <a:t> be a nonnegative integer and </a:t>
            </a:r>
            <a:r>
              <a:rPr lang="en-US" sz="6000" i="1" dirty="0"/>
              <a:t>G</a:t>
            </a:r>
            <a:r>
              <a:rPr lang="en-US" sz="6000" dirty="0"/>
              <a:t> an undirected graph. A </a:t>
            </a:r>
            <a:r>
              <a:rPr lang="en-US" sz="6000" i="1" dirty="0"/>
              <a:t>path</a:t>
            </a:r>
            <a:r>
              <a:rPr lang="en-US" sz="6000" dirty="0"/>
              <a:t> of </a:t>
            </a:r>
            <a:r>
              <a:rPr lang="en-US" sz="6000" i="1" dirty="0"/>
              <a:t>length n</a:t>
            </a:r>
            <a:r>
              <a:rPr lang="en-US" sz="6000" dirty="0"/>
              <a:t> from </a:t>
            </a:r>
            <a:r>
              <a:rPr lang="en-US" sz="6000" i="1" dirty="0"/>
              <a:t>u</a:t>
            </a:r>
            <a:r>
              <a:rPr lang="en-US" sz="6000" dirty="0"/>
              <a:t> to </a:t>
            </a:r>
            <a:r>
              <a:rPr lang="en-US" sz="6000" i="1" dirty="0"/>
              <a:t>v</a:t>
            </a:r>
            <a:r>
              <a:rPr lang="en-US" sz="6000" dirty="0"/>
              <a:t> in </a:t>
            </a:r>
            <a:r>
              <a:rPr lang="en-US" sz="6000" i="1" dirty="0"/>
              <a:t>G</a:t>
            </a:r>
            <a:r>
              <a:rPr lang="en-US" sz="6000" dirty="0"/>
              <a:t> is a sequence of </a:t>
            </a:r>
            <a:r>
              <a:rPr lang="en-US" sz="6000" i="1" dirty="0"/>
              <a:t>n</a:t>
            </a:r>
            <a:r>
              <a:rPr lang="en-US" sz="6000" dirty="0"/>
              <a:t>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 of </a:t>
            </a:r>
            <a:r>
              <a:rPr lang="en-US" sz="6000" i="1" dirty="0"/>
              <a:t>G</a:t>
            </a:r>
            <a:r>
              <a:rPr lang="en-US" sz="6000" dirty="0"/>
              <a:t> for which there exists a sequence   </a:t>
            </a:r>
            <a:r>
              <a:rPr lang="en-US" sz="6000" i="1" dirty="0"/>
              <a:t>x</a:t>
            </a:r>
            <a:r>
              <a:rPr lang="en-US" sz="6000" baseline="-25000" dirty="0">
                <a:latin typeface="Cambria Math" pitchFamily="18" charset="0"/>
                <a:ea typeface="Cambria Math" pitchFamily="18" charset="0"/>
              </a:rPr>
              <a:t>0</a:t>
            </a:r>
            <a:r>
              <a:rPr lang="en-US" sz="6000" i="1" dirty="0"/>
              <a:t> = u, x</a:t>
            </a:r>
            <a:r>
              <a:rPr lang="en-US" sz="6000" baseline="-25000" dirty="0">
                <a:latin typeface="Cambria Math" pitchFamily="18" charset="0"/>
                <a:ea typeface="Cambria Math" pitchFamily="18" charset="0"/>
              </a:rPr>
              <a:t>1</a:t>
            </a:r>
            <a:r>
              <a:rPr lang="en-US" sz="6000" i="1" dirty="0"/>
              <a:t>, …, x</a:t>
            </a:r>
            <a:r>
              <a:rPr lang="en-US" sz="6000" i="1" baseline="-25000" dirty="0"/>
              <a:t>n-</a:t>
            </a:r>
            <a:r>
              <a:rPr lang="en-US" sz="6000" baseline="-25000" dirty="0">
                <a:latin typeface="Cambria Math" pitchFamily="18" charset="0"/>
                <a:ea typeface="Cambria Math" pitchFamily="18" charset="0"/>
              </a:rPr>
              <a:t>1</a:t>
            </a:r>
            <a:r>
              <a:rPr lang="en-US" sz="6000" i="1" dirty="0"/>
              <a:t>, </a:t>
            </a:r>
            <a:r>
              <a:rPr lang="en-US" sz="6000" i="1" dirty="0" err="1"/>
              <a:t>x</a:t>
            </a:r>
            <a:r>
              <a:rPr lang="en-US" sz="6000" i="1" baseline="-25000" dirty="0" err="1"/>
              <a:t>n</a:t>
            </a:r>
            <a:r>
              <a:rPr lang="en-US" sz="6000" i="1" dirty="0"/>
              <a:t> = v </a:t>
            </a:r>
            <a:r>
              <a:rPr lang="en-US" sz="6000" dirty="0"/>
              <a:t>of vertices such that </a:t>
            </a:r>
            <a:r>
              <a:rPr lang="en-US" sz="6000" i="1" dirty="0" err="1"/>
              <a:t>e</a:t>
            </a:r>
            <a:r>
              <a:rPr lang="en-US" sz="6000" i="1" baseline="-25000" dirty="0" err="1"/>
              <a:t>i</a:t>
            </a:r>
            <a:r>
              <a:rPr lang="en-US" sz="6000" i="1" baseline="-25000" dirty="0"/>
              <a:t> </a:t>
            </a:r>
            <a:r>
              <a:rPr lang="en-US" sz="6000" dirty="0"/>
              <a:t>has,      for </a:t>
            </a:r>
            <a:r>
              <a:rPr lang="en-US" sz="6000" i="1" dirty="0" err="1"/>
              <a:t>i</a:t>
            </a:r>
            <a:r>
              <a:rPr lang="en-US" sz="6000" dirty="0"/>
              <a:t> = </a:t>
            </a:r>
            <a:r>
              <a:rPr lang="en-US" sz="6000" dirty="0">
                <a:latin typeface="Cambria Math" pitchFamily="18" charset="0"/>
                <a:ea typeface="Cambria Math" pitchFamily="18" charset="0"/>
              </a:rPr>
              <a:t>1</a:t>
            </a:r>
            <a:r>
              <a:rPr lang="en-US" sz="6000" dirty="0"/>
              <a:t>, …, </a:t>
            </a:r>
            <a:r>
              <a:rPr lang="en-US" sz="6000" i="1" dirty="0"/>
              <a:t>n</a:t>
            </a:r>
            <a:r>
              <a:rPr lang="en-US" sz="6000" dirty="0"/>
              <a:t>, the endpoints </a:t>
            </a:r>
            <a:r>
              <a:rPr lang="en-US" sz="6000" i="1" dirty="0"/>
              <a:t>x</a:t>
            </a:r>
            <a:r>
              <a:rPr lang="en-US" sz="6000" i="1" baseline="-25000" dirty="0"/>
              <a:t>i</a:t>
            </a:r>
            <a:r>
              <a:rPr lang="en-US" sz="6000" baseline="-25000" dirty="0"/>
              <a:t>-</a:t>
            </a:r>
            <a:r>
              <a:rPr lang="en-US" sz="6000" baseline="-25000" dirty="0">
                <a:latin typeface="Cambria Math" pitchFamily="18" charset="0"/>
                <a:ea typeface="Cambria Math" pitchFamily="18" charset="0"/>
              </a:rPr>
              <a:t>1</a:t>
            </a:r>
            <a:r>
              <a:rPr lang="en-US" sz="6000" dirty="0"/>
              <a:t> and </a:t>
            </a:r>
            <a:r>
              <a:rPr lang="en-US" sz="6000" i="1" dirty="0"/>
              <a:t>x</a:t>
            </a:r>
            <a:r>
              <a:rPr lang="en-US" sz="6000" i="1" baseline="-25000" dirty="0"/>
              <a:t>i</a:t>
            </a:r>
            <a:r>
              <a:rPr lang="en-US" sz="6000" dirty="0"/>
              <a:t>. </a:t>
            </a:r>
          </a:p>
          <a:p>
            <a:pPr marL="1097280" lvl="1" indent="-457200"/>
            <a:r>
              <a:rPr lang="en-US" sz="6000" dirty="0"/>
              <a:t>When the graph is simple, we denote this path by its vertex sequence </a:t>
            </a:r>
            <a:r>
              <a:rPr lang="en-US" sz="6000" i="1" dirty="0"/>
              <a:t>x</a:t>
            </a:r>
            <a:r>
              <a:rPr lang="en-US" sz="6000" baseline="-25000" dirty="0">
                <a:latin typeface="Cambria Math" pitchFamily="18" charset="0"/>
                <a:ea typeface="Cambria Math" pitchFamily="18" charset="0"/>
              </a:rPr>
              <a:t>0</a:t>
            </a:r>
            <a:r>
              <a:rPr lang="en-US" sz="6000" i="1" dirty="0"/>
              <a:t>, x</a:t>
            </a:r>
            <a:r>
              <a:rPr lang="en-US" sz="6000" baseline="-25000" dirty="0">
                <a:latin typeface="Cambria Math" pitchFamily="18" charset="0"/>
                <a:ea typeface="Cambria Math" pitchFamily="18" charset="0"/>
              </a:rPr>
              <a:t>1</a:t>
            </a:r>
            <a:r>
              <a:rPr lang="en-US" sz="6000" i="1" dirty="0"/>
              <a:t>, … , </a:t>
            </a:r>
            <a:r>
              <a:rPr lang="en-US" sz="6000" i="1" dirty="0" err="1"/>
              <a:t>x</a:t>
            </a:r>
            <a:r>
              <a:rPr lang="en-US" sz="6000" i="1" baseline="-25000" dirty="0" err="1"/>
              <a:t>n</a:t>
            </a:r>
            <a:r>
              <a:rPr lang="en-US" sz="6000" dirty="0"/>
              <a:t>(since listing the vertices uniquely determines the path).</a:t>
            </a:r>
          </a:p>
          <a:p>
            <a:pPr marL="1097280" lvl="1" indent="-457200"/>
            <a:r>
              <a:rPr lang="en-US" sz="6000" dirty="0"/>
              <a:t>The path is a </a:t>
            </a:r>
            <a:r>
              <a:rPr lang="en-US" sz="6000" i="1" dirty="0"/>
              <a:t>circuit</a:t>
            </a:r>
            <a:r>
              <a:rPr lang="en-US" sz="6000" dirty="0"/>
              <a:t> if it begins and ends at the same vertex (</a:t>
            </a:r>
            <a:r>
              <a:rPr lang="en-US" sz="6000" i="1" dirty="0"/>
              <a:t>u</a:t>
            </a:r>
            <a:r>
              <a:rPr lang="en-US" sz="6000" dirty="0"/>
              <a:t> = </a:t>
            </a:r>
            <a:r>
              <a:rPr lang="en-US" sz="6000" i="1" dirty="0"/>
              <a:t>v</a:t>
            </a:r>
            <a:r>
              <a:rPr lang="en-US" sz="6000" dirty="0"/>
              <a:t>) and has length greater than zero.</a:t>
            </a:r>
          </a:p>
          <a:p>
            <a:pPr marL="1097280" lvl="1" indent="-457200"/>
            <a:r>
              <a:rPr lang="en-US" sz="6000" dirty="0"/>
              <a:t>The path or circuit is said to </a:t>
            </a:r>
            <a:r>
              <a:rPr lang="en-US" sz="6000" i="1" dirty="0"/>
              <a:t>pass through </a:t>
            </a:r>
            <a:r>
              <a:rPr lang="en-US" sz="6000" dirty="0"/>
              <a:t>the vertices</a:t>
            </a:r>
            <a:r>
              <a:rPr lang="en-US" sz="6000" i="1" dirty="0"/>
              <a:t> x</a:t>
            </a:r>
            <a:r>
              <a:rPr lang="en-US" sz="6000" baseline="-25000" dirty="0">
                <a:latin typeface="Cambria Math" pitchFamily="18" charset="0"/>
                <a:ea typeface="Cambria Math" pitchFamily="18" charset="0"/>
              </a:rPr>
              <a:t>1</a:t>
            </a:r>
            <a:r>
              <a:rPr lang="en-US" sz="6000" i="1" dirty="0"/>
              <a:t>, x</a:t>
            </a:r>
            <a:r>
              <a:rPr lang="en-US" sz="6000" baseline="-25000" dirty="0">
                <a:latin typeface="Cambria Math" pitchFamily="18" charset="0"/>
                <a:ea typeface="Cambria Math" pitchFamily="18" charset="0"/>
              </a:rPr>
              <a:t>2</a:t>
            </a:r>
            <a:r>
              <a:rPr lang="en-US" sz="6000" i="1" dirty="0"/>
              <a:t>, … , x</a:t>
            </a:r>
            <a:r>
              <a:rPr lang="en-US" sz="6000" i="1" baseline="-25000" dirty="0"/>
              <a:t>n-</a:t>
            </a:r>
            <a:r>
              <a:rPr lang="en-US" sz="6000" baseline="-25000" dirty="0">
                <a:latin typeface="Cambria Math" pitchFamily="18" charset="0"/>
                <a:ea typeface="Cambria Math" pitchFamily="18" charset="0"/>
              </a:rPr>
              <a:t>1</a:t>
            </a:r>
            <a:r>
              <a:rPr lang="en-US" sz="6000" dirty="0"/>
              <a:t>  and </a:t>
            </a:r>
            <a:r>
              <a:rPr lang="en-US" sz="6000" i="1" dirty="0"/>
              <a:t>traverse</a:t>
            </a:r>
            <a:r>
              <a:rPr lang="en-US" sz="6000" dirty="0"/>
              <a:t> the edges </a:t>
            </a:r>
            <a:r>
              <a:rPr lang="en-US" sz="6000" i="1" dirty="0"/>
              <a:t>e</a:t>
            </a:r>
            <a:r>
              <a:rPr lang="en-US" sz="6000" baseline="-25000" dirty="0">
                <a:latin typeface="Cambria Math" pitchFamily="18" charset="0"/>
                <a:ea typeface="Cambria Math" pitchFamily="18" charset="0"/>
              </a:rPr>
              <a:t>1</a:t>
            </a:r>
            <a:r>
              <a:rPr lang="en-US" sz="6000" i="1" dirty="0"/>
              <a:t>, … , e</a:t>
            </a:r>
            <a:r>
              <a:rPr lang="en-US" sz="6000" i="1" baseline="-25000" dirty="0"/>
              <a:t>n</a:t>
            </a:r>
            <a:r>
              <a:rPr lang="en-US" sz="6000" dirty="0"/>
              <a:t>.</a:t>
            </a:r>
          </a:p>
          <a:p>
            <a:pPr marL="1097280" lvl="1" indent="-457200"/>
            <a:r>
              <a:rPr lang="en-US" sz="6000" dirty="0"/>
              <a:t>A path or circuit is </a:t>
            </a:r>
            <a:r>
              <a:rPr lang="en-US" sz="6000" i="1" dirty="0"/>
              <a:t>simple</a:t>
            </a:r>
            <a:r>
              <a:rPr lang="en-US" sz="6000" dirty="0"/>
              <a:t> if it does not contain the same edge more than once.</a:t>
            </a:r>
          </a:p>
          <a:p>
            <a:pPr marL="1097280" lvl="1" indent="-457200"/>
            <a:endParaRPr lang="en-US" dirty="0"/>
          </a:p>
          <a:p>
            <a:pPr marL="1097280" lvl="1" indent="-457200"/>
            <a:endParaRPr lang="en-US" dirty="0"/>
          </a:p>
          <a:p>
            <a:pPr marL="1097280" lvl="1" indent="-457200"/>
            <a:endParaRPr lang="en-US" dirty="0"/>
          </a:p>
          <a:p>
            <a:pPr lvl="1" indent="0">
              <a:buNone/>
            </a:pPr>
            <a:r>
              <a:rPr lang="en-US" dirty="0"/>
              <a:t>   </a:t>
            </a:r>
          </a:p>
        </p:txBody>
      </p:sp>
    </p:spTree>
    <p:extLst>
      <p:ext uri="{BB962C8B-B14F-4D97-AF65-F5344CB8AC3E}">
        <p14:creationId xmlns:p14="http://schemas.microsoft.com/office/powerpoint/2010/main" val="293940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a:t>Paths (</a:t>
            </a:r>
            <a:r>
              <a:rPr lang="en-US" i="1" dirty="0"/>
              <a:t>continued</a:t>
            </a:r>
            <a:r>
              <a:rPr lang="en-US" dirty="0"/>
              <a:t>)</a:t>
            </a:r>
          </a:p>
        </p:txBody>
      </p:sp>
      <p:sp>
        <p:nvSpPr>
          <p:cNvPr id="3" name="Content Placeholder 2"/>
          <p:cNvSpPr>
            <a:spLocks noGrp="1"/>
          </p:cNvSpPr>
          <p:nvPr>
            <p:ph idx="1"/>
          </p:nvPr>
        </p:nvSpPr>
        <p:spPr/>
        <p:txBody>
          <a:bodyPr>
            <a:normAutofit/>
          </a:bodyPr>
          <a:lstStyle/>
          <a:p>
            <a:pPr indent="0">
              <a:buNone/>
            </a:pPr>
            <a:endParaRPr lang="en-US" b="1" dirty="0"/>
          </a:p>
          <a:p>
            <a:pPr indent="0">
              <a:buNone/>
            </a:pPr>
            <a:endParaRPr lang="en-US" b="1" dirty="0"/>
          </a:p>
          <a:p>
            <a:pPr indent="0">
              <a:buNone/>
            </a:pPr>
            <a:endParaRPr lang="en-US" b="1" dirty="0"/>
          </a:p>
          <a:p>
            <a:pPr indent="0">
              <a:buNone/>
            </a:pPr>
            <a:endParaRPr lang="en-US" b="1" dirty="0"/>
          </a:p>
          <a:p>
            <a:pPr indent="0">
              <a:buNone/>
            </a:pPr>
            <a:r>
              <a:rPr lang="en-US" b="1" dirty="0"/>
              <a:t>Example</a:t>
            </a:r>
            <a:r>
              <a:rPr lang="en-US" dirty="0"/>
              <a:t>: In the simple graph here:</a:t>
            </a:r>
          </a:p>
          <a:p>
            <a:pPr lvl="1"/>
            <a:r>
              <a:rPr lang="en-US" i="1" dirty="0"/>
              <a:t>a</a:t>
            </a:r>
            <a:r>
              <a:rPr lang="en-US" dirty="0"/>
              <a:t>, </a:t>
            </a:r>
            <a:r>
              <a:rPr lang="en-US" i="1" dirty="0"/>
              <a:t>d</a:t>
            </a:r>
            <a:r>
              <a:rPr lang="en-US" dirty="0"/>
              <a:t>, </a:t>
            </a:r>
            <a:r>
              <a:rPr lang="en-US" i="1" dirty="0"/>
              <a:t>c</a:t>
            </a:r>
            <a:r>
              <a:rPr lang="en-US" dirty="0"/>
              <a:t>, </a:t>
            </a:r>
            <a:r>
              <a:rPr lang="en-US" i="1" dirty="0"/>
              <a:t>f</a:t>
            </a:r>
            <a:r>
              <a:rPr lang="en-US" dirty="0"/>
              <a:t>, </a:t>
            </a:r>
            <a:r>
              <a:rPr lang="en-US" i="1" dirty="0"/>
              <a:t>e</a:t>
            </a:r>
            <a:r>
              <a:rPr lang="en-US" dirty="0"/>
              <a:t> is a simple path of length </a:t>
            </a:r>
            <a:r>
              <a:rPr lang="en-US" dirty="0">
                <a:latin typeface="Cambria Math" pitchFamily="18" charset="0"/>
                <a:ea typeface="Cambria Math" pitchFamily="18" charset="0"/>
              </a:rPr>
              <a:t>4</a:t>
            </a:r>
            <a:r>
              <a:rPr lang="en-US" dirty="0"/>
              <a:t>. </a:t>
            </a:r>
          </a:p>
          <a:p>
            <a:pPr lvl="1"/>
            <a:r>
              <a:rPr lang="en-US" i="1" dirty="0"/>
              <a:t>d</a:t>
            </a:r>
            <a:r>
              <a:rPr lang="en-US" dirty="0"/>
              <a:t>, </a:t>
            </a:r>
            <a:r>
              <a:rPr lang="en-US" i="1" dirty="0"/>
              <a:t>e</a:t>
            </a:r>
            <a:r>
              <a:rPr lang="en-US" dirty="0"/>
              <a:t>, </a:t>
            </a:r>
            <a:r>
              <a:rPr lang="en-US" i="1" dirty="0"/>
              <a:t>c</a:t>
            </a:r>
            <a:r>
              <a:rPr lang="en-US" dirty="0"/>
              <a:t>, </a:t>
            </a:r>
            <a:r>
              <a:rPr lang="en-US" i="1" dirty="0"/>
              <a:t>a</a:t>
            </a:r>
            <a:r>
              <a:rPr lang="en-US" dirty="0"/>
              <a:t> is not a path because </a:t>
            </a:r>
            <a:r>
              <a:rPr lang="en-US" i="1" dirty="0"/>
              <a:t>e</a:t>
            </a:r>
            <a:r>
              <a:rPr lang="en-US" dirty="0"/>
              <a:t> is not connected to </a:t>
            </a:r>
            <a:r>
              <a:rPr lang="en-US" i="1" dirty="0"/>
              <a:t>c</a:t>
            </a:r>
            <a:r>
              <a:rPr lang="en-US" dirty="0"/>
              <a:t>.</a:t>
            </a:r>
          </a:p>
          <a:p>
            <a:pPr lvl="1"/>
            <a:r>
              <a:rPr lang="en-US" i="1" dirty="0"/>
              <a:t>b</a:t>
            </a:r>
            <a:r>
              <a:rPr lang="en-US" dirty="0"/>
              <a:t>, </a:t>
            </a:r>
            <a:r>
              <a:rPr lang="en-US" i="1" dirty="0"/>
              <a:t>c</a:t>
            </a:r>
            <a:r>
              <a:rPr lang="en-US" dirty="0"/>
              <a:t>, </a:t>
            </a:r>
            <a:r>
              <a:rPr lang="en-US" i="1" dirty="0"/>
              <a:t>f</a:t>
            </a:r>
            <a:r>
              <a:rPr lang="en-US" dirty="0"/>
              <a:t>, </a:t>
            </a:r>
            <a:r>
              <a:rPr lang="en-US" i="1" dirty="0"/>
              <a:t>e</a:t>
            </a:r>
            <a:r>
              <a:rPr lang="en-US" dirty="0"/>
              <a:t>, </a:t>
            </a:r>
            <a:r>
              <a:rPr lang="en-US" i="1" dirty="0"/>
              <a:t>b</a:t>
            </a:r>
            <a:r>
              <a:rPr lang="en-US" dirty="0"/>
              <a:t> is a circuit of length </a:t>
            </a:r>
            <a:r>
              <a:rPr lang="en-US" dirty="0">
                <a:latin typeface="Cambria Math" pitchFamily="18" charset="0"/>
                <a:ea typeface="Cambria Math" pitchFamily="18" charset="0"/>
              </a:rPr>
              <a:t>4</a:t>
            </a:r>
            <a:r>
              <a:rPr lang="en-US" dirty="0"/>
              <a:t>. </a:t>
            </a:r>
          </a:p>
          <a:p>
            <a:pPr lvl="1"/>
            <a:r>
              <a:rPr lang="en-US" i="1" dirty="0"/>
              <a:t>a</a:t>
            </a:r>
            <a:r>
              <a:rPr lang="en-US" dirty="0"/>
              <a:t>, </a:t>
            </a:r>
            <a:r>
              <a:rPr lang="en-US" i="1" dirty="0"/>
              <a:t>b</a:t>
            </a:r>
            <a:r>
              <a:rPr lang="en-US" dirty="0"/>
              <a:t>, </a:t>
            </a:r>
            <a:r>
              <a:rPr lang="en-US" i="1" dirty="0"/>
              <a:t>e</a:t>
            </a:r>
            <a:r>
              <a:rPr lang="en-US" dirty="0"/>
              <a:t>, </a:t>
            </a:r>
            <a:r>
              <a:rPr lang="en-US" i="1" dirty="0"/>
              <a:t>d</a:t>
            </a:r>
            <a:r>
              <a:rPr lang="en-US" dirty="0"/>
              <a:t>, </a:t>
            </a:r>
            <a:r>
              <a:rPr lang="en-US" i="1" dirty="0"/>
              <a:t>a</a:t>
            </a:r>
            <a:r>
              <a:rPr lang="en-US" dirty="0"/>
              <a:t>, </a:t>
            </a:r>
            <a:r>
              <a:rPr lang="en-US" i="1" dirty="0"/>
              <a:t>b </a:t>
            </a:r>
            <a:r>
              <a:rPr lang="en-US" dirty="0"/>
              <a:t>is a path of length </a:t>
            </a:r>
            <a:r>
              <a:rPr lang="en-US" dirty="0">
                <a:latin typeface="Cambria Math" pitchFamily="18" charset="0"/>
                <a:ea typeface="Cambria Math" pitchFamily="18" charset="0"/>
              </a:rPr>
              <a:t>5</a:t>
            </a:r>
            <a:r>
              <a:rPr lang="en-US" dirty="0"/>
              <a:t>, but it is not a simple path.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021" y="1371600"/>
            <a:ext cx="7813681" cy="1981200"/>
          </a:xfrm>
          <a:prstGeom prst="rect">
            <a:avLst/>
          </a:prstGeom>
        </p:spPr>
      </p:pic>
    </p:spTree>
    <p:extLst>
      <p:ext uri="{BB962C8B-B14F-4D97-AF65-F5344CB8AC3E}">
        <p14:creationId xmlns:p14="http://schemas.microsoft.com/office/powerpoint/2010/main" val="50940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Autofit/>
          </a:bodyPr>
          <a:lstStyle/>
          <a:p>
            <a:r>
              <a:rPr lang="en-US" sz="4000" dirty="0"/>
              <a:t>Connectedness in Undirected Graphs</a:t>
            </a:r>
          </a:p>
        </p:txBody>
      </p:sp>
      <p:sp>
        <p:nvSpPr>
          <p:cNvPr id="3" name="Content Placeholder 2"/>
          <p:cNvSpPr>
            <a:spLocks noGrp="1"/>
          </p:cNvSpPr>
          <p:nvPr>
            <p:ph idx="1"/>
          </p:nvPr>
        </p:nvSpPr>
        <p:spPr>
          <a:xfrm>
            <a:off x="228600" y="914400"/>
            <a:ext cx="8686800" cy="5410200"/>
          </a:xfrm>
        </p:spPr>
        <p:txBody>
          <a:bodyPr>
            <a:normAutofit/>
          </a:bodyPr>
          <a:lstStyle/>
          <a:p>
            <a:pPr indent="0">
              <a:buNone/>
            </a:pPr>
            <a:r>
              <a:rPr lang="en-US" sz="2400" b="1" dirty="0"/>
              <a:t>Definition</a:t>
            </a:r>
            <a:r>
              <a:rPr lang="en-US" sz="2400" dirty="0"/>
              <a:t>: An undirected graph is called  </a:t>
            </a:r>
            <a:r>
              <a:rPr lang="en-US" sz="2400" i="1" dirty="0"/>
              <a:t>connected</a:t>
            </a:r>
            <a:r>
              <a:rPr lang="en-US" sz="2400" dirty="0"/>
              <a:t> if there is a path between every pair of vertices.  An undirected graph that is not </a:t>
            </a:r>
            <a:r>
              <a:rPr lang="en-US" sz="2400" i="1" dirty="0"/>
              <a:t>connected</a:t>
            </a:r>
            <a:r>
              <a:rPr lang="en-US" sz="2400" dirty="0"/>
              <a:t> is called </a:t>
            </a:r>
            <a:r>
              <a:rPr lang="en-US" sz="2400" i="1" dirty="0"/>
              <a:t>disconnected</a:t>
            </a:r>
            <a:r>
              <a:rPr lang="en-US" sz="2400" dirty="0"/>
              <a:t>. We say that we </a:t>
            </a:r>
            <a:r>
              <a:rPr lang="en-US" sz="2400" i="1" dirty="0"/>
              <a:t>disconnect</a:t>
            </a:r>
            <a:r>
              <a:rPr lang="en-US" sz="2400" dirty="0"/>
              <a:t> a graph when we remove vertices or edges, or both, to produce a disconnected subgraph. </a:t>
            </a:r>
          </a:p>
          <a:p>
            <a:pPr indent="0">
              <a:buNone/>
            </a:pPr>
            <a:r>
              <a:rPr lang="en-US" sz="2400" b="1" dirty="0"/>
              <a:t>Example</a:t>
            </a:r>
            <a:r>
              <a:rPr lang="en-US" sz="2400" dirty="0"/>
              <a:t>: </a:t>
            </a:r>
            <a:r>
              <a:rPr lang="en-US" sz="2400" i="1" dirty="0"/>
              <a:t>G</a:t>
            </a:r>
            <a:r>
              <a:rPr lang="en-US" sz="2400" baseline="-25000" dirty="0">
                <a:latin typeface="Cambria Math" pitchFamily="18" charset="0"/>
                <a:ea typeface="Cambria Math" pitchFamily="18" charset="0"/>
              </a:rPr>
              <a:t>1</a:t>
            </a:r>
            <a:r>
              <a:rPr lang="en-US" sz="2400" dirty="0"/>
              <a:t> is connected because there is a path between any pair of its vertices, as can be easily seen.   However </a:t>
            </a:r>
            <a:r>
              <a:rPr lang="en-US" sz="2400" i="1" dirty="0"/>
              <a:t>G</a:t>
            </a:r>
            <a:r>
              <a:rPr lang="en-US" sz="2400" baseline="-25000" dirty="0">
                <a:latin typeface="Cambria Math" pitchFamily="18" charset="0"/>
                <a:ea typeface="Cambria Math" pitchFamily="18" charset="0"/>
              </a:rPr>
              <a:t>2</a:t>
            </a:r>
            <a:r>
              <a:rPr lang="en-US" sz="2400" dirty="0"/>
              <a:t> is not connected because there is no path between vertices </a:t>
            </a:r>
            <a:r>
              <a:rPr lang="en-US" sz="2400" i="1" dirty="0"/>
              <a:t>a</a:t>
            </a:r>
            <a:r>
              <a:rPr lang="en-US" sz="2400" dirty="0"/>
              <a:t> and </a:t>
            </a:r>
            <a:r>
              <a:rPr lang="en-US" sz="2400" i="1" dirty="0"/>
              <a:t>f</a:t>
            </a:r>
            <a:r>
              <a:rPr lang="en-US" sz="2400" dirty="0"/>
              <a:t>, for example. </a:t>
            </a:r>
          </a:p>
          <a:p>
            <a:pPr indent="0">
              <a:buNone/>
            </a:pPr>
            <a:endParaRPr lang="en-US" dirty="0"/>
          </a:p>
          <a:p>
            <a:pPr indent="0">
              <a:buNone/>
            </a:pPr>
            <a:endParaRPr lang="en-US" dirty="0"/>
          </a:p>
          <a:p>
            <a:pPr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4429916"/>
            <a:ext cx="8229600" cy="2075688"/>
          </a:xfrm>
          <a:prstGeom prst="rect">
            <a:avLst/>
          </a:prstGeom>
        </p:spPr>
      </p:pic>
    </p:spTree>
    <p:extLst>
      <p:ext uri="{BB962C8B-B14F-4D97-AF65-F5344CB8AC3E}">
        <p14:creationId xmlns:p14="http://schemas.microsoft.com/office/powerpoint/2010/main" val="1556796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Euler and Hamiltonian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10.5</a:t>
            </a:r>
          </a:p>
        </p:txBody>
      </p:sp>
    </p:spTree>
    <p:extLst>
      <p:ext uri="{BB962C8B-B14F-4D97-AF65-F5344CB8AC3E}">
        <p14:creationId xmlns:p14="http://schemas.microsoft.com/office/powerpoint/2010/main" val="5911246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Summary</a:t>
            </a:r>
          </a:p>
        </p:txBody>
      </p:sp>
      <p:sp>
        <p:nvSpPr>
          <p:cNvPr id="3" name="Content Placeholder 2"/>
          <p:cNvSpPr>
            <a:spLocks noGrp="1"/>
          </p:cNvSpPr>
          <p:nvPr>
            <p:ph idx="1"/>
          </p:nvPr>
        </p:nvSpPr>
        <p:spPr/>
        <p:txBody>
          <a:bodyPr/>
          <a:lstStyle/>
          <a:p>
            <a:r>
              <a:rPr lang="en-US" dirty="0"/>
              <a:t>Euler Paths and Circuits</a:t>
            </a:r>
          </a:p>
          <a:p>
            <a:r>
              <a:rPr lang="en-US" dirty="0"/>
              <a:t>Hamilton Paths and Circuits</a:t>
            </a:r>
          </a:p>
          <a:p>
            <a:r>
              <a:rPr lang="en-US" dirty="0"/>
              <a:t>Applications of Hamilton Circuits</a:t>
            </a:r>
          </a:p>
        </p:txBody>
      </p:sp>
    </p:spTree>
    <p:extLst>
      <p:ext uri="{BB962C8B-B14F-4D97-AF65-F5344CB8AC3E}">
        <p14:creationId xmlns:p14="http://schemas.microsoft.com/office/powerpoint/2010/main" val="160290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1081"/>
            <a:ext cx="8229600" cy="819912"/>
          </a:xfrm>
        </p:spPr>
        <p:txBody>
          <a:bodyPr>
            <a:normAutofit/>
          </a:bodyPr>
          <a:lstStyle/>
          <a:p>
            <a:pPr algn="ctr"/>
            <a:r>
              <a:rPr lang="en-US" sz="4000" b="1" dirty="0">
                <a:effectLst>
                  <a:outerShdw blurRad="38100" dist="38100" dir="2700000" algn="tl">
                    <a:srgbClr val="000000">
                      <a:alpha val="43137"/>
                    </a:srgbClr>
                  </a:outerShdw>
                </a:effectLst>
              </a:rPr>
              <a:t>Directed Graphs</a:t>
            </a:r>
          </a:p>
        </p:txBody>
      </p:sp>
      <p:sp>
        <p:nvSpPr>
          <p:cNvPr id="3" name="Content Placeholder 2"/>
          <p:cNvSpPr>
            <a:spLocks noGrp="1"/>
          </p:cNvSpPr>
          <p:nvPr>
            <p:ph idx="1"/>
          </p:nvPr>
        </p:nvSpPr>
        <p:spPr>
          <a:xfrm>
            <a:off x="228600" y="1253331"/>
            <a:ext cx="7886700" cy="4351338"/>
          </a:xfrm>
        </p:spPr>
        <p:txBody>
          <a:bodyPr>
            <a:normAutofit fontScale="92500" lnSpcReduction="10000"/>
          </a:bodyPr>
          <a:lstStyle/>
          <a:p>
            <a:pPr>
              <a:buNone/>
            </a:pPr>
            <a:r>
              <a:rPr lang="en-US" sz="3200" b="1" dirty="0"/>
              <a:t>   Definition:</a:t>
            </a:r>
            <a:r>
              <a:rPr lang="en-US" sz="3200" dirty="0"/>
              <a:t> An </a:t>
            </a:r>
            <a:r>
              <a:rPr lang="en-US" sz="3200" i="1" dirty="0"/>
              <a:t>directed graph </a:t>
            </a:r>
            <a:r>
              <a:rPr lang="en-US" sz="3200" dirty="0"/>
              <a:t> (or </a:t>
            </a:r>
            <a:r>
              <a:rPr lang="en-US" sz="3200" i="1" dirty="0"/>
              <a:t>digraph</a:t>
            </a:r>
            <a:r>
              <a:rPr lang="en-US" sz="3200" dirty="0"/>
              <a:t>)</a:t>
            </a:r>
            <a:br>
              <a:rPr lang="en-US" sz="3200" dirty="0"/>
            </a:br>
            <a:r>
              <a:rPr lang="en-US" sz="3200" i="1" dirty="0"/>
              <a:t>G = </a:t>
            </a:r>
            <a:r>
              <a:rPr lang="en-US" sz="3200" dirty="0"/>
              <a:t>(</a:t>
            </a:r>
            <a:r>
              <a:rPr lang="en-US" sz="3200" i="1" dirty="0"/>
              <a:t>V, E</a:t>
            </a:r>
            <a:r>
              <a:rPr lang="en-US" sz="3200" dirty="0"/>
              <a:t>)</a:t>
            </a:r>
            <a:r>
              <a:rPr lang="en-US" sz="3200" i="1" dirty="0"/>
              <a:t> </a:t>
            </a:r>
            <a:r>
              <a:rPr lang="en-US" sz="3200" dirty="0"/>
              <a:t>consists of </a:t>
            </a:r>
            <a:r>
              <a:rPr lang="en-US" sz="3200" i="1" dirty="0"/>
              <a:t> </a:t>
            </a:r>
            <a:r>
              <a:rPr lang="en-US" sz="3200" dirty="0"/>
              <a:t>a nonempty set </a:t>
            </a:r>
            <a:r>
              <a:rPr lang="en-US" sz="3200" i="1" dirty="0"/>
              <a:t>V</a:t>
            </a:r>
            <a:r>
              <a:rPr lang="en-US" sz="3200" dirty="0"/>
              <a:t> of </a:t>
            </a:r>
            <a:r>
              <a:rPr lang="en-US" sz="3200" i="1" dirty="0"/>
              <a:t>vertices </a:t>
            </a:r>
            <a:r>
              <a:rPr lang="en-US" sz="3200" dirty="0"/>
              <a:t>(or </a:t>
            </a:r>
            <a:r>
              <a:rPr lang="en-US" sz="3200" i="1" dirty="0"/>
              <a:t>nodes</a:t>
            </a:r>
            <a:r>
              <a:rPr lang="en-US" sz="3200" dirty="0"/>
              <a:t>) and a set </a:t>
            </a:r>
            <a:r>
              <a:rPr lang="en-US" sz="3200" i="1" dirty="0"/>
              <a:t>E</a:t>
            </a:r>
            <a:r>
              <a:rPr lang="en-US" sz="3200" dirty="0"/>
              <a:t> of </a:t>
            </a:r>
            <a:r>
              <a:rPr lang="en-US" sz="3200" i="1" dirty="0"/>
              <a:t>directed edges </a:t>
            </a:r>
            <a:r>
              <a:rPr lang="en-US" sz="3200" dirty="0"/>
              <a:t>(or </a:t>
            </a:r>
            <a:r>
              <a:rPr lang="en-US" sz="3200" i="1" dirty="0"/>
              <a:t>arcs</a:t>
            </a:r>
            <a:r>
              <a:rPr lang="en-US" sz="3200" dirty="0"/>
              <a:t>)</a:t>
            </a:r>
            <a:r>
              <a:rPr lang="en-US" sz="3200" i="1" dirty="0"/>
              <a:t>. </a:t>
            </a:r>
            <a:r>
              <a:rPr lang="en-US" sz="3200" dirty="0"/>
              <a:t>Each edge is associated with an ordered pair of vertices.  The directed edge associated with the ordered pair (</a:t>
            </a:r>
            <a:r>
              <a:rPr lang="en-US" sz="3200" i="1" dirty="0" err="1"/>
              <a:t>u</a:t>
            </a:r>
            <a:r>
              <a:rPr lang="en-US" sz="3200" dirty="0" err="1"/>
              <a:t>,</a:t>
            </a:r>
            <a:r>
              <a:rPr lang="en-US" sz="3200" i="1" dirty="0" err="1"/>
              <a:t>v</a:t>
            </a:r>
            <a:r>
              <a:rPr lang="en-US" sz="3200" dirty="0"/>
              <a:t>) is said to </a:t>
            </a:r>
            <a:r>
              <a:rPr lang="en-US" sz="3200" i="1" dirty="0"/>
              <a:t>start at u</a:t>
            </a:r>
            <a:r>
              <a:rPr lang="en-US" sz="3200" dirty="0"/>
              <a:t> and </a:t>
            </a:r>
            <a:r>
              <a:rPr lang="en-US" sz="3200" i="1" dirty="0"/>
              <a:t>end at</a:t>
            </a:r>
            <a:r>
              <a:rPr lang="en-US" sz="3200" dirty="0"/>
              <a:t> </a:t>
            </a:r>
            <a:r>
              <a:rPr lang="en-US" sz="3200" i="1" dirty="0"/>
              <a:t>v</a:t>
            </a:r>
            <a:r>
              <a:rPr lang="en-US" sz="3200" dirty="0"/>
              <a:t>. </a:t>
            </a:r>
          </a:p>
          <a:p>
            <a:pPr>
              <a:buNone/>
            </a:pPr>
            <a:endParaRPr lang="en-US" sz="3200" dirty="0"/>
          </a:p>
          <a:p>
            <a:pPr>
              <a:buNone/>
            </a:pPr>
            <a:r>
              <a:rPr lang="en-US" sz="3200" b="1" dirty="0"/>
              <a:t>   Remark</a:t>
            </a:r>
            <a:r>
              <a:rPr lang="en-US" sz="3200" dirty="0"/>
              <a:t>: </a:t>
            </a:r>
          </a:p>
          <a:p>
            <a:pPr lvl="1"/>
            <a:r>
              <a:rPr lang="en-US" sz="2800" dirty="0"/>
              <a:t>Graphs where the end points of an edge are not ordered are said to be </a:t>
            </a:r>
            <a:r>
              <a:rPr lang="en-US" sz="2800" i="1" dirty="0"/>
              <a:t>undirected graphs</a:t>
            </a:r>
            <a:r>
              <a:rPr lang="en-US" sz="2800" dirty="0"/>
              <a:t>.</a:t>
            </a:r>
          </a:p>
          <a:p>
            <a:pPr>
              <a:buNone/>
            </a:pPr>
            <a:endParaRPr lang="en-US" sz="3200" i="1" dirty="0"/>
          </a:p>
          <a:p>
            <a:endParaRPr lang="en-US" sz="3200" i="1" dirty="0"/>
          </a:p>
        </p:txBody>
      </p:sp>
    </p:spTree>
    <p:extLst>
      <p:ext uri="{BB962C8B-B14F-4D97-AF65-F5344CB8AC3E}">
        <p14:creationId xmlns:p14="http://schemas.microsoft.com/office/powerpoint/2010/main" val="2987910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00360"/>
          </a:xfrm>
        </p:spPr>
        <p:txBody>
          <a:bodyPr>
            <a:normAutofit fontScale="90000"/>
          </a:bodyPr>
          <a:lstStyle/>
          <a:p>
            <a:r>
              <a:rPr lang="en-US" dirty="0"/>
              <a:t>Euler Paths and Circuits</a:t>
            </a:r>
          </a:p>
        </p:txBody>
      </p:sp>
      <p:sp>
        <p:nvSpPr>
          <p:cNvPr id="3" name="Content Placeholder 2"/>
          <p:cNvSpPr>
            <a:spLocks noGrp="1"/>
          </p:cNvSpPr>
          <p:nvPr>
            <p:ph idx="1"/>
          </p:nvPr>
        </p:nvSpPr>
        <p:spPr>
          <a:xfrm>
            <a:off x="152400" y="1221542"/>
            <a:ext cx="8534400" cy="5103058"/>
          </a:xfrm>
        </p:spPr>
        <p:txBody>
          <a:bodyPr>
            <a:normAutofit lnSpcReduction="10000"/>
          </a:bodyPr>
          <a:lstStyle/>
          <a:p>
            <a:r>
              <a:rPr lang="en-US" dirty="0"/>
              <a:t>The town of K</a:t>
            </a:r>
            <a:r>
              <a:rPr lang="az-Cyrl-AZ" dirty="0">
                <a:latin typeface="Cambria Math"/>
                <a:ea typeface="Cambria Math"/>
              </a:rPr>
              <a:t>ӧ</a:t>
            </a:r>
            <a:r>
              <a:rPr lang="en-US" dirty="0" err="1"/>
              <a:t>nigsberg</a:t>
            </a:r>
            <a:r>
              <a:rPr lang="en-US" dirty="0"/>
              <a:t>, Prussia </a:t>
            </a:r>
          </a:p>
          <a:p>
            <a:pPr marL="0" indent="0">
              <a:buNone/>
            </a:pPr>
            <a:r>
              <a:rPr lang="en-US" dirty="0"/>
              <a:t>(now </a:t>
            </a:r>
            <a:r>
              <a:rPr lang="en-US" dirty="0" err="1"/>
              <a:t>Kalingrad</a:t>
            </a:r>
            <a:r>
              <a:rPr lang="en-US" dirty="0"/>
              <a:t>, Russia) was divided into</a:t>
            </a:r>
          </a:p>
          <a:p>
            <a:pPr marL="0" indent="0">
              <a:buNone/>
            </a:pPr>
            <a:r>
              <a:rPr lang="en-US" dirty="0"/>
              <a:t>four sections by the branches of the </a:t>
            </a:r>
            <a:r>
              <a:rPr lang="en-US" dirty="0" err="1"/>
              <a:t>Pregel</a:t>
            </a:r>
            <a:r>
              <a:rPr lang="en-US" dirty="0"/>
              <a:t> river. In the </a:t>
            </a:r>
            <a:r>
              <a:rPr lang="en-US" dirty="0">
                <a:latin typeface="Cambria Math" pitchFamily="18" charset="0"/>
                <a:ea typeface="Cambria Math" pitchFamily="18" charset="0"/>
              </a:rPr>
              <a:t>18</a:t>
            </a:r>
            <a:r>
              <a:rPr lang="en-US" dirty="0"/>
              <a:t>th century seven bridges connected these regions.</a:t>
            </a:r>
          </a:p>
          <a:p>
            <a:r>
              <a:rPr lang="en-US" dirty="0"/>
              <a:t>People wondered whether </a:t>
            </a:r>
            <a:r>
              <a:rPr lang="en-US" dirty="0" err="1"/>
              <a:t>whether</a:t>
            </a:r>
            <a:r>
              <a:rPr lang="en-US" dirty="0"/>
              <a:t> it was possible to follow a path that crosses each bridge exactly once and returns to the starting point.</a:t>
            </a:r>
          </a:p>
          <a:p>
            <a:r>
              <a:rPr lang="en-US" dirty="0"/>
              <a:t>The Swiss mathematician Leonard Euler proved that no such path exists.   This result is often considered to be the first theorem ever proved in graph theory.</a:t>
            </a:r>
          </a:p>
          <a:p>
            <a:endParaRPr lang="en-US" dirty="0"/>
          </a:p>
          <a:p>
            <a:endParaRPr lang="en-US" dirty="0"/>
          </a:p>
          <a:p>
            <a:pPr marL="0" indent="0">
              <a:buNone/>
            </a:pPr>
            <a:r>
              <a:rPr lang="en-US" dirty="0"/>
              <a:t>  </a:t>
            </a:r>
          </a:p>
          <a:p>
            <a:pPr marL="0" indent="0">
              <a:buNone/>
            </a:pPr>
            <a:r>
              <a:rPr lang="en-US" dirty="0"/>
              <a:t>  </a:t>
            </a:r>
          </a:p>
          <a:p>
            <a:pPr marL="0" indent="0">
              <a:buNone/>
            </a:pPr>
            <a:r>
              <a:rPr lang="en-US" dirty="0"/>
              <a:t> </a:t>
            </a:r>
          </a:p>
          <a:p>
            <a:pPr marL="0" indent="0">
              <a:buNone/>
            </a:pPr>
            <a:r>
              <a:rPr lang="en-US" dirty="0"/>
              <a:t> </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199" y="4190999"/>
            <a:ext cx="4343399" cy="1765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0760" y="200462"/>
            <a:ext cx="883158" cy="102108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3960" y="4731548"/>
            <a:ext cx="2153539" cy="1635224"/>
          </a:xfrm>
          <a:prstGeom prst="rect">
            <a:avLst/>
          </a:prstGeom>
        </p:spPr>
      </p:pic>
      <p:sp>
        <p:nvSpPr>
          <p:cNvPr id="7" name="TextBox 6"/>
          <p:cNvSpPr txBox="1"/>
          <p:nvPr/>
        </p:nvSpPr>
        <p:spPr>
          <a:xfrm>
            <a:off x="6954139" y="1246942"/>
            <a:ext cx="16764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Leonard Euler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1707-1783</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8" name="TextBox 7"/>
          <p:cNvSpPr txBox="1"/>
          <p:nvPr/>
        </p:nvSpPr>
        <p:spPr>
          <a:xfrm>
            <a:off x="838200" y="5997440"/>
            <a:ext cx="34899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onstantia"/>
                <a:ea typeface="+mn-ea"/>
                <a:cs typeface="+mn-cs"/>
              </a:rPr>
              <a:t>The </a:t>
            </a:r>
            <a:r>
              <a:rPr kumimoji="0" lang="en-US" sz="1800" b="1"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7</a:t>
            </a:r>
            <a:r>
              <a:rPr kumimoji="0" lang="en-US" sz="1800" b="1" i="0" u="none" strike="noStrike" kern="1200" cap="none" spc="0" normalizeH="0" baseline="0" noProof="0" dirty="0">
                <a:ln>
                  <a:noFill/>
                </a:ln>
                <a:solidFill>
                  <a:prstClr val="black"/>
                </a:solidFill>
                <a:effectLst/>
                <a:uLnTx/>
                <a:uFillTx/>
                <a:latin typeface="Constantia"/>
                <a:ea typeface="+mn-ea"/>
                <a:cs typeface="+mn-cs"/>
              </a:rPr>
              <a:t>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0" i="0" u="none" strike="noStrike" kern="1200" cap="none" spc="0" normalizeH="0" baseline="0" noProof="0" dirty="0">
                <a:ln>
                  <a:noFill/>
                </a:ln>
                <a:solidFill>
                  <a:prstClr val="black"/>
                </a:solidFill>
                <a:effectLst/>
                <a:uLnTx/>
                <a:uFillTx/>
                <a:latin typeface="Constantia"/>
                <a:ea typeface="+mn-ea"/>
                <a:cs typeface="+mn-cs"/>
              </a:rPr>
              <a:t>  </a:t>
            </a:r>
          </a:p>
        </p:txBody>
      </p:sp>
      <p:sp>
        <p:nvSpPr>
          <p:cNvPr id="9" name="TextBox 8"/>
          <p:cNvSpPr txBox="1"/>
          <p:nvPr/>
        </p:nvSpPr>
        <p:spPr>
          <a:xfrm>
            <a:off x="7239000" y="4876800"/>
            <a:ext cx="1905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1800" b="1" i="0" u="none" strike="noStrike" kern="1200" cap="none" spc="0" normalizeH="0" baseline="0" noProof="0" dirty="0">
                <a:ln>
                  <a:noFill/>
                </a:ln>
                <a:solidFill>
                  <a:prstClr val="black"/>
                </a:solidFill>
                <a:effectLst/>
                <a:uLnTx/>
                <a:uFillTx/>
                <a:latin typeface="Constantia"/>
                <a:ea typeface="+mn-ea"/>
                <a:cs typeface="+mn-cs"/>
              </a:rPr>
              <a:t> Model of the Bridges of K</a:t>
            </a:r>
            <a:r>
              <a:rPr kumimoji="0" lang="az-Cyrl-AZ" sz="1800" b="1" i="0" u="none" strike="noStrike" kern="1200" cap="none" spc="0" normalizeH="0" baseline="0" noProof="0" dirty="0">
                <a:ln>
                  <a:noFill/>
                </a:ln>
                <a:solidFill>
                  <a:prstClr val="black"/>
                </a:solidFill>
                <a:effectLst/>
                <a:uLnTx/>
                <a:uFillTx/>
                <a:latin typeface="Cambria Math"/>
                <a:ea typeface="Cambria Math"/>
                <a:cs typeface="+mn-cs"/>
              </a:rPr>
              <a:t>ӧ</a:t>
            </a:r>
            <a:r>
              <a:rPr kumimoji="0" lang="en-US" sz="1800" b="1" i="0" u="none" strike="noStrike" kern="1200" cap="none" spc="0" normalizeH="0" baseline="0" noProof="0" dirty="0" err="1">
                <a:ln>
                  <a:noFill/>
                </a:ln>
                <a:solidFill>
                  <a:prstClr val="black"/>
                </a:solidFill>
                <a:effectLst/>
                <a:uLnTx/>
                <a:uFillTx/>
                <a:latin typeface="Constantia"/>
                <a:ea typeface="+mn-ea"/>
                <a:cs typeface="+mn-cs"/>
              </a:rPr>
              <a:t>nigsberg</a:t>
            </a:r>
            <a:r>
              <a:rPr kumimoji="0" lang="en-US" sz="1800" b="1" i="0" u="none" strike="noStrike" kern="1200" cap="none" spc="0" normalizeH="0" baseline="0" noProof="0" dirty="0">
                <a:ln>
                  <a:noFill/>
                </a:ln>
                <a:solidFill>
                  <a:prstClr val="black"/>
                </a:solidFill>
                <a:effectLst/>
                <a:uLnTx/>
                <a:uFillTx/>
                <a:latin typeface="Constantia"/>
                <a:ea typeface="+mn-ea"/>
                <a:cs typeface="+mn-cs"/>
              </a:rPr>
              <a:t>  </a:t>
            </a:r>
          </a:p>
        </p:txBody>
      </p:sp>
    </p:spTree>
    <p:extLst>
      <p:ext uri="{BB962C8B-B14F-4D97-AF65-F5344CB8AC3E}">
        <p14:creationId xmlns:p14="http://schemas.microsoft.com/office/powerpoint/2010/main" val="293973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Euler Paths and Circuits</a:t>
            </a:r>
          </a:p>
        </p:txBody>
      </p:sp>
      <p:sp>
        <p:nvSpPr>
          <p:cNvPr id="3" name="Content Placeholder 2"/>
          <p:cNvSpPr>
            <a:spLocks noGrp="1"/>
          </p:cNvSpPr>
          <p:nvPr>
            <p:ph idx="1"/>
          </p:nvPr>
        </p:nvSpPr>
        <p:spPr>
          <a:xfrm>
            <a:off x="228600" y="990600"/>
            <a:ext cx="8915400" cy="5867400"/>
          </a:xfrm>
        </p:spPr>
        <p:txBody>
          <a:bodyPr>
            <a:normAutofit/>
          </a:bodyPr>
          <a:lstStyle/>
          <a:p>
            <a:pPr indent="0">
              <a:buNone/>
            </a:pPr>
            <a:r>
              <a:rPr lang="en-US" sz="2200" b="1" dirty="0"/>
              <a:t>Definition</a:t>
            </a:r>
            <a:r>
              <a:rPr lang="en-US" sz="2200" dirty="0"/>
              <a:t>: An </a:t>
            </a:r>
            <a:r>
              <a:rPr lang="en-US" sz="2200" i="1" dirty="0"/>
              <a:t>Euler circuit </a:t>
            </a:r>
            <a:r>
              <a:rPr lang="en-US" sz="2200" dirty="0"/>
              <a:t>in a graph </a:t>
            </a:r>
            <a:r>
              <a:rPr lang="en-US" sz="2200" i="1" dirty="0"/>
              <a:t>G</a:t>
            </a:r>
            <a:r>
              <a:rPr lang="en-US" sz="2200" dirty="0"/>
              <a:t> is a simple circuit containing every edge of </a:t>
            </a:r>
            <a:r>
              <a:rPr lang="en-US" sz="2200" i="1" dirty="0"/>
              <a:t>G</a:t>
            </a:r>
            <a:r>
              <a:rPr lang="en-US" sz="2200" dirty="0"/>
              <a:t>. An </a:t>
            </a:r>
            <a:r>
              <a:rPr lang="en-US" sz="2200" i="1" dirty="0"/>
              <a:t>Euler path </a:t>
            </a:r>
            <a:r>
              <a:rPr lang="en-US" sz="2200" dirty="0"/>
              <a:t>in </a:t>
            </a:r>
            <a:r>
              <a:rPr lang="en-US" sz="2200" i="1" dirty="0"/>
              <a:t>G</a:t>
            </a:r>
            <a:r>
              <a:rPr lang="en-US" sz="2200" dirty="0"/>
              <a:t> is a simple path containing every edge of </a:t>
            </a:r>
            <a:r>
              <a:rPr lang="en-US" sz="2200" i="1" dirty="0"/>
              <a:t>G</a:t>
            </a:r>
            <a:r>
              <a:rPr lang="en-US" sz="2200" dirty="0"/>
              <a:t>. </a:t>
            </a:r>
          </a:p>
          <a:p>
            <a:pPr indent="0">
              <a:buNone/>
            </a:pPr>
            <a:r>
              <a:rPr lang="en-US" sz="2200" b="1" dirty="0"/>
              <a:t>Example</a:t>
            </a:r>
            <a:r>
              <a:rPr lang="en-US" sz="2200" dirty="0"/>
              <a:t>: Which of the undirected graphs </a:t>
            </a:r>
            <a:r>
              <a:rPr lang="en-US" sz="2200" i="1" dirty="0"/>
              <a:t>G</a:t>
            </a:r>
            <a:r>
              <a:rPr lang="en-US" sz="2200" baseline="-25000" dirty="0">
                <a:latin typeface="Cambria Math" pitchFamily="18" charset="0"/>
                <a:ea typeface="Cambria Math" pitchFamily="18" charset="0"/>
              </a:rPr>
              <a:t>1</a:t>
            </a:r>
            <a:r>
              <a:rPr lang="en-US" sz="2200" dirty="0"/>
              <a:t>, </a:t>
            </a:r>
            <a:r>
              <a:rPr lang="en-US" sz="2200" i="1" dirty="0"/>
              <a:t>G</a:t>
            </a:r>
            <a:r>
              <a:rPr lang="en-US" sz="2200" baseline="-25000" dirty="0">
                <a:latin typeface="Cambria Math" pitchFamily="18" charset="0"/>
                <a:ea typeface="Cambria Math" pitchFamily="18" charset="0"/>
              </a:rPr>
              <a:t>2</a:t>
            </a:r>
            <a:r>
              <a:rPr lang="en-US" sz="2200" dirty="0"/>
              <a:t>, and </a:t>
            </a:r>
            <a:r>
              <a:rPr lang="en-US" sz="2200" i="1" dirty="0"/>
              <a:t>G</a:t>
            </a:r>
            <a:r>
              <a:rPr lang="en-US" sz="2200" baseline="-25000" dirty="0">
                <a:latin typeface="Cambria Math" pitchFamily="18" charset="0"/>
                <a:ea typeface="Cambria Math" pitchFamily="18" charset="0"/>
              </a:rPr>
              <a:t>3</a:t>
            </a:r>
            <a:r>
              <a:rPr lang="en-US" sz="2200" dirty="0"/>
              <a:t> has a Euler circuit? Of those that do not, which has an Euler path?</a:t>
            </a:r>
          </a:p>
          <a:p>
            <a:pPr indent="0">
              <a:buNone/>
            </a:pPr>
            <a:endParaRPr lang="en-US" dirty="0"/>
          </a:p>
          <a:p>
            <a:pPr indent="0">
              <a:buNone/>
            </a:pPr>
            <a:endParaRPr lang="en-US" dirty="0"/>
          </a:p>
          <a:p>
            <a:pPr indent="0">
              <a:buNone/>
            </a:pPr>
            <a:r>
              <a:rPr lang="en-US" dirty="0"/>
              <a:t> </a:t>
            </a:r>
          </a:p>
          <a:p>
            <a:pPr indent="0">
              <a:buNone/>
            </a:pPr>
            <a:endParaRPr lang="en-US" sz="2000" b="1" dirty="0"/>
          </a:p>
          <a:p>
            <a:pPr indent="0">
              <a:buNone/>
            </a:pPr>
            <a:r>
              <a:rPr lang="en-US" sz="2000" b="1" dirty="0"/>
              <a:t>Solution</a:t>
            </a:r>
            <a:r>
              <a:rPr lang="en-US" sz="2000" dirty="0"/>
              <a:t>: The graph </a:t>
            </a:r>
            <a:r>
              <a:rPr lang="en-US" sz="2000" i="1" dirty="0"/>
              <a:t>G</a:t>
            </a:r>
            <a:r>
              <a:rPr lang="en-US" sz="2000" baseline="-25000" dirty="0">
                <a:latin typeface="Cambria Math" pitchFamily="18" charset="0"/>
                <a:ea typeface="Cambria Math" pitchFamily="18" charset="0"/>
              </a:rPr>
              <a:t>1</a:t>
            </a:r>
            <a:r>
              <a:rPr lang="en-US" sz="2000" dirty="0"/>
              <a:t> has an Euler circuit (e.g., </a:t>
            </a:r>
            <a:r>
              <a:rPr lang="en-US" sz="2000" i="1" dirty="0"/>
              <a:t>a</a:t>
            </a:r>
            <a:r>
              <a:rPr lang="en-US" sz="2000" dirty="0"/>
              <a:t>, </a:t>
            </a:r>
            <a:r>
              <a:rPr lang="en-US" sz="2000" i="1" dirty="0"/>
              <a:t>e</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a</a:t>
            </a:r>
            <a:r>
              <a:rPr lang="en-US" sz="2000" dirty="0"/>
              <a:t>). But, as can easily be verified by inspection, neither </a:t>
            </a:r>
            <a:r>
              <a:rPr lang="en-US" sz="2000" i="1" dirty="0"/>
              <a:t>G</a:t>
            </a:r>
            <a:r>
              <a:rPr lang="en-US" sz="2000" baseline="-25000" dirty="0">
                <a:latin typeface="Cambria Math" pitchFamily="18" charset="0"/>
                <a:ea typeface="Cambria Math" pitchFamily="18" charset="0"/>
              </a:rPr>
              <a:t>2</a:t>
            </a:r>
            <a:r>
              <a:rPr lang="en-US" sz="2000" dirty="0"/>
              <a:t>  nor </a:t>
            </a:r>
            <a:r>
              <a:rPr lang="en-US" sz="2000" i="1" dirty="0"/>
              <a:t>G</a:t>
            </a:r>
            <a:r>
              <a:rPr lang="en-US" sz="2000" baseline="-25000" dirty="0">
                <a:latin typeface="Cambria Math" pitchFamily="18" charset="0"/>
                <a:ea typeface="Cambria Math" pitchFamily="18" charset="0"/>
              </a:rPr>
              <a:t>3</a:t>
            </a:r>
            <a:r>
              <a:rPr lang="en-US" sz="2000" dirty="0"/>
              <a:t> has an Euler circuit. Note that </a:t>
            </a:r>
            <a:r>
              <a:rPr lang="en-US" sz="2000" i="1" dirty="0"/>
              <a:t>G</a:t>
            </a:r>
            <a:r>
              <a:rPr lang="en-US" sz="2000" baseline="-25000" dirty="0">
                <a:latin typeface="Cambria Math" pitchFamily="18" charset="0"/>
                <a:ea typeface="Cambria Math" pitchFamily="18" charset="0"/>
              </a:rPr>
              <a:t>3</a:t>
            </a:r>
            <a:r>
              <a:rPr lang="en-US" sz="2000" dirty="0"/>
              <a:t>  has an Euler path (e.g., </a:t>
            </a:r>
            <a:r>
              <a:rPr lang="en-US" sz="2000" i="1" dirty="0"/>
              <a:t>a</a:t>
            </a:r>
            <a:r>
              <a:rPr lang="en-US" sz="2000" dirty="0"/>
              <a:t>, </a:t>
            </a:r>
            <a:r>
              <a:rPr lang="en-US" sz="2000" i="1" dirty="0"/>
              <a:t>c</a:t>
            </a:r>
            <a:r>
              <a:rPr lang="en-US" sz="2000" dirty="0"/>
              <a:t>, </a:t>
            </a:r>
            <a:r>
              <a:rPr lang="en-US" sz="2000" i="1" dirty="0"/>
              <a:t>d</a:t>
            </a:r>
            <a:r>
              <a:rPr lang="en-US" sz="2000" dirty="0"/>
              <a:t>, </a:t>
            </a:r>
            <a:r>
              <a:rPr lang="en-US" sz="2000" i="1" dirty="0"/>
              <a:t>e</a:t>
            </a:r>
            <a:r>
              <a:rPr lang="en-US" sz="2000" dirty="0"/>
              <a:t>, </a:t>
            </a:r>
            <a:r>
              <a:rPr lang="en-US" sz="2000" i="1" dirty="0"/>
              <a:t>b</a:t>
            </a:r>
            <a:r>
              <a:rPr lang="en-US" sz="2000" dirty="0"/>
              <a:t>, </a:t>
            </a:r>
            <a:r>
              <a:rPr lang="en-US" sz="2000" i="1" dirty="0"/>
              <a:t>d, a</a:t>
            </a:r>
            <a:r>
              <a:rPr lang="en-US" sz="2000" dirty="0"/>
              <a:t>, </a:t>
            </a:r>
            <a:r>
              <a:rPr lang="en-US" sz="2000" i="1" dirty="0"/>
              <a:t>b</a:t>
            </a:r>
            <a:r>
              <a:rPr lang="en-US" sz="2000" dirty="0"/>
              <a:t>), but there is no Euler path in </a:t>
            </a:r>
            <a:r>
              <a:rPr lang="en-US" sz="2000" i="1" dirty="0"/>
              <a:t>G</a:t>
            </a:r>
            <a:r>
              <a:rPr lang="en-US" sz="2000" baseline="-25000" dirty="0">
                <a:latin typeface="Cambria Math" pitchFamily="18" charset="0"/>
                <a:ea typeface="Cambria Math" pitchFamily="18" charset="0"/>
              </a:rPr>
              <a:t>2</a:t>
            </a:r>
            <a:r>
              <a:rPr lang="en-US" sz="2000" dirty="0"/>
              <a:t>, which can be verified by inspection.</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2895600"/>
            <a:ext cx="8229600" cy="1700022"/>
          </a:xfrm>
          <a:prstGeom prst="rect">
            <a:avLst/>
          </a:prstGeom>
        </p:spPr>
      </p:pic>
    </p:spTree>
    <p:extLst>
      <p:ext uri="{BB962C8B-B14F-4D97-AF65-F5344CB8AC3E}">
        <p14:creationId xmlns:p14="http://schemas.microsoft.com/office/powerpoint/2010/main" val="373840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Autofit/>
          </a:bodyPr>
          <a:lstStyle/>
          <a:p>
            <a:r>
              <a:rPr lang="en-US" sz="3200" dirty="0"/>
              <a:t>Necessary Conditions for Euler Circuits and Paths</a:t>
            </a:r>
          </a:p>
        </p:txBody>
      </p:sp>
      <p:sp>
        <p:nvSpPr>
          <p:cNvPr id="3" name="Content Placeholder 2"/>
          <p:cNvSpPr>
            <a:spLocks noGrp="1"/>
          </p:cNvSpPr>
          <p:nvPr>
            <p:ph idx="1"/>
          </p:nvPr>
        </p:nvSpPr>
        <p:spPr>
          <a:xfrm>
            <a:off x="0" y="838200"/>
            <a:ext cx="9144000" cy="5486400"/>
          </a:xfrm>
        </p:spPr>
        <p:txBody>
          <a:bodyPr>
            <a:noAutofit/>
          </a:bodyPr>
          <a:lstStyle/>
          <a:p>
            <a:r>
              <a:rPr lang="en-US" sz="2400" dirty="0"/>
              <a:t>An Euler circuit begins with a vertex </a:t>
            </a:r>
            <a:r>
              <a:rPr lang="en-US" sz="2400" i="1" dirty="0"/>
              <a:t>a</a:t>
            </a:r>
            <a:r>
              <a:rPr lang="en-US" sz="2400" dirty="0"/>
              <a:t> and continues with an edge incident with </a:t>
            </a:r>
            <a:r>
              <a:rPr lang="en-US" sz="2400" i="1" dirty="0"/>
              <a:t>a</a:t>
            </a:r>
            <a:r>
              <a:rPr lang="en-US" sz="2400" dirty="0"/>
              <a:t>, say {</a:t>
            </a:r>
            <a:r>
              <a:rPr lang="en-US" sz="2400" i="1" dirty="0"/>
              <a:t>a</a:t>
            </a:r>
            <a:r>
              <a:rPr lang="en-US" sz="2400" dirty="0"/>
              <a:t>, </a:t>
            </a:r>
            <a:r>
              <a:rPr lang="en-US" sz="2400" i="1" dirty="0"/>
              <a:t>b</a:t>
            </a:r>
            <a:r>
              <a:rPr lang="en-US" sz="2400" dirty="0"/>
              <a:t>}. The edge {</a:t>
            </a:r>
            <a:r>
              <a:rPr lang="en-US" sz="2400" i="1" dirty="0"/>
              <a:t>a</a:t>
            </a:r>
            <a:r>
              <a:rPr lang="en-US" sz="2400" dirty="0"/>
              <a:t>, </a:t>
            </a:r>
            <a:r>
              <a:rPr lang="en-US" sz="2400" i="1" dirty="0"/>
              <a:t>b</a:t>
            </a:r>
            <a:r>
              <a:rPr lang="en-US" sz="2400" dirty="0"/>
              <a:t>} contributes one to </a:t>
            </a:r>
            <a:r>
              <a:rPr lang="en-US" sz="2400" dirty="0" err="1"/>
              <a:t>deg</a:t>
            </a:r>
            <a:r>
              <a:rPr lang="en-US" sz="2400" dirty="0"/>
              <a:t>(</a:t>
            </a:r>
            <a:r>
              <a:rPr lang="en-US" sz="2400" i="1" dirty="0"/>
              <a:t>a</a:t>
            </a:r>
            <a:r>
              <a:rPr lang="en-US" sz="2400" dirty="0"/>
              <a:t>). </a:t>
            </a:r>
          </a:p>
          <a:p>
            <a:r>
              <a:rPr lang="en-US" sz="2400" dirty="0"/>
              <a:t>Each time the circuit passes through a vertex it contributes two to the vertex’s degree. </a:t>
            </a:r>
          </a:p>
          <a:p>
            <a:r>
              <a:rPr lang="en-US" sz="2400" dirty="0"/>
              <a:t>Finally, the circuit terminates where it started, contributing one to </a:t>
            </a:r>
            <a:r>
              <a:rPr lang="en-US" sz="2400" dirty="0" err="1"/>
              <a:t>deg</a:t>
            </a:r>
            <a:r>
              <a:rPr lang="en-US" sz="2400" dirty="0"/>
              <a:t>(</a:t>
            </a:r>
            <a:r>
              <a:rPr lang="en-US" sz="2400" i="1" dirty="0"/>
              <a:t>a</a:t>
            </a:r>
            <a:r>
              <a:rPr lang="en-US" sz="2400" dirty="0"/>
              <a:t>). Therefore </a:t>
            </a:r>
            <a:r>
              <a:rPr lang="en-US" sz="2400" dirty="0" err="1"/>
              <a:t>deg</a:t>
            </a:r>
            <a:r>
              <a:rPr lang="en-US" sz="2400" dirty="0"/>
              <a:t>(</a:t>
            </a:r>
            <a:r>
              <a:rPr lang="en-US" sz="2400" i="1" dirty="0"/>
              <a:t>a</a:t>
            </a:r>
            <a:r>
              <a:rPr lang="en-US" sz="2400" dirty="0"/>
              <a:t>) must be even.</a:t>
            </a:r>
          </a:p>
          <a:p>
            <a:r>
              <a:rPr lang="en-US" sz="2400" dirty="0"/>
              <a:t>We conclude that the degree of every other vertex must also be even.</a:t>
            </a:r>
          </a:p>
          <a:p>
            <a:r>
              <a:rPr lang="en-US" sz="2400" dirty="0"/>
              <a:t>By the same reasoning, we see that the initial vertex and the final vertex of an Euler path have odd degree, while every other vertex has even degree.  So, a graph with an Euler path has exactly two vertices of odd degree.</a:t>
            </a:r>
          </a:p>
          <a:p>
            <a:r>
              <a:rPr lang="en-US" sz="2400" dirty="0"/>
              <a:t>In the next slide we will show that these necessary conditions are also sufficient conditions.</a:t>
            </a:r>
          </a:p>
        </p:txBody>
      </p:sp>
    </p:spTree>
    <p:extLst>
      <p:ext uri="{BB962C8B-B14F-4D97-AF65-F5344CB8AC3E}">
        <p14:creationId xmlns:p14="http://schemas.microsoft.com/office/powerpoint/2010/main" val="1342796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11866"/>
          </a:xfrm>
        </p:spPr>
        <p:txBody>
          <a:bodyPr>
            <a:noAutofit/>
          </a:bodyPr>
          <a:lstStyle/>
          <a:p>
            <a:r>
              <a:rPr lang="en-US" sz="3200" dirty="0"/>
              <a:t>Sufficient Conditions for Euler Circuits and Paths</a:t>
            </a:r>
          </a:p>
        </p:txBody>
      </p:sp>
      <p:sp>
        <p:nvSpPr>
          <p:cNvPr id="6" name="Content Placeholder 5"/>
          <p:cNvSpPr>
            <a:spLocks noGrp="1"/>
          </p:cNvSpPr>
          <p:nvPr>
            <p:ph idx="1"/>
          </p:nvPr>
        </p:nvSpPr>
        <p:spPr>
          <a:xfrm>
            <a:off x="152401" y="1015954"/>
            <a:ext cx="8505966" cy="5465791"/>
          </a:xfrm>
        </p:spPr>
        <p:txBody>
          <a:bodyPr>
            <a:normAutofit fontScale="92500" lnSpcReduction="10000"/>
          </a:bodyPr>
          <a:lstStyle/>
          <a:p>
            <a:pPr indent="0">
              <a:buNone/>
            </a:pPr>
            <a:r>
              <a:rPr lang="en-US" dirty="0"/>
              <a:t>Suppose that </a:t>
            </a:r>
            <a:r>
              <a:rPr lang="en-US" i="1" dirty="0"/>
              <a:t>G</a:t>
            </a:r>
            <a:r>
              <a:rPr lang="en-US" dirty="0"/>
              <a:t> is a connected </a:t>
            </a:r>
            <a:r>
              <a:rPr lang="en-US" dirty="0" err="1"/>
              <a:t>multigraph</a:t>
            </a:r>
            <a:r>
              <a:rPr lang="en-US" dirty="0"/>
              <a:t> with ≥ </a:t>
            </a:r>
            <a:r>
              <a:rPr lang="en-US" dirty="0">
                <a:latin typeface="Cambria Math" pitchFamily="18" charset="0"/>
                <a:ea typeface="Cambria Math" pitchFamily="18" charset="0"/>
              </a:rPr>
              <a:t>2</a:t>
            </a:r>
            <a:r>
              <a:rPr lang="en-US" dirty="0"/>
              <a:t> vertices, all of even degree.  Let </a:t>
            </a:r>
            <a:r>
              <a:rPr lang="en-US" i="1" dirty="0"/>
              <a:t>x</a:t>
            </a:r>
            <a:r>
              <a:rPr lang="en-US" baseline="-25000" dirty="0">
                <a:latin typeface="Cambria Math" pitchFamily="18" charset="0"/>
                <a:ea typeface="Cambria Math" pitchFamily="18" charset="0"/>
              </a:rPr>
              <a:t>0</a:t>
            </a:r>
            <a:r>
              <a:rPr lang="en-US" dirty="0"/>
              <a:t> = </a:t>
            </a:r>
            <a:r>
              <a:rPr lang="en-US" i="1" dirty="0"/>
              <a:t>a</a:t>
            </a:r>
            <a:r>
              <a:rPr lang="en-US" dirty="0"/>
              <a:t> be a vertex of even degree. Choose an edge {</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 incident with </a:t>
            </a:r>
            <a:r>
              <a:rPr lang="en-US" i="1" dirty="0">
                <a:ea typeface="Cambria Math" pitchFamily="18" charset="0"/>
              </a:rPr>
              <a:t>a</a:t>
            </a:r>
            <a:r>
              <a:rPr lang="en-US" dirty="0">
                <a:latin typeface="Cambria Math" pitchFamily="18" charset="0"/>
                <a:ea typeface="Cambria Math" pitchFamily="18" charset="0"/>
              </a:rPr>
              <a:t> and proceed to build a simple path </a:t>
            </a:r>
            <a:r>
              <a:rPr lang="en-US" dirty="0"/>
              <a:t>{</a:t>
            </a:r>
            <a:r>
              <a:rPr lang="en-US" i="1" dirty="0"/>
              <a:t>x</a:t>
            </a:r>
            <a:r>
              <a:rPr lang="en-US" baseline="-25000" dirty="0">
                <a:latin typeface="Cambria Math" pitchFamily="18" charset="0"/>
                <a:ea typeface="Cambria Math" pitchFamily="18" charset="0"/>
              </a:rPr>
              <a:t>0</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dirty="0"/>
              <a:t> {</a:t>
            </a:r>
            <a:r>
              <a:rPr lang="en-US" i="1" dirty="0"/>
              <a:t>x</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x</a:t>
            </a:r>
            <a:r>
              <a:rPr lang="en-US" baseline="-25000" dirty="0">
                <a:latin typeface="Cambria Math" pitchFamily="18" charset="0"/>
                <a:ea typeface="Cambria Math" pitchFamily="18" charset="0"/>
              </a:rPr>
              <a:t>2</a:t>
            </a:r>
            <a:r>
              <a:rPr lang="en-US" dirty="0">
                <a:latin typeface="Cambria Math" pitchFamily="18" charset="0"/>
                <a:ea typeface="Cambria Math" pitchFamily="18" charset="0"/>
              </a:rPr>
              <a:t>}, …, </a:t>
            </a:r>
            <a:r>
              <a:rPr lang="en-US" dirty="0"/>
              <a:t>{</a:t>
            </a:r>
            <a:r>
              <a:rPr lang="en-US" i="1" dirty="0"/>
              <a:t>x</a:t>
            </a:r>
            <a:r>
              <a:rPr lang="en-US" i="1" baseline="-25000" dirty="0">
                <a:ea typeface="Cambria Math" pitchFamily="18" charset="0"/>
              </a:rPr>
              <a:t>n</a:t>
            </a:r>
            <a:r>
              <a:rPr lang="en-US" baseline="-25000" dirty="0">
                <a:latin typeface="Cambria Math" pitchFamily="18" charset="0"/>
                <a:ea typeface="Cambria Math" pitchFamily="18" charset="0"/>
              </a:rPr>
              <a:t>-1</a:t>
            </a:r>
            <a:r>
              <a:rPr lang="en-US" dirty="0">
                <a:latin typeface="Cambria Math" pitchFamily="18" charset="0"/>
                <a:ea typeface="Cambria Math" pitchFamily="18" charset="0"/>
              </a:rPr>
              <a:t>,</a:t>
            </a:r>
            <a:r>
              <a:rPr lang="en-US" i="1" dirty="0"/>
              <a:t> </a:t>
            </a:r>
            <a:r>
              <a:rPr lang="en-US" i="1" dirty="0" err="1"/>
              <a:t>x</a:t>
            </a:r>
            <a:r>
              <a:rPr lang="en-US" i="1" baseline="-25000" dirty="0" err="1">
                <a:ea typeface="Cambria Math" pitchFamily="18" charset="0"/>
              </a:rPr>
              <a:t>n</a:t>
            </a:r>
            <a:r>
              <a:rPr lang="en-US" dirty="0">
                <a:latin typeface="Cambria Math" pitchFamily="18" charset="0"/>
                <a:ea typeface="Cambria Math" pitchFamily="18" charset="0"/>
              </a:rPr>
              <a:t>} by adding edges one by one  until another edge can not be added. </a:t>
            </a:r>
          </a:p>
          <a:p>
            <a:pPr indent="0">
              <a:buNone/>
            </a:pPr>
            <a:r>
              <a:rPr lang="en-US" dirty="0">
                <a:latin typeface="Cambria Math" pitchFamily="18" charset="0"/>
                <a:ea typeface="Cambria Math" pitchFamily="18" charset="0"/>
              </a:rPr>
              <a:t>                                                                                    </a:t>
            </a: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pPr marL="0" indent="0">
              <a:buNone/>
            </a:pPr>
            <a:endParaRPr lang="en-US" dirty="0">
              <a:latin typeface="Cambria Math" pitchFamily="18" charset="0"/>
              <a:ea typeface="Cambria Math" pitchFamily="18" charset="0"/>
            </a:endParaRPr>
          </a:p>
          <a:p>
            <a:r>
              <a:rPr lang="en-US" dirty="0">
                <a:latin typeface="Cambria Math" pitchFamily="18" charset="0"/>
                <a:ea typeface="Cambria Math" pitchFamily="18" charset="0"/>
              </a:rPr>
              <a:t>The path begins at </a:t>
            </a:r>
            <a:r>
              <a:rPr lang="en-US" i="1" dirty="0">
                <a:ea typeface="Cambria Math" pitchFamily="18" charset="0"/>
              </a:rPr>
              <a:t>a</a:t>
            </a:r>
            <a:r>
              <a:rPr lang="en-US" dirty="0">
                <a:latin typeface="Cambria Math" pitchFamily="18" charset="0"/>
                <a:ea typeface="Cambria Math" pitchFamily="18" charset="0"/>
              </a:rPr>
              <a:t> with an edge of the</a:t>
            </a:r>
          </a:p>
          <a:p>
            <a:pPr marL="0" indent="0">
              <a:buNone/>
            </a:pPr>
            <a:r>
              <a:rPr lang="en-US" dirty="0">
                <a:latin typeface="Cambria Math" pitchFamily="18" charset="0"/>
                <a:ea typeface="Cambria Math" pitchFamily="18" charset="0"/>
              </a:rPr>
              <a:t>form {</a:t>
            </a:r>
            <a:r>
              <a:rPr lang="en-US" i="1" dirty="0">
                <a:ea typeface="Cambria Math" pitchFamily="18" charset="0"/>
              </a:rPr>
              <a:t>a</a:t>
            </a:r>
            <a:r>
              <a:rPr lang="en-US" dirty="0">
                <a:latin typeface="Cambria Math" pitchFamily="18" charset="0"/>
                <a:ea typeface="Cambria Math" pitchFamily="18" charset="0"/>
              </a:rPr>
              <a:t>, </a:t>
            </a:r>
            <a:r>
              <a:rPr lang="en-US" i="1" dirty="0">
                <a:ea typeface="Cambria Math" pitchFamily="18" charset="0"/>
              </a:rPr>
              <a:t>x</a:t>
            </a:r>
            <a:r>
              <a:rPr lang="en-US" dirty="0">
                <a:latin typeface="Cambria Math" pitchFamily="18" charset="0"/>
                <a:ea typeface="Cambria Math" pitchFamily="18" charset="0"/>
              </a:rPr>
              <a:t>}; we show that it must terminate </a:t>
            </a:r>
          </a:p>
          <a:p>
            <a:pPr marL="0" indent="0">
              <a:buNone/>
            </a:pPr>
            <a:r>
              <a:rPr lang="en-US" dirty="0">
                <a:latin typeface="Cambria Math" pitchFamily="18" charset="0"/>
                <a:ea typeface="Cambria Math" pitchFamily="18" charset="0"/>
              </a:rPr>
              <a:t>at </a:t>
            </a:r>
            <a:r>
              <a:rPr lang="en-US" i="1" dirty="0">
                <a:ea typeface="Cambria Math" pitchFamily="18" charset="0"/>
              </a:rPr>
              <a:t>a</a:t>
            </a:r>
            <a:r>
              <a:rPr lang="en-US" dirty="0">
                <a:latin typeface="Cambria Math" pitchFamily="18" charset="0"/>
                <a:ea typeface="Cambria Math" pitchFamily="18" charset="0"/>
              </a:rPr>
              <a:t> with an edge of the form  {</a:t>
            </a:r>
            <a:r>
              <a:rPr lang="en-US" i="1" dirty="0">
                <a:ea typeface="Cambria Math" pitchFamily="18" charset="0"/>
              </a:rPr>
              <a:t>y</a:t>
            </a:r>
            <a:r>
              <a:rPr lang="en-US" dirty="0">
                <a:latin typeface="Cambria Math" pitchFamily="18" charset="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Since each vertex has an even degree, there must be an even number of edges incident with this vertex. Hence, every time we enter a vertex other than </a:t>
            </a:r>
            <a:r>
              <a:rPr lang="en-US" i="1" dirty="0">
                <a:ea typeface="Cambria Math" pitchFamily="18" charset="0"/>
              </a:rPr>
              <a:t>a</a:t>
            </a:r>
            <a:r>
              <a:rPr lang="en-US" dirty="0">
                <a:latin typeface="Cambria Math" pitchFamily="18" charset="0"/>
                <a:ea typeface="Cambria Math" pitchFamily="18" charset="0"/>
              </a:rPr>
              <a:t>, we can leave it. Therefore, the path can only end at </a:t>
            </a:r>
            <a:r>
              <a:rPr lang="en-US" i="1" dirty="0">
                <a:ea typeface="Cambria Math" pitchFamily="18" charset="0"/>
              </a:rPr>
              <a:t>a</a:t>
            </a:r>
            <a:r>
              <a:rPr lang="en-US" dirty="0">
                <a:latin typeface="Cambria Math" pitchFamily="18" charset="0"/>
                <a:ea typeface="Cambria Math" pitchFamily="18" charset="0"/>
              </a:rPr>
              <a:t>.</a:t>
            </a:r>
          </a:p>
          <a:p>
            <a:r>
              <a:rPr lang="en-US" dirty="0">
                <a:ea typeface="Cambria Math" pitchFamily="18" charset="0"/>
              </a:rPr>
              <a:t>If all of the edges have been used, an Euler circuit has been constructed. Otherwise, consider the </a:t>
            </a:r>
            <a:r>
              <a:rPr lang="en-US" dirty="0" err="1">
                <a:ea typeface="Cambria Math" pitchFamily="18" charset="0"/>
              </a:rPr>
              <a:t>subgraph</a:t>
            </a:r>
            <a:r>
              <a:rPr lang="en-US" dirty="0">
                <a:ea typeface="Cambria Math" pitchFamily="18" charset="0"/>
              </a:rPr>
              <a:t> </a:t>
            </a:r>
            <a:r>
              <a:rPr lang="en-US" i="1" dirty="0">
                <a:ea typeface="Cambria Math" pitchFamily="18" charset="0"/>
              </a:rPr>
              <a:t>H</a:t>
            </a:r>
            <a:r>
              <a:rPr lang="en-US" dirty="0">
                <a:ea typeface="Cambria Math" pitchFamily="18" charset="0"/>
              </a:rPr>
              <a:t> obtained from </a:t>
            </a:r>
            <a:r>
              <a:rPr lang="en-US" i="1" dirty="0">
                <a:ea typeface="Cambria Math" pitchFamily="18" charset="0"/>
              </a:rPr>
              <a:t>G</a:t>
            </a:r>
            <a:r>
              <a:rPr lang="en-US" dirty="0">
                <a:ea typeface="Cambria Math" pitchFamily="18" charset="0"/>
              </a:rPr>
              <a:t> by deleting the edges already used. </a:t>
            </a:r>
          </a:p>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6400" y="2891175"/>
            <a:ext cx="2286000" cy="1371013"/>
          </a:xfrm>
          <a:prstGeom prst="rect">
            <a:avLst/>
          </a:prstGeom>
        </p:spPr>
      </p:pic>
      <p:sp>
        <p:nvSpPr>
          <p:cNvPr id="3" name="TextBox 2"/>
          <p:cNvSpPr txBox="1"/>
          <p:nvPr/>
        </p:nvSpPr>
        <p:spPr>
          <a:xfrm>
            <a:off x="457200" y="2438400"/>
            <a:ext cx="4452730" cy="830997"/>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We illustrate this idea in the graph  G here. We begin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choose the edges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f,</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and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b</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a:t>
            </a:r>
            <a:r>
              <a:rPr kumimoji="0" lang="en-US" sz="16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in succession.</a:t>
            </a:r>
          </a:p>
        </p:txBody>
      </p:sp>
      <p:sp>
        <p:nvSpPr>
          <p:cNvPr id="5" name="TextBox 4"/>
          <p:cNvSpPr txBox="1"/>
          <p:nvPr/>
        </p:nvSpPr>
        <p:spPr>
          <a:xfrm>
            <a:off x="1028700" y="6326416"/>
            <a:ext cx="70866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H</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consists of the vertices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d</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e</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14730" y="2006711"/>
            <a:ext cx="3748436" cy="2412889"/>
          </a:xfrm>
          <a:prstGeom prst="rect">
            <a:avLst/>
          </a:prstGeom>
        </p:spPr>
      </p:pic>
    </p:spTree>
    <p:extLst>
      <p:ext uri="{BB962C8B-B14F-4D97-AF65-F5344CB8AC3E}">
        <p14:creationId xmlns:p14="http://schemas.microsoft.com/office/powerpoint/2010/main" val="19543794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04088"/>
            <a:ext cx="8229600" cy="48160"/>
          </a:xfrm>
        </p:spPr>
        <p:txBody>
          <a:bodyPr>
            <a:noAutofit/>
          </a:bodyPr>
          <a:lstStyle/>
          <a:p>
            <a:r>
              <a:rPr lang="en-US" sz="2800" dirty="0"/>
              <a:t>Sufficient Conditions for Euler Circuits and Paths</a:t>
            </a:r>
          </a:p>
        </p:txBody>
      </p:sp>
      <p:sp>
        <p:nvSpPr>
          <p:cNvPr id="6" name="Content Placeholder 5"/>
          <p:cNvSpPr>
            <a:spLocks noGrp="1"/>
          </p:cNvSpPr>
          <p:nvPr>
            <p:ph idx="1"/>
          </p:nvPr>
        </p:nvSpPr>
        <p:spPr>
          <a:xfrm>
            <a:off x="0" y="1981200"/>
            <a:ext cx="8763000" cy="4876800"/>
          </a:xfrm>
        </p:spPr>
        <p:txBody>
          <a:bodyPr>
            <a:normAutofit fontScale="32500" lnSpcReduction="20000"/>
          </a:bodyPr>
          <a:lstStyle/>
          <a:p>
            <a:pPr marL="0" indent="0">
              <a:buNone/>
            </a:pPr>
            <a:endParaRPr lang="en-US" dirty="0">
              <a:ea typeface="Cambria Math" pitchFamily="18" charset="0"/>
            </a:endParaRPr>
          </a:p>
          <a:p>
            <a:pPr marL="0" indent="0">
              <a:buNone/>
            </a:pPr>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pPr marL="0" indent="0">
              <a:buNone/>
            </a:pPr>
            <a:endParaRPr lang="en-US" dirty="0">
              <a:ea typeface="Cambria Math" pitchFamily="18" charset="0"/>
            </a:endParaRPr>
          </a:p>
          <a:p>
            <a:endParaRPr lang="en-US" dirty="0">
              <a:ea typeface="Cambria Math" pitchFamily="18" charset="0"/>
            </a:endParaRPr>
          </a:p>
          <a:p>
            <a:r>
              <a:rPr lang="en-US" sz="3400" dirty="0">
                <a:ea typeface="Cambria Math" pitchFamily="18" charset="0"/>
              </a:rPr>
              <a:t>Because G is connected, H must have at least one vertex in common with the circuit that has been deleted. </a:t>
            </a:r>
          </a:p>
          <a:p>
            <a:endParaRPr lang="en-US" sz="29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2900" dirty="0">
                <a:ea typeface="Cambria Math" pitchFamily="18" charset="0"/>
              </a:rPr>
              <a:t> </a:t>
            </a:r>
            <a:r>
              <a:rPr lang="en-US" sz="4000" dirty="0">
                <a:ea typeface="Cambria Math" pitchFamily="18" charset="0"/>
              </a:rPr>
              <a:t>Every vertex in H must have even degree because all the vertices in </a:t>
            </a:r>
            <a:r>
              <a:rPr lang="en-US" sz="4000" i="1" dirty="0">
                <a:ea typeface="Cambria Math" pitchFamily="18" charset="0"/>
              </a:rPr>
              <a:t>G</a:t>
            </a:r>
            <a:r>
              <a:rPr lang="en-US" sz="4000" dirty="0">
                <a:ea typeface="Cambria Math" pitchFamily="18" charset="0"/>
              </a:rPr>
              <a:t> have even degree and for each vertex, pairs of edges incident with this vertex have been deleted. Beginning with the shared vertex construct a path  ending in the same vertex (as was done before). Then splice this new circuit into the original circuit.</a:t>
            </a:r>
          </a:p>
          <a:p>
            <a:endParaRPr lang="en-US" sz="4000" dirty="0">
              <a:ea typeface="Cambria Math" pitchFamily="18" charset="0"/>
            </a:endParaRPr>
          </a:p>
          <a:p>
            <a:pPr marL="0" indent="0">
              <a:buNone/>
            </a:pPr>
            <a:endParaRPr lang="en-US" sz="2900" dirty="0">
              <a:ea typeface="Cambria Math" pitchFamily="18" charset="0"/>
            </a:endParaRPr>
          </a:p>
          <a:p>
            <a:pPr marL="0" indent="0">
              <a:buNone/>
            </a:pPr>
            <a:endParaRPr lang="en-US" sz="2900" dirty="0">
              <a:ea typeface="Cambria Math" pitchFamily="18" charset="0"/>
            </a:endParaRPr>
          </a:p>
          <a:p>
            <a:endParaRPr lang="en-US" sz="2900" dirty="0">
              <a:ea typeface="Cambria Math" pitchFamily="18" charset="0"/>
            </a:endParaRPr>
          </a:p>
          <a:p>
            <a:r>
              <a:rPr lang="en-US" sz="3800" dirty="0">
                <a:ea typeface="Cambria Math" pitchFamily="18" charset="0"/>
              </a:rPr>
              <a:t>Continue this process until all edges have been used. This produces an Euler circuit. Since every edge is included and no edge is included more than once.</a:t>
            </a:r>
          </a:p>
          <a:p>
            <a:r>
              <a:rPr lang="en-US" sz="3800" dirty="0"/>
              <a:t>Similar reasoning can be used to show that a graph with exactly two vertices of odd degree must have an Euler path connecting these two vertices of odd degree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852686"/>
            <a:ext cx="8458200" cy="1966714"/>
          </a:xfrm>
          <a:prstGeom prst="rect">
            <a:avLst/>
          </a:prstGeom>
        </p:spPr>
      </p:pic>
      <p:sp>
        <p:nvSpPr>
          <p:cNvPr id="7" name="TextBox 6"/>
          <p:cNvSpPr txBox="1"/>
          <p:nvPr/>
        </p:nvSpPr>
        <p:spPr>
          <a:xfrm>
            <a:off x="1026226" y="3387709"/>
            <a:ext cx="3498575"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the vertex is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c</a:t>
            </a:r>
            <a:r>
              <a:rPr kumimoji="0" lang="en-US" sz="1050" b="0" i="1" u="none" strike="noStrike" kern="1200" cap="none" spc="0" normalizeH="0" baseline="0" noProof="0" dirty="0">
                <a:ln>
                  <a:noFill/>
                </a:ln>
                <a:solidFill>
                  <a:prstClr val="black"/>
                </a:solidFill>
                <a:effectLst/>
                <a:uLnTx/>
                <a:uFillTx/>
                <a:latin typeface="Constantia"/>
                <a:ea typeface="Cambria Math" pitchFamily="18" charset="0"/>
                <a:cs typeface="+mn-cs"/>
              </a:rPr>
              <a:t>.</a:t>
            </a:r>
            <a:endParaRPr kumimoji="0" lang="en-US" sz="1050" b="0" i="0" u="none" strike="noStrike" kern="1200" cap="none" spc="0" normalizeH="0" baseline="0" noProof="0" dirty="0">
              <a:ln>
                <a:noFill/>
              </a:ln>
              <a:solidFill>
                <a:prstClr val="black"/>
              </a:solidFill>
              <a:effectLst/>
              <a:uLnTx/>
              <a:uFillTx/>
              <a:latin typeface="Constantia"/>
              <a:ea typeface="+mn-ea"/>
              <a:cs typeface="+mn-cs"/>
            </a:endParaRPr>
          </a:p>
        </p:txBody>
      </p:sp>
      <p:sp>
        <p:nvSpPr>
          <p:cNvPr id="8" name="TextBox 7"/>
          <p:cNvSpPr txBox="1"/>
          <p:nvPr/>
        </p:nvSpPr>
        <p:spPr>
          <a:xfrm>
            <a:off x="685800" y="4784300"/>
            <a:ext cx="7162800" cy="338554"/>
          </a:xfrm>
          <a:prstGeom prst="rect">
            <a:avLst/>
          </a:prstGeom>
          <a:noFill/>
          <a:ln>
            <a:solidFill>
              <a:schemeClr val="tx2"/>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In the example, we end up with the circuit    </a:t>
            </a:r>
            <a:r>
              <a:rPr kumimoji="0" lang="en-US" sz="1600" b="0" i="1" u="none" strike="noStrike" kern="1200" cap="none" spc="0" normalizeH="0" baseline="0" noProof="0" dirty="0">
                <a:ln>
                  <a:noFill/>
                </a:ln>
                <a:solidFill>
                  <a:prstClr val="black"/>
                </a:solidFill>
                <a:effectLst/>
                <a:uLnTx/>
                <a:uFillTx/>
                <a:latin typeface="Constantia"/>
                <a:ea typeface="Cambria Math" pitchFamily="18" charset="0"/>
                <a:cs typeface="+mn-cs"/>
              </a:rPr>
              <a:t>a, f, c, d, e, c, b, a</a:t>
            </a:r>
            <a:r>
              <a:rPr kumimoji="0" lang="en-US" sz="1600" b="0" i="0" u="none" strike="noStrike" kern="1200" cap="none" spc="0" normalizeH="0" baseline="0" noProof="0" dirty="0">
                <a:ln>
                  <a:noFill/>
                </a:ln>
                <a:solidFill>
                  <a:prstClr val="black"/>
                </a:solidFill>
                <a:effectLst/>
                <a:uLnTx/>
                <a:uFillTx/>
                <a:latin typeface="Constantia"/>
                <a:ea typeface="Cambria Math" pitchFamily="18" charset="0"/>
                <a:cs typeface="+mn-cs"/>
              </a:rPr>
              <a:t>.  </a:t>
            </a:r>
          </a:p>
        </p:txBody>
      </p:sp>
    </p:spTree>
    <p:extLst>
      <p:ext uri="{BB962C8B-B14F-4D97-AF65-F5344CB8AC3E}">
        <p14:creationId xmlns:p14="http://schemas.microsoft.com/office/powerpoint/2010/main" val="9574034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 for Constructing an  Euler Circuits</a:t>
            </a:r>
          </a:p>
        </p:txBody>
      </p:sp>
      <p:sp>
        <p:nvSpPr>
          <p:cNvPr id="3" name="Content Placeholder 2"/>
          <p:cNvSpPr>
            <a:spLocks noGrp="1"/>
          </p:cNvSpPr>
          <p:nvPr>
            <p:ph idx="1"/>
          </p:nvPr>
        </p:nvSpPr>
        <p:spPr/>
        <p:txBody>
          <a:bodyPr/>
          <a:lstStyle/>
          <a:p>
            <a:pPr marL="0" indent="0">
              <a:buNone/>
            </a:pPr>
            <a:r>
              <a:rPr lang="en-US" dirty="0"/>
              <a:t>In our proof we developed this algorithms for constructing a Euler circuit in a graph with no vertices of odd degree.</a:t>
            </a:r>
          </a:p>
        </p:txBody>
      </p:sp>
      <p:sp>
        <p:nvSpPr>
          <p:cNvPr id="4" name="Content Placeholder 2"/>
          <p:cNvSpPr txBox="1">
            <a:spLocks/>
          </p:cNvSpPr>
          <p:nvPr/>
        </p:nvSpPr>
        <p:spPr>
          <a:xfrm>
            <a:off x="685800" y="3429000"/>
            <a:ext cx="8153400" cy="3124199"/>
          </a:xfrm>
          <a:prstGeom prst="rect">
            <a:avLst/>
          </a:prstGeom>
          <a:ln>
            <a:solidFill>
              <a:schemeClr val="accent1"/>
            </a:solidFill>
          </a:ln>
        </p:spPr>
        <p:txBody>
          <a:bodyPr vert="horz">
            <a:normAutofit fontScale="70000" lnSpcReduction="20000"/>
          </a:bodyPr>
          <a:lstStyle/>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   procedure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Euler</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connected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all vertices of even degree)</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a circuit in </a:t>
            </a:r>
            <a:r>
              <a:rPr kumimoji="0" lang="en-US" sz="2600" b="0" i="1" u="none" strike="noStrike" kern="1200" cap="none" spc="0" normalizeH="0" baseline="0" noProof="0" dirty="0">
                <a:ln>
                  <a:noFill/>
                </a:ln>
                <a:solidFill>
                  <a:prstClr val="black"/>
                </a:solidFill>
                <a:effectLst/>
                <a:uLnTx/>
                <a:uFillTx/>
                <a:latin typeface="Constantia"/>
                <a:ea typeface="Cambria Math" pitchFamily="18" charset="0"/>
                <a:cs typeface="+mn-cs"/>
              </a:rPr>
              <a:t>G </a:t>
            </a: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beginning at an arbitrarily chosen vertex with edges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Cambria Math" pitchFamily="18" charset="0"/>
                <a:cs typeface="+mn-cs"/>
              </a:rPr>
              <a:t>                   successively  added to form a path that returns to this vertex. </a:t>
            </a:r>
            <a:endParaRPr kumimoji="0" lang="en-US" sz="2600" b="0"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1" u="none" strike="noStrike" kern="1200" cap="none" spc="0" normalizeH="0" baseline="0" noProof="0" dirty="0">
                <a:ln>
                  <a:noFill/>
                </a:ln>
                <a:solidFill>
                  <a:prstClr val="black"/>
                </a:solidFill>
                <a:effectLst/>
                <a:uLnTx/>
                <a:uFillTx/>
                <a:latin typeface="Constantia"/>
                <a:ea typeface="+mn-ea"/>
                <a:cs typeface="+mn-cs"/>
              </a:rPr>
              <a:t>    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G</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the edges of this circuit removed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1" i="0" u="none" strike="noStrike" kern="1200" cap="none" spc="0" normalizeH="0" baseline="0" noProof="0" dirty="0">
                <a:ln>
                  <a:noFill/>
                </a:ln>
                <a:solidFill>
                  <a:prstClr val="black"/>
                </a:solidFill>
                <a:effectLst/>
                <a:uLnTx/>
                <a:uFillTx/>
                <a:latin typeface="Constantia"/>
                <a:ea typeface="+mn-ea"/>
                <a:cs typeface="+mn-cs"/>
              </a:rPr>
              <a:t>while</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 </a:t>
            </a:r>
            <a:r>
              <a:rPr kumimoji="0" lang="en-US" sz="2600" b="0" i="0" u="none" strike="noStrike" kern="1200" cap="none" spc="0" normalizeH="0" baseline="0" noProof="0" dirty="0">
                <a:ln>
                  <a:noFill/>
                </a:ln>
                <a:solidFill>
                  <a:prstClr val="black"/>
                </a:solidFill>
                <a:effectLst/>
                <a:uLnTx/>
                <a:uFillTx/>
                <a:latin typeface="Constantia"/>
                <a:ea typeface="+mn-ea"/>
                <a:cs typeface="+mn-cs"/>
              </a:rPr>
              <a:t> has edges</a:t>
            </a:r>
            <a:endParaRPr kumimoji="0" lang="en-US" sz="2600" b="1" i="0" u="none" strike="noStrike" kern="1200" cap="none" spc="0" normalizeH="0" baseline="0" noProof="0" dirty="0">
              <a:ln>
                <a:noFill/>
              </a:ln>
              <a:solidFill>
                <a:prstClr val="black"/>
              </a:solidFill>
              <a:effectLst/>
              <a:uLnTx/>
              <a:uFillTx/>
              <a:latin typeface="Constantia"/>
              <a:ea typeface="+mn-ea"/>
              <a:cs typeface="+mn-cs"/>
            </a:endParaRP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1" u="none" strike="noStrike" kern="1200" cap="none" spc="0" normalizeH="0" baseline="0" noProof="0" dirty="0">
                <a:ln>
                  <a:noFill/>
                </a:ln>
                <a:solidFill>
                  <a:prstClr val="black"/>
                </a:solidFill>
                <a:effectLst/>
                <a:uLnTx/>
                <a:uFillTx/>
                <a:latin typeface="Constantia"/>
                <a:ea typeface="+mn-ea"/>
                <a:cs typeface="+mn-cs"/>
              </a:rPr>
              <a: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 circuit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beginning at a vertex in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that also is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an endpoint of an edge in circuit.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 </a:t>
            </a:r>
            <a:r>
              <a:rPr kumimoji="0" lang="en-US" sz="2600" b="0" i="1" u="none" strike="noStrike" kern="1200" cap="none" spc="0" normalizeH="0" baseline="0" noProof="0" dirty="0">
                <a:ln>
                  <a:noFill/>
                </a:ln>
                <a:solidFill>
                  <a:prstClr val="black"/>
                </a:solidFill>
                <a:effectLst/>
                <a:uLnTx/>
                <a:uFillTx/>
                <a:latin typeface="Constantia"/>
                <a:ea typeface="+mn-ea"/>
                <a:cs typeface="+mn-cs"/>
              </a:rPr>
              <a:t>H</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edges of </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subciruit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and all isolated vertices removed</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 </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with </a:t>
            </a:r>
            <a:r>
              <a:rPr kumimoji="0" lang="en-US" sz="2600" b="0" i="0" u="none" strike="noStrike" kern="1200" cap="none" spc="0" normalizeH="0" baseline="0" noProof="0" dirty="0" err="1">
                <a:ln>
                  <a:noFill/>
                </a:ln>
                <a:solidFill>
                  <a:prstClr val="black"/>
                </a:solidFill>
                <a:effectLst/>
                <a:uLnTx/>
                <a:uFillTx/>
                <a:latin typeface="Constantia"/>
                <a:ea typeface="+mn-ea"/>
                <a:cs typeface="+mn-cs"/>
              </a:rPr>
              <a:t>s</a:t>
            </a:r>
            <a:r>
              <a:rPr kumimoji="0" lang="en-US" sz="2600" b="0" i="1" u="none" strike="noStrike" kern="1200" cap="none" spc="0" normalizeH="0" baseline="0" noProof="0" dirty="0" err="1">
                <a:ln>
                  <a:noFill/>
                </a:ln>
                <a:solidFill>
                  <a:prstClr val="black"/>
                </a:solidFill>
                <a:effectLst/>
                <a:uLnTx/>
                <a:uFillTx/>
                <a:latin typeface="Constantia"/>
                <a:ea typeface="+mn-ea"/>
                <a:cs typeface="+mn-cs"/>
              </a:rPr>
              <a:t>ubcircuit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inserted at the appropriate vertex. </a:t>
            </a:r>
          </a:p>
          <a:p>
            <a:pPr marL="274320" marR="0" lvl="0" indent="-274320" algn="l" defTabSz="914400" rtl="0" eaLnBrk="1" fontAlgn="auto" latinLnBrk="0" hangingPunct="1">
              <a:lnSpc>
                <a:spcPct val="100000"/>
              </a:lnSpc>
              <a:spcBef>
                <a:spcPct val="20000"/>
              </a:spcBef>
              <a:spcAft>
                <a:spcPts val="0"/>
              </a:spcAft>
              <a:buClr>
                <a:srgbClr val="0BD0D9"/>
              </a:buClr>
              <a:buSzPct val="95000"/>
              <a:buFont typeface="Wingdings 2"/>
              <a:buNone/>
              <a:tabLst/>
              <a:defRPr/>
            </a:pPr>
            <a:r>
              <a:rPr kumimoji="0" lang="en-US" sz="2600" b="1" i="0" u="none" strike="noStrike" kern="1200" cap="none" spc="0" normalizeH="0" baseline="0" noProof="0" dirty="0">
                <a:ln>
                  <a:noFill/>
                </a:ln>
                <a:solidFill>
                  <a:prstClr val="black"/>
                </a:solidFill>
                <a:effectLst/>
                <a:uLnTx/>
                <a:uFillTx/>
                <a:latin typeface="Constantia"/>
                <a:ea typeface="+mn-ea"/>
                <a:cs typeface="+mn-cs"/>
              </a:rPr>
              <a:t>return</a:t>
            </a:r>
            <a:r>
              <a:rPr kumimoji="0" lang="en-US" sz="2600" b="0" i="0" u="none" strike="noStrike" kern="1200" cap="none" spc="0" normalizeH="0" baseline="0" noProof="0" dirty="0">
                <a:ln>
                  <a:noFill/>
                </a:ln>
                <a:solidFill>
                  <a:prstClr val="black"/>
                </a:solidFill>
                <a:effectLst/>
                <a:uLnTx/>
                <a:uFillTx/>
                <a:latin typeface="Constantia"/>
                <a:ea typeface="+mn-ea"/>
                <a:cs typeface="+mn-cs"/>
              </a:rPr>
              <a:t> </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a:t>
            </a:r>
            <a:r>
              <a:rPr kumimoji="0" lang="en-US" sz="2600" b="0" i="1" u="none" strike="noStrike" kern="1200" cap="none" spc="0" normalizeH="0" baseline="0" noProof="0" dirty="0">
                <a:ln>
                  <a:noFill/>
                </a:ln>
                <a:solidFill>
                  <a:prstClr val="black"/>
                </a:solidFill>
                <a:effectLst/>
                <a:uLnTx/>
                <a:uFillTx/>
                <a:latin typeface="Constantia"/>
                <a:ea typeface="+mn-ea"/>
                <a:cs typeface="+mn-cs"/>
              </a:rPr>
              <a:t>circuit</a:t>
            </a:r>
            <a:r>
              <a:rPr kumimoji="0" lang="en-US" sz="2600" b="0" i="0" u="none" strike="noStrike" kern="1200" cap="none" spc="0" normalizeH="0" baseline="0" noProof="0" dirty="0">
                <a:ln>
                  <a:noFill/>
                </a:ln>
                <a:solidFill>
                  <a:prstClr val="black"/>
                </a:solidFill>
                <a:effectLst/>
                <a:uLnTx/>
                <a:uFillTx/>
                <a:latin typeface="Constantia"/>
                <a:ea typeface="+mn-ea"/>
                <a:cs typeface="+mn-cs"/>
              </a:rPr>
              <a:t> is an Euler circuit} </a:t>
            </a:r>
            <a:endParaRPr kumimoji="0" lang="en-US" sz="2600" b="0" i="1" u="none" strike="noStrike" kern="1200" cap="none" spc="0" normalizeH="0" baseline="0" noProof="0" dirty="0">
              <a:ln>
                <a:noFill/>
              </a:ln>
              <a:solidFill>
                <a:prstClr val="black"/>
              </a:solidFill>
              <a:effectLst/>
              <a:uLnTx/>
              <a:uFillTx/>
              <a:latin typeface="Constantia"/>
              <a:ea typeface="+mn-ea"/>
              <a:cs typeface="+mn-cs"/>
            </a:endParaRPr>
          </a:p>
        </p:txBody>
      </p:sp>
    </p:spTree>
    <p:extLst>
      <p:ext uri="{BB962C8B-B14F-4D97-AF65-F5344CB8AC3E}">
        <p14:creationId xmlns:p14="http://schemas.microsoft.com/office/powerpoint/2010/main" val="2816373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Necessary and Sufficient Conditions for Euler Circuits and Paths (</a:t>
            </a:r>
            <a:r>
              <a:rPr lang="en-US" sz="4000" i="1" dirty="0"/>
              <a:t>continued</a:t>
            </a:r>
            <a:r>
              <a:rPr lang="en-US" sz="4000" dirty="0"/>
              <a:t>)</a:t>
            </a:r>
          </a:p>
        </p:txBody>
      </p:sp>
      <p:sp>
        <p:nvSpPr>
          <p:cNvPr id="3" name="Content Placeholder 2"/>
          <p:cNvSpPr>
            <a:spLocks noGrp="1"/>
          </p:cNvSpPr>
          <p:nvPr>
            <p:ph idx="1"/>
          </p:nvPr>
        </p:nvSpPr>
        <p:spPr/>
        <p:txBody>
          <a:bodyPr>
            <a:normAutofit/>
          </a:bodyPr>
          <a:lstStyle/>
          <a:p>
            <a:pPr marL="0" indent="0">
              <a:buNone/>
            </a:pPr>
            <a:r>
              <a:rPr lang="en-US" b="1" dirty="0"/>
              <a:t>Theorem</a:t>
            </a:r>
            <a:r>
              <a:rPr lang="en-US" dirty="0"/>
              <a:t>: A connected </a:t>
            </a:r>
            <a:r>
              <a:rPr lang="en-US" dirty="0" err="1"/>
              <a:t>multigraph</a:t>
            </a:r>
            <a:r>
              <a:rPr lang="en-US" dirty="0"/>
              <a:t> with at least two vertices has an Euler circuit if and only if each of its vertices has an even degree and it has an Euler path if and only if it has exactly two vertices of odd degree.</a:t>
            </a:r>
          </a:p>
          <a:p>
            <a:pPr marL="0" indent="0">
              <a:buNone/>
            </a:pPr>
            <a:endParaRPr lang="en-US" dirty="0"/>
          </a:p>
          <a:p>
            <a:pPr marL="0" indent="0">
              <a:buNone/>
            </a:pPr>
            <a:r>
              <a:rPr lang="en-US" b="1" dirty="0"/>
              <a:t>Example</a:t>
            </a:r>
            <a:r>
              <a:rPr lang="en-US" dirty="0"/>
              <a:t>: Two of the vertices in the </a:t>
            </a:r>
            <a:r>
              <a:rPr lang="en-US" dirty="0" err="1"/>
              <a:t>multigraph</a:t>
            </a:r>
            <a:r>
              <a:rPr lang="en-US" dirty="0"/>
              <a:t> model of the  K</a:t>
            </a:r>
            <a:r>
              <a:rPr lang="az-Cyrl-AZ" dirty="0">
                <a:latin typeface="Cambria Math"/>
                <a:ea typeface="Cambria Math"/>
              </a:rPr>
              <a:t>ӧ</a:t>
            </a:r>
            <a:r>
              <a:rPr lang="en-US" dirty="0" err="1"/>
              <a:t>nigsberg</a:t>
            </a:r>
            <a:r>
              <a:rPr lang="en-US" dirty="0"/>
              <a:t> bridge problem have odd degree.   Hence, there is no Euler circuit in this </a:t>
            </a:r>
            <a:r>
              <a:rPr lang="en-US" dirty="0" err="1"/>
              <a:t>multigraph</a:t>
            </a:r>
            <a:r>
              <a:rPr lang="en-US" dirty="0"/>
              <a:t> and  it is impossible to start at a given point, cross each bridge exactly once, and return to the starting point. </a:t>
            </a:r>
          </a:p>
          <a:p>
            <a:pPr marL="0" indent="0">
              <a:buNone/>
            </a:pPr>
            <a:endParaRPr lang="en-US" dirty="0"/>
          </a:p>
          <a:p>
            <a:pPr marL="0" indent="0">
              <a:buNone/>
            </a:pPr>
            <a:r>
              <a:rPr lang="en-US" dirty="0"/>
              <a:t> </a:t>
            </a:r>
          </a:p>
          <a:p>
            <a:pPr marL="0" indent="0">
              <a:buNone/>
            </a:pPr>
            <a:endParaRPr lang="en-US" dirty="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5181600"/>
            <a:ext cx="3425190" cy="1433322"/>
          </a:xfrm>
          <a:prstGeom prst="rect">
            <a:avLst/>
          </a:prstGeom>
        </p:spPr>
      </p:pic>
    </p:spTree>
    <p:extLst>
      <p:ext uri="{BB962C8B-B14F-4D97-AF65-F5344CB8AC3E}">
        <p14:creationId xmlns:p14="http://schemas.microsoft.com/office/powerpoint/2010/main" val="13979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304800"/>
          </a:xfrm>
        </p:spPr>
        <p:txBody>
          <a:bodyPr>
            <a:noAutofit/>
          </a:bodyPr>
          <a:lstStyle/>
          <a:p>
            <a:r>
              <a:rPr lang="en-US" sz="4400" dirty="0"/>
              <a:t>Euler Circuits and Paths </a:t>
            </a:r>
          </a:p>
        </p:txBody>
      </p:sp>
      <p:sp>
        <p:nvSpPr>
          <p:cNvPr id="3" name="Content Placeholder 2"/>
          <p:cNvSpPr>
            <a:spLocks noGrp="1"/>
          </p:cNvSpPr>
          <p:nvPr>
            <p:ph idx="1"/>
          </p:nvPr>
        </p:nvSpPr>
        <p:spPr>
          <a:xfrm>
            <a:off x="457200" y="1143000"/>
            <a:ext cx="8229600" cy="5181600"/>
          </a:xfrm>
        </p:spPr>
        <p:txBody>
          <a:bodyPr>
            <a:normAutofit fontScale="92500" lnSpcReduction="10000"/>
          </a:bodyPr>
          <a:lstStyle/>
          <a:p>
            <a:pPr indent="0">
              <a:buNone/>
            </a:pPr>
            <a:r>
              <a:rPr lang="en-US" b="1" dirty="0"/>
              <a:t>Example</a:t>
            </a:r>
            <a:r>
              <a:rPr lang="en-US" dirty="0"/>
              <a:t>:</a:t>
            </a:r>
          </a:p>
          <a:p>
            <a:pPr indent="0">
              <a:buNone/>
            </a:pPr>
            <a:endParaRPr lang="en-US" dirty="0"/>
          </a:p>
          <a:p>
            <a:pPr indent="0">
              <a:buNone/>
            </a:pPr>
            <a:endParaRPr lang="en-US" dirty="0"/>
          </a:p>
          <a:p>
            <a:pPr indent="0">
              <a:buNone/>
            </a:pPr>
            <a:endParaRPr lang="en-US" dirty="0"/>
          </a:p>
          <a:p>
            <a:pPr indent="0">
              <a:buNone/>
            </a:pPr>
            <a:endParaRPr lang="en-US" dirty="0"/>
          </a:p>
          <a:p>
            <a:pPr indent="0">
              <a:buNone/>
            </a:pPr>
            <a:endParaRPr lang="en-US" i="1" dirty="0"/>
          </a:p>
          <a:p>
            <a:pPr indent="0">
              <a:buNone/>
            </a:pPr>
            <a:endParaRPr lang="en-US" i="1" dirty="0"/>
          </a:p>
          <a:p>
            <a:pPr indent="0">
              <a:buNone/>
            </a:pPr>
            <a:endParaRPr lang="en-US" i="1" dirty="0"/>
          </a:p>
          <a:p>
            <a:pPr indent="0">
              <a:buNone/>
            </a:pPr>
            <a:endParaRPr lang="en-US" i="1" dirty="0"/>
          </a:p>
          <a:p>
            <a:pPr indent="0">
              <a:buNone/>
            </a:pPr>
            <a:r>
              <a:rPr lang="en-US" i="1" dirty="0"/>
              <a:t>G</a:t>
            </a:r>
            <a:r>
              <a:rPr lang="en-US" baseline="-25000" dirty="0">
                <a:latin typeface="Cambria Math" pitchFamily="18" charset="0"/>
                <a:ea typeface="Cambria Math" pitchFamily="18" charset="0"/>
              </a:rPr>
              <a:t>1</a:t>
            </a:r>
            <a:r>
              <a:rPr lang="en-US" dirty="0"/>
              <a:t> contains exactly two vertices of odd degree (</a:t>
            </a:r>
            <a:r>
              <a:rPr lang="en-US" i="1" dirty="0"/>
              <a:t>b</a:t>
            </a:r>
            <a:r>
              <a:rPr lang="en-US" dirty="0"/>
              <a:t> and </a:t>
            </a:r>
            <a:r>
              <a:rPr lang="en-US" i="1" dirty="0"/>
              <a:t>d</a:t>
            </a:r>
            <a:r>
              <a:rPr lang="en-US" dirty="0"/>
              <a:t>). Hence it has an Euler path, e.g.,  </a:t>
            </a:r>
            <a:r>
              <a:rPr lang="en-US" i="1" dirty="0"/>
              <a:t>d</a:t>
            </a:r>
            <a:r>
              <a:rPr lang="en-US" dirty="0"/>
              <a:t>, </a:t>
            </a:r>
            <a:r>
              <a:rPr lang="en-US" i="1" dirty="0"/>
              <a:t>a</a:t>
            </a:r>
            <a:r>
              <a:rPr lang="en-US" dirty="0"/>
              <a:t>, </a:t>
            </a:r>
            <a:r>
              <a:rPr lang="en-US" i="1" dirty="0"/>
              <a:t>b</a:t>
            </a:r>
            <a:r>
              <a:rPr lang="en-US" dirty="0"/>
              <a:t>, </a:t>
            </a:r>
            <a:r>
              <a:rPr lang="en-US" i="1" dirty="0"/>
              <a:t>c</a:t>
            </a:r>
            <a:r>
              <a:rPr lang="en-US" dirty="0"/>
              <a:t>, </a:t>
            </a:r>
            <a:r>
              <a:rPr lang="en-US" i="1" dirty="0"/>
              <a:t>d</a:t>
            </a:r>
            <a:r>
              <a:rPr lang="en-US" dirty="0"/>
              <a:t>, </a:t>
            </a:r>
            <a:r>
              <a:rPr lang="en-US" i="1" dirty="0"/>
              <a:t>b</a:t>
            </a:r>
            <a:r>
              <a:rPr lang="en-US" dirty="0"/>
              <a:t>.</a:t>
            </a:r>
          </a:p>
          <a:p>
            <a:pPr indent="0">
              <a:buNone/>
            </a:pPr>
            <a:r>
              <a:rPr lang="en-US" dirty="0"/>
              <a:t> </a:t>
            </a:r>
          </a:p>
          <a:p>
            <a:pPr indent="0">
              <a:buNone/>
            </a:pPr>
            <a:r>
              <a:rPr lang="en-US" i="1" dirty="0"/>
              <a:t>G</a:t>
            </a:r>
            <a:r>
              <a:rPr lang="en-US" baseline="-25000" dirty="0">
                <a:latin typeface="Cambria Math" pitchFamily="18" charset="0"/>
                <a:ea typeface="Cambria Math" pitchFamily="18" charset="0"/>
              </a:rPr>
              <a:t>2</a:t>
            </a:r>
            <a:r>
              <a:rPr lang="en-US" dirty="0"/>
              <a:t> has exactly two vertices of odd degree (</a:t>
            </a:r>
            <a:r>
              <a:rPr lang="en-US" i="1" dirty="0"/>
              <a:t>b</a:t>
            </a:r>
            <a:r>
              <a:rPr lang="en-US" dirty="0"/>
              <a:t> and </a:t>
            </a:r>
            <a:r>
              <a:rPr lang="en-US" i="1" dirty="0"/>
              <a:t>d</a:t>
            </a:r>
            <a:r>
              <a:rPr lang="en-US" dirty="0"/>
              <a:t>). Hence it has an Euler path, e.g.,  </a:t>
            </a:r>
            <a:r>
              <a:rPr lang="en-US" i="1" dirty="0"/>
              <a:t>b</a:t>
            </a:r>
            <a:r>
              <a:rPr lang="en-US" dirty="0"/>
              <a:t>, </a:t>
            </a:r>
            <a:r>
              <a:rPr lang="en-US" i="1" dirty="0"/>
              <a:t>a</a:t>
            </a:r>
            <a:r>
              <a:rPr lang="en-US" dirty="0"/>
              <a:t>, </a:t>
            </a:r>
            <a:r>
              <a:rPr lang="en-US" i="1" dirty="0"/>
              <a:t>g</a:t>
            </a:r>
            <a:r>
              <a:rPr lang="en-US" dirty="0"/>
              <a:t>, </a:t>
            </a:r>
            <a:r>
              <a:rPr lang="en-US" i="1" dirty="0"/>
              <a:t>f</a:t>
            </a:r>
            <a:r>
              <a:rPr lang="en-US" dirty="0"/>
              <a:t>, </a:t>
            </a:r>
            <a:r>
              <a:rPr lang="en-US" i="1" dirty="0"/>
              <a:t>e</a:t>
            </a:r>
            <a:r>
              <a:rPr lang="en-US" dirty="0"/>
              <a:t>, </a:t>
            </a:r>
            <a:r>
              <a:rPr lang="en-US" i="1" dirty="0"/>
              <a:t>d</a:t>
            </a:r>
            <a:r>
              <a:rPr lang="en-US" dirty="0"/>
              <a:t>, </a:t>
            </a:r>
            <a:r>
              <a:rPr lang="en-US" i="1" dirty="0"/>
              <a:t>c</a:t>
            </a:r>
            <a:r>
              <a:rPr lang="en-US" dirty="0"/>
              <a:t>, </a:t>
            </a:r>
            <a:r>
              <a:rPr lang="en-US" i="1" dirty="0"/>
              <a:t>g</a:t>
            </a:r>
            <a:r>
              <a:rPr lang="en-US" dirty="0"/>
              <a:t>, </a:t>
            </a:r>
            <a:r>
              <a:rPr lang="en-US" i="1" dirty="0"/>
              <a:t>b</a:t>
            </a:r>
            <a:r>
              <a:rPr lang="en-US" dirty="0"/>
              <a:t>, </a:t>
            </a:r>
            <a:r>
              <a:rPr lang="en-US" i="1" dirty="0"/>
              <a:t>c, f</a:t>
            </a:r>
            <a:r>
              <a:rPr lang="en-US" dirty="0"/>
              <a:t>, </a:t>
            </a:r>
            <a:r>
              <a:rPr lang="en-US" i="1" dirty="0"/>
              <a:t>d</a:t>
            </a:r>
            <a:r>
              <a:rPr lang="en-US" dirty="0"/>
              <a:t>. </a:t>
            </a:r>
          </a:p>
          <a:p>
            <a:pPr indent="0">
              <a:buNone/>
            </a:pPr>
            <a:endParaRPr lang="en-US" dirty="0"/>
          </a:p>
          <a:p>
            <a:pPr indent="0">
              <a:buNone/>
            </a:pPr>
            <a:r>
              <a:rPr lang="en-US" i="1" dirty="0"/>
              <a:t>G</a:t>
            </a:r>
            <a:r>
              <a:rPr lang="en-US" baseline="-25000" dirty="0">
                <a:latin typeface="Cambria Math" pitchFamily="18" charset="0"/>
                <a:ea typeface="Cambria Math" pitchFamily="18" charset="0"/>
              </a:rPr>
              <a:t>3</a:t>
            </a:r>
            <a:r>
              <a:rPr lang="en-US" dirty="0"/>
              <a:t> has six vertices of odd degree. Hence, it does not have an Euler path.</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1524000"/>
            <a:ext cx="8229600" cy="2057400"/>
          </a:xfrm>
          <a:prstGeom prst="rect">
            <a:avLst/>
          </a:prstGeom>
        </p:spPr>
      </p:pic>
    </p:spTree>
    <p:extLst>
      <p:ext uri="{BB962C8B-B14F-4D97-AF65-F5344CB8AC3E}">
        <p14:creationId xmlns:p14="http://schemas.microsoft.com/office/powerpoint/2010/main" val="326477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of Euler Paths and Circuits</a:t>
            </a:r>
          </a:p>
        </p:txBody>
      </p:sp>
      <p:sp>
        <p:nvSpPr>
          <p:cNvPr id="3" name="Content Placeholder 2"/>
          <p:cNvSpPr>
            <a:spLocks noGrp="1"/>
          </p:cNvSpPr>
          <p:nvPr>
            <p:ph idx="1"/>
          </p:nvPr>
        </p:nvSpPr>
        <p:spPr/>
        <p:txBody>
          <a:bodyPr>
            <a:normAutofit/>
          </a:bodyPr>
          <a:lstStyle/>
          <a:p>
            <a:r>
              <a:rPr lang="en-US" dirty="0"/>
              <a:t>Euler paths and circuits can be used to solve many practical problems such as finding a path or circuit that traverses each</a:t>
            </a:r>
          </a:p>
          <a:p>
            <a:pPr lvl="1"/>
            <a:r>
              <a:rPr lang="en-US" dirty="0"/>
              <a:t> street in a neighborhood, </a:t>
            </a:r>
          </a:p>
          <a:p>
            <a:pPr lvl="1"/>
            <a:r>
              <a:rPr lang="en-US" dirty="0"/>
              <a:t>road in a transportation network,</a:t>
            </a:r>
          </a:p>
          <a:p>
            <a:pPr lvl="1"/>
            <a:r>
              <a:rPr lang="en-US" dirty="0"/>
              <a:t>connection in a utility grid, </a:t>
            </a:r>
          </a:p>
          <a:p>
            <a:pPr lvl="1"/>
            <a:r>
              <a:rPr lang="en-US" dirty="0"/>
              <a:t>link in a communications network.</a:t>
            </a:r>
          </a:p>
          <a:p>
            <a:r>
              <a:rPr lang="en-US" dirty="0"/>
              <a:t>Other applications are found in the </a:t>
            </a:r>
          </a:p>
          <a:p>
            <a:pPr lvl="1"/>
            <a:r>
              <a:rPr lang="en-US" dirty="0"/>
              <a:t>layout of circuits, </a:t>
            </a:r>
          </a:p>
          <a:p>
            <a:pPr lvl="1"/>
            <a:r>
              <a:rPr lang="en-US" dirty="0"/>
              <a:t>network multicasting,</a:t>
            </a:r>
          </a:p>
          <a:p>
            <a:pPr lvl="1"/>
            <a:r>
              <a:rPr lang="en-US" dirty="0"/>
              <a:t>molecular biology, where Euler paths are used in the sequencing of DNA.</a:t>
            </a:r>
          </a:p>
        </p:txBody>
      </p:sp>
    </p:spTree>
    <p:extLst>
      <p:ext uri="{BB962C8B-B14F-4D97-AF65-F5344CB8AC3E}">
        <p14:creationId xmlns:p14="http://schemas.microsoft.com/office/powerpoint/2010/main" val="53567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26466"/>
          </a:xfrm>
        </p:spPr>
        <p:txBody>
          <a:bodyPr>
            <a:normAutofit fontScale="90000"/>
          </a:bodyPr>
          <a:lstStyle/>
          <a:p>
            <a:r>
              <a:rPr lang="en-US" sz="4400" dirty="0"/>
              <a:t>Hamilton Paths and Circuits</a:t>
            </a:r>
          </a:p>
        </p:txBody>
      </p:sp>
      <p:sp>
        <p:nvSpPr>
          <p:cNvPr id="3" name="Content Placeholder 2"/>
          <p:cNvSpPr>
            <a:spLocks noGrp="1"/>
          </p:cNvSpPr>
          <p:nvPr>
            <p:ph idx="1"/>
          </p:nvPr>
        </p:nvSpPr>
        <p:spPr>
          <a:xfrm>
            <a:off x="304800" y="1268476"/>
            <a:ext cx="8382000" cy="5056124"/>
          </a:xfrm>
        </p:spPr>
        <p:txBody>
          <a:bodyPr>
            <a:normAutofit fontScale="62500" lnSpcReduction="20000"/>
          </a:bodyPr>
          <a:lstStyle/>
          <a:p>
            <a:r>
              <a:rPr lang="en-US" sz="2900" dirty="0"/>
              <a:t>Euler paths and circuits contained every edge only once.</a:t>
            </a:r>
          </a:p>
          <a:p>
            <a:pPr marL="0" indent="0">
              <a:buNone/>
            </a:pPr>
            <a:r>
              <a:rPr lang="en-US" sz="2900" dirty="0"/>
              <a:t>     Now we look at paths and circuits that contain every vertex exactly once. </a:t>
            </a:r>
          </a:p>
          <a:p>
            <a:r>
              <a:rPr lang="en-US" sz="2900" dirty="0"/>
              <a:t>William Hamilton invented the </a:t>
            </a:r>
            <a:r>
              <a:rPr lang="en-US" sz="2900" i="1" dirty="0" err="1"/>
              <a:t>Icosian</a:t>
            </a:r>
            <a:r>
              <a:rPr lang="en-US" sz="2900" i="1" dirty="0"/>
              <a:t> puzzle </a:t>
            </a:r>
            <a:r>
              <a:rPr lang="en-US" sz="2900" dirty="0"/>
              <a:t>in </a:t>
            </a:r>
            <a:r>
              <a:rPr lang="en-US" sz="2900" dirty="0">
                <a:latin typeface="Cambria Math" pitchFamily="18" charset="0"/>
                <a:ea typeface="Cambria Math" pitchFamily="18" charset="0"/>
              </a:rPr>
              <a:t>1857</a:t>
            </a:r>
            <a:r>
              <a:rPr lang="en-US" sz="2900" dirty="0"/>
              <a:t>. It consisted of a wooden dodecahedron (with </a:t>
            </a:r>
            <a:r>
              <a:rPr lang="en-US" sz="2900" dirty="0">
                <a:latin typeface="Cambria Math" pitchFamily="18" charset="0"/>
                <a:ea typeface="Cambria Math" pitchFamily="18" charset="0"/>
              </a:rPr>
              <a:t>12</a:t>
            </a:r>
            <a:r>
              <a:rPr lang="en-US" sz="2900" dirty="0"/>
              <a:t> regular pentagons as faces),  illustrated in (a), with a peg at each vertex, labeled with the names of different cities. String was used to used to plot a circuit visiting </a:t>
            </a:r>
            <a:r>
              <a:rPr lang="en-US" sz="2900" dirty="0">
                <a:latin typeface="Cambria Math" pitchFamily="18" charset="0"/>
                <a:ea typeface="Cambria Math" pitchFamily="18" charset="0"/>
              </a:rPr>
              <a:t>20</a:t>
            </a:r>
            <a:r>
              <a:rPr lang="en-US" sz="2900" dirty="0"/>
              <a:t> cities exactly once</a:t>
            </a:r>
          </a:p>
          <a:p>
            <a:r>
              <a:rPr lang="en-US" sz="2900" dirty="0"/>
              <a:t>The graph form of the puzzle is given in (b).  </a:t>
            </a:r>
          </a:p>
          <a:p>
            <a:endParaRPr lang="en-US" dirty="0"/>
          </a:p>
          <a:p>
            <a:endParaRPr lang="en-US" dirty="0"/>
          </a:p>
          <a:p>
            <a:endParaRPr lang="en-US" dirty="0"/>
          </a:p>
          <a:p>
            <a:endParaRPr lang="en-US" dirty="0"/>
          </a:p>
          <a:p>
            <a:endParaRPr lang="en-US" dirty="0"/>
          </a:p>
          <a:p>
            <a:endParaRPr lang="en-US" dirty="0"/>
          </a:p>
          <a:p>
            <a:endParaRPr lang="en-US" dirty="0"/>
          </a:p>
          <a:p>
            <a:r>
              <a:rPr lang="en-US" sz="3300" dirty="0"/>
              <a:t>The solution  (a Hamilton circuit) is given  here.</a:t>
            </a:r>
          </a:p>
          <a:p>
            <a:pPr indent="0">
              <a:buNone/>
            </a:pPr>
            <a:endParaRPr lang="en-US" dirty="0"/>
          </a:p>
          <a:p>
            <a:pPr marL="731520" indent="-457200"/>
            <a:endParaRPr lang="en-US" dirty="0"/>
          </a:p>
          <a:p>
            <a:pPr indent="0">
              <a:buNone/>
            </a:pPr>
            <a:r>
              <a:rPr lang="en-US" dirty="0"/>
              <a:t>   </a:t>
            </a:r>
          </a:p>
          <a:p>
            <a:pPr indent="0">
              <a:buNone/>
            </a:pPr>
            <a:endParaRPr lang="en-US" dirty="0"/>
          </a:p>
          <a:p>
            <a:pPr indent="0">
              <a:buNone/>
            </a:pPr>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9318" y="566166"/>
            <a:ext cx="884682" cy="1034034"/>
          </a:xfrm>
          <a:prstGeom prst="rect">
            <a:avLst/>
          </a:prstGeom>
        </p:spPr>
      </p:pic>
      <p:sp>
        <p:nvSpPr>
          <p:cNvPr id="7" name="TextBox 6"/>
          <p:cNvSpPr txBox="1"/>
          <p:nvPr/>
        </p:nvSpPr>
        <p:spPr>
          <a:xfrm>
            <a:off x="6934200" y="207224"/>
            <a:ext cx="17526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William Rowan Hamilton (</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1805- 1865</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pic>
        <p:nvPicPr>
          <p:cNvPr id="8"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3211271"/>
            <a:ext cx="7655257" cy="129302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8000" y="5111867"/>
            <a:ext cx="3215259" cy="1099566"/>
          </a:xfrm>
          <a:prstGeom prst="rect">
            <a:avLst/>
          </a:prstGeom>
        </p:spPr>
      </p:pic>
    </p:spTree>
    <p:extLst>
      <p:ext uri="{BB962C8B-B14F-4D97-AF65-F5344CB8AC3E}">
        <p14:creationId xmlns:p14="http://schemas.microsoft.com/office/powerpoint/2010/main" val="379754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301"/>
            <a:ext cx="8229600" cy="632330"/>
          </a:xfrm>
        </p:spPr>
        <p:txBody>
          <a:bodyPr>
            <a:normAutofit/>
          </a:bodyPr>
          <a:lstStyle/>
          <a:p>
            <a:pPr algn="ctr"/>
            <a:r>
              <a:rPr lang="en-US" b="1" dirty="0">
                <a:effectLst>
                  <a:outerShdw blurRad="38100" dist="38100" dir="2700000" algn="tl">
                    <a:srgbClr val="000000">
                      <a:alpha val="43137"/>
                    </a:srgbClr>
                  </a:outerShdw>
                </a:effectLst>
              </a:rPr>
              <a:t>Some Terminology (</a:t>
            </a:r>
            <a:r>
              <a:rPr lang="en-US" b="1" i="1" dirty="0">
                <a:effectLst>
                  <a:outerShdw blurRad="38100" dist="38100" dir="2700000" algn="tl">
                    <a:srgbClr val="000000">
                      <a:alpha val="43137"/>
                    </a:srgbClr>
                  </a:outerShdw>
                </a:effectLst>
              </a:rPr>
              <a:t>continued</a:t>
            </a:r>
            <a:r>
              <a:rPr lang="en-US" b="1" dirty="0">
                <a:effectLst>
                  <a:outerShdw blurRad="38100" dist="38100" dir="2700000" algn="tl">
                    <a:srgbClr val="000000">
                      <a:alpha val="43137"/>
                    </a:srgbClr>
                  </a:outerShdw>
                </a:effectLst>
              </a:rPr>
              <a:t>)</a:t>
            </a:r>
          </a:p>
        </p:txBody>
      </p:sp>
      <p:sp>
        <p:nvSpPr>
          <p:cNvPr id="3" name="Content Placeholder 2"/>
          <p:cNvSpPr>
            <a:spLocks noGrp="1"/>
          </p:cNvSpPr>
          <p:nvPr>
            <p:ph idx="1"/>
          </p:nvPr>
        </p:nvSpPr>
        <p:spPr>
          <a:xfrm>
            <a:off x="630217" y="1524000"/>
            <a:ext cx="8229600" cy="4793417"/>
          </a:xfrm>
        </p:spPr>
        <p:txBody>
          <a:bodyPr/>
          <a:lstStyle/>
          <a:p>
            <a:r>
              <a:rPr lang="en-US" sz="2000" dirty="0"/>
              <a:t>A </a:t>
            </a:r>
            <a:r>
              <a:rPr lang="en-US" sz="2000" i="1" dirty="0"/>
              <a:t>simple directed graph </a:t>
            </a:r>
            <a:r>
              <a:rPr lang="en-US" sz="2000" dirty="0"/>
              <a:t>has no loops and no multiple edges.</a:t>
            </a:r>
          </a:p>
          <a:p>
            <a:pPr marL="0" indent="0">
              <a:buNone/>
            </a:pPr>
            <a:endParaRPr lang="en-US" dirty="0"/>
          </a:p>
          <a:p>
            <a:pPr marL="0" indent="0">
              <a:buNone/>
            </a:pPr>
            <a:endParaRPr lang="en-US" dirty="0"/>
          </a:p>
          <a:p>
            <a:pPr marL="0" indent="0">
              <a:buNone/>
            </a:pPr>
            <a:endParaRPr lang="en-US" dirty="0"/>
          </a:p>
          <a:p>
            <a:r>
              <a:rPr lang="en-US" sz="2000" dirty="0"/>
              <a:t>A </a:t>
            </a:r>
            <a:r>
              <a:rPr lang="en-US" sz="2000" i="1" dirty="0"/>
              <a:t>directed </a:t>
            </a:r>
            <a:r>
              <a:rPr lang="en-US" sz="2000" i="1" dirty="0" err="1"/>
              <a:t>multigraph</a:t>
            </a:r>
            <a:r>
              <a:rPr lang="en-US" sz="2000" dirty="0"/>
              <a:t> may have multiple directed edges.  When there are </a:t>
            </a:r>
            <a:r>
              <a:rPr lang="en-US" sz="2000" i="1" dirty="0"/>
              <a:t>m</a:t>
            </a:r>
            <a:r>
              <a:rPr lang="en-US" sz="2000" dirty="0"/>
              <a:t> directed edges from the vertex </a:t>
            </a:r>
            <a:r>
              <a:rPr lang="en-US" sz="2000" i="1" dirty="0"/>
              <a:t>u</a:t>
            </a:r>
            <a:r>
              <a:rPr lang="en-US" sz="2000" dirty="0"/>
              <a:t> to the vertex </a:t>
            </a:r>
            <a:r>
              <a:rPr lang="en-US" sz="2000" i="1" dirty="0"/>
              <a:t>v</a:t>
            </a:r>
            <a:r>
              <a:rPr lang="en-US" sz="2000" dirty="0"/>
              <a:t>,  we say that  (</a:t>
            </a:r>
            <a:r>
              <a:rPr lang="en-US" sz="2000" i="1" dirty="0" err="1"/>
              <a:t>u,v</a:t>
            </a:r>
            <a:r>
              <a:rPr lang="en-US" sz="2000" dirty="0"/>
              <a:t>)</a:t>
            </a:r>
            <a:r>
              <a:rPr lang="en-US" sz="2000" i="1" dirty="0"/>
              <a:t> </a:t>
            </a:r>
            <a:r>
              <a:rPr lang="en-US" sz="2000" dirty="0"/>
              <a:t>is an edge of </a:t>
            </a:r>
            <a:r>
              <a:rPr lang="en-US" sz="2000" i="1" dirty="0"/>
              <a:t>multiplicity m</a:t>
            </a:r>
            <a:r>
              <a:rPr lang="en-US" sz="2000" dirty="0"/>
              <a:t>.</a:t>
            </a:r>
          </a:p>
        </p:txBody>
      </p:sp>
      <p:grpSp>
        <p:nvGrpSpPr>
          <p:cNvPr id="4" name="Group 3"/>
          <p:cNvGrpSpPr/>
          <p:nvPr/>
        </p:nvGrpSpPr>
        <p:grpSpPr>
          <a:xfrm>
            <a:off x="5994481" y="1749397"/>
            <a:ext cx="1968392" cy="1295400"/>
            <a:chOff x="2362200" y="2057400"/>
            <a:chExt cx="4038600" cy="2121932"/>
          </a:xfrm>
        </p:grpSpPr>
        <p:sp>
          <p:nvSpPr>
            <p:cNvPr id="5" name="Oval 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6" name="Oval 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7" name="Oval 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8" name="Straight Connector 7"/>
            <p:cNvCxnSpPr>
              <a:endCxn id="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5"/>
              <a:endCxn id="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4443272" y="2751185"/>
              <a:ext cx="1405078" cy="833577"/>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622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12" name="TextBox 11"/>
            <p:cNvSpPr txBox="1"/>
            <p:nvPr/>
          </p:nvSpPr>
          <p:spPr>
            <a:xfrm>
              <a:off x="5943600" y="20574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13" name="TextBox 12"/>
            <p:cNvSpPr txBox="1"/>
            <p:nvPr/>
          </p:nvSpPr>
          <p:spPr>
            <a:xfrm>
              <a:off x="5105400" y="38100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grpSp>
      <p:grpSp>
        <p:nvGrpSpPr>
          <p:cNvPr id="14" name="Group 13"/>
          <p:cNvGrpSpPr/>
          <p:nvPr/>
        </p:nvGrpSpPr>
        <p:grpSpPr>
          <a:xfrm>
            <a:off x="6144524" y="4829492"/>
            <a:ext cx="2240280" cy="1318034"/>
            <a:chOff x="2362200" y="1905000"/>
            <a:chExt cx="4191000" cy="2689634"/>
          </a:xfrm>
        </p:grpSpPr>
        <p:sp>
          <p:nvSpPr>
            <p:cNvPr id="15" name="Oval 14"/>
            <p:cNvSpPr/>
            <p:nvPr/>
          </p:nvSpPr>
          <p:spPr>
            <a:xfrm>
              <a:off x="29718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6" name="Oval 15"/>
            <p:cNvSpPr/>
            <p:nvPr/>
          </p:nvSpPr>
          <p:spPr>
            <a:xfrm>
              <a:off x="4648200" y="38862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sp>
          <p:nvSpPr>
            <p:cNvPr id="17" name="Oval 16"/>
            <p:cNvSpPr/>
            <p:nvPr/>
          </p:nvSpPr>
          <p:spPr>
            <a:xfrm>
              <a:off x="5562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onstantia"/>
                <a:ea typeface="+mn-ea"/>
                <a:cs typeface="+mn-cs"/>
              </a:endParaRPr>
            </a:p>
          </p:txBody>
        </p:sp>
        <p:cxnSp>
          <p:nvCxnSpPr>
            <p:cNvPr id="18" name="Straight Connector 17"/>
            <p:cNvCxnSpPr>
              <a:endCxn id="17" idx="2"/>
            </p:cNvCxnSpPr>
            <p:nvPr/>
          </p:nvCxnSpPr>
          <p:spPr>
            <a:xfrm flipV="1">
              <a:off x="3276600" y="2400300"/>
              <a:ext cx="2286000" cy="38100"/>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5" idx="5"/>
              <a:endCxn id="16" idx="1"/>
            </p:cNvCxnSpPr>
            <p:nvPr/>
          </p:nvCxnSpPr>
          <p:spPr>
            <a:xfrm rot="16200000" flipH="1">
              <a:off x="3205022" y="2443022"/>
              <a:ext cx="1438556" cy="1514756"/>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7" idx="4"/>
              <a:endCxn id="16" idx="7"/>
            </p:cNvCxnSpPr>
            <p:nvPr/>
          </p:nvCxnSpPr>
          <p:spPr>
            <a:xfrm rot="5400000">
              <a:off x="4557572" y="2800350"/>
              <a:ext cx="1405078" cy="833578"/>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6" idx="2"/>
            </p:cNvCxnSpPr>
            <p:nvPr/>
          </p:nvCxnSpPr>
          <p:spPr>
            <a:xfrm rot="10800000">
              <a:off x="2895600" y="3505200"/>
              <a:ext cx="1752600" cy="4953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4"/>
            </p:cNvCxnSpPr>
            <p:nvPr/>
          </p:nvCxnSpPr>
          <p:spPr>
            <a:xfrm rot="5400000" flipH="1" flipV="1">
              <a:off x="2495550" y="2914650"/>
              <a:ext cx="990600" cy="190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6" idx="6"/>
            </p:cNvCxnSpPr>
            <p:nvPr/>
          </p:nvCxnSpPr>
          <p:spPr>
            <a:xfrm flipV="1">
              <a:off x="4876800" y="3276600"/>
              <a:ext cx="1447800" cy="723900"/>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endCxn id="17" idx="5"/>
            </p:cNvCxnSpPr>
            <p:nvPr/>
          </p:nvCxnSpPr>
          <p:spPr>
            <a:xfrm rot="16200000" flipV="1">
              <a:off x="5643422" y="2595422"/>
              <a:ext cx="795478" cy="56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57800" y="40386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c</a:t>
              </a:r>
            </a:p>
          </p:txBody>
        </p:sp>
        <p:sp>
          <p:nvSpPr>
            <p:cNvPr id="26" name="TextBox 25"/>
            <p:cNvSpPr txBox="1"/>
            <p:nvPr/>
          </p:nvSpPr>
          <p:spPr>
            <a:xfrm>
              <a:off x="2362200" y="23622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a</a:t>
              </a:r>
            </a:p>
          </p:txBody>
        </p:sp>
        <p:sp>
          <p:nvSpPr>
            <p:cNvPr id="27" name="TextBox 26"/>
            <p:cNvSpPr txBox="1"/>
            <p:nvPr/>
          </p:nvSpPr>
          <p:spPr>
            <a:xfrm>
              <a:off x="6096000" y="2209800"/>
              <a:ext cx="457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Constantia"/>
                  <a:ea typeface="+mn-ea"/>
                  <a:cs typeface="+mn-cs"/>
                </a:rPr>
                <a:t>b</a:t>
              </a:r>
            </a:p>
          </p:txBody>
        </p:sp>
        <p:sp>
          <p:nvSpPr>
            <p:cNvPr id="28" name="Freeform 27"/>
            <p:cNvSpPr/>
            <p:nvPr/>
          </p:nvSpPr>
          <p:spPr>
            <a:xfrm>
              <a:off x="4572000" y="4114800"/>
              <a:ext cx="488887" cy="479834"/>
            </a:xfrm>
            <a:custGeom>
              <a:avLst/>
              <a:gdLst>
                <a:gd name="connsiteX0" fmla="*/ 117695 w 488887"/>
                <a:gd name="connsiteY0" fmla="*/ 18107 h 479834"/>
                <a:gd name="connsiteX1" fmla="*/ 63375 w 488887"/>
                <a:gd name="connsiteY1" fmla="*/ 45268 h 479834"/>
                <a:gd name="connsiteX2" fmla="*/ 27161 w 488887"/>
                <a:gd name="connsiteY2" fmla="*/ 99588 h 479834"/>
                <a:gd name="connsiteX3" fmla="*/ 18107 w 488887"/>
                <a:gd name="connsiteY3" fmla="*/ 135802 h 479834"/>
                <a:gd name="connsiteX4" fmla="*/ 0 w 488887"/>
                <a:gd name="connsiteY4" fmla="*/ 190123 h 479834"/>
                <a:gd name="connsiteX5" fmla="*/ 9054 w 488887"/>
                <a:gd name="connsiteY5" fmla="*/ 353085 h 479834"/>
                <a:gd name="connsiteX6" fmla="*/ 81481 w 488887"/>
                <a:gd name="connsiteY6" fmla="*/ 425513 h 479834"/>
                <a:gd name="connsiteX7" fmla="*/ 153909 w 488887"/>
                <a:gd name="connsiteY7" fmla="*/ 461727 h 479834"/>
                <a:gd name="connsiteX8" fmla="*/ 181070 w 488887"/>
                <a:gd name="connsiteY8" fmla="*/ 479834 h 479834"/>
                <a:gd name="connsiteX9" fmla="*/ 316872 w 488887"/>
                <a:gd name="connsiteY9" fmla="*/ 470780 h 479834"/>
                <a:gd name="connsiteX10" fmla="*/ 344032 w 488887"/>
                <a:gd name="connsiteY10" fmla="*/ 461727 h 479834"/>
                <a:gd name="connsiteX11" fmla="*/ 380246 w 488887"/>
                <a:gd name="connsiteY11" fmla="*/ 452673 h 479834"/>
                <a:gd name="connsiteX12" fmla="*/ 407406 w 488887"/>
                <a:gd name="connsiteY12" fmla="*/ 434567 h 479834"/>
                <a:gd name="connsiteX13" fmla="*/ 434567 w 488887"/>
                <a:gd name="connsiteY13" fmla="*/ 407406 h 479834"/>
                <a:gd name="connsiteX14" fmla="*/ 470780 w 488887"/>
                <a:gd name="connsiteY14" fmla="*/ 344032 h 479834"/>
                <a:gd name="connsiteX15" fmla="*/ 479834 w 488887"/>
                <a:gd name="connsiteY15" fmla="*/ 316871 h 479834"/>
                <a:gd name="connsiteX16" fmla="*/ 488887 w 488887"/>
                <a:gd name="connsiteY16" fmla="*/ 262551 h 479834"/>
                <a:gd name="connsiteX17" fmla="*/ 479834 w 488887"/>
                <a:gd name="connsiteY17" fmla="*/ 117695 h 479834"/>
                <a:gd name="connsiteX18" fmla="*/ 416460 w 488887"/>
                <a:gd name="connsiteY18" fmla="*/ 54321 h 479834"/>
                <a:gd name="connsiteX19" fmla="*/ 389299 w 488887"/>
                <a:gd name="connsiteY19" fmla="*/ 36214 h 479834"/>
                <a:gd name="connsiteX20" fmla="*/ 316872 w 488887"/>
                <a:gd name="connsiteY20" fmla="*/ 0 h 479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8887" h="479834">
                  <a:moveTo>
                    <a:pt x="117695" y="18107"/>
                  </a:moveTo>
                  <a:cubicBezTo>
                    <a:pt x="98321" y="24565"/>
                    <a:pt x="77828" y="28750"/>
                    <a:pt x="63375" y="45268"/>
                  </a:cubicBezTo>
                  <a:cubicBezTo>
                    <a:pt x="49045" y="61645"/>
                    <a:pt x="27161" y="99588"/>
                    <a:pt x="27161" y="99588"/>
                  </a:cubicBezTo>
                  <a:cubicBezTo>
                    <a:pt x="24143" y="111659"/>
                    <a:pt x="21682" y="123884"/>
                    <a:pt x="18107" y="135802"/>
                  </a:cubicBezTo>
                  <a:cubicBezTo>
                    <a:pt x="12622" y="154083"/>
                    <a:pt x="0" y="190123"/>
                    <a:pt x="0" y="190123"/>
                  </a:cubicBezTo>
                  <a:cubicBezTo>
                    <a:pt x="3018" y="244444"/>
                    <a:pt x="1703" y="299179"/>
                    <a:pt x="9054" y="353085"/>
                  </a:cubicBezTo>
                  <a:cubicBezTo>
                    <a:pt x="14622" y="393915"/>
                    <a:pt x="51842" y="405754"/>
                    <a:pt x="81481" y="425513"/>
                  </a:cubicBezTo>
                  <a:cubicBezTo>
                    <a:pt x="144402" y="467461"/>
                    <a:pt x="65326" y="417435"/>
                    <a:pt x="153909" y="461727"/>
                  </a:cubicBezTo>
                  <a:cubicBezTo>
                    <a:pt x="163641" y="466593"/>
                    <a:pt x="172016" y="473798"/>
                    <a:pt x="181070" y="479834"/>
                  </a:cubicBezTo>
                  <a:cubicBezTo>
                    <a:pt x="226337" y="476816"/>
                    <a:pt x="271782" y="475790"/>
                    <a:pt x="316872" y="470780"/>
                  </a:cubicBezTo>
                  <a:cubicBezTo>
                    <a:pt x="326357" y="469726"/>
                    <a:pt x="334856" y="464349"/>
                    <a:pt x="344032" y="461727"/>
                  </a:cubicBezTo>
                  <a:cubicBezTo>
                    <a:pt x="355996" y="458309"/>
                    <a:pt x="368175" y="455691"/>
                    <a:pt x="380246" y="452673"/>
                  </a:cubicBezTo>
                  <a:cubicBezTo>
                    <a:pt x="389299" y="446638"/>
                    <a:pt x="399047" y="441533"/>
                    <a:pt x="407406" y="434567"/>
                  </a:cubicBezTo>
                  <a:cubicBezTo>
                    <a:pt x="417242" y="426370"/>
                    <a:pt x="426370" y="417242"/>
                    <a:pt x="434567" y="407406"/>
                  </a:cubicBezTo>
                  <a:cubicBezTo>
                    <a:pt x="447940" y="391358"/>
                    <a:pt x="462965" y="362267"/>
                    <a:pt x="470780" y="344032"/>
                  </a:cubicBezTo>
                  <a:cubicBezTo>
                    <a:pt x="474539" y="335260"/>
                    <a:pt x="476816" y="325925"/>
                    <a:pt x="479834" y="316871"/>
                  </a:cubicBezTo>
                  <a:cubicBezTo>
                    <a:pt x="482852" y="298764"/>
                    <a:pt x="488887" y="280907"/>
                    <a:pt x="488887" y="262551"/>
                  </a:cubicBezTo>
                  <a:cubicBezTo>
                    <a:pt x="488887" y="214171"/>
                    <a:pt x="484899" y="165809"/>
                    <a:pt x="479834" y="117695"/>
                  </a:cubicBezTo>
                  <a:cubicBezTo>
                    <a:pt x="475625" y="77709"/>
                    <a:pt x="451979" y="78000"/>
                    <a:pt x="416460" y="54321"/>
                  </a:cubicBezTo>
                  <a:cubicBezTo>
                    <a:pt x="407406" y="48285"/>
                    <a:pt x="399622" y="39655"/>
                    <a:pt x="389299" y="36214"/>
                  </a:cubicBezTo>
                  <a:cubicBezTo>
                    <a:pt x="326881" y="15408"/>
                    <a:pt x="348474" y="31604"/>
                    <a:pt x="316872" y="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sp>
          <p:nvSpPr>
            <p:cNvPr id="29" name="Freeform 28"/>
            <p:cNvSpPr/>
            <p:nvPr/>
          </p:nvSpPr>
          <p:spPr>
            <a:xfrm>
              <a:off x="5562600" y="1905000"/>
              <a:ext cx="408533" cy="431988"/>
            </a:xfrm>
            <a:custGeom>
              <a:avLst/>
              <a:gdLst>
                <a:gd name="connsiteX0" fmla="*/ 54321 w 408533"/>
                <a:gd name="connsiteY0" fmla="*/ 390048 h 431988"/>
                <a:gd name="connsiteX1" fmla="*/ 36214 w 408533"/>
                <a:gd name="connsiteY1" fmla="*/ 362888 h 431988"/>
                <a:gd name="connsiteX2" fmla="*/ 18107 w 408533"/>
                <a:gd name="connsiteY2" fmla="*/ 272353 h 431988"/>
                <a:gd name="connsiteX3" fmla="*/ 9054 w 408533"/>
                <a:gd name="connsiteY3" fmla="*/ 245193 h 431988"/>
                <a:gd name="connsiteX4" fmla="*/ 0 w 408533"/>
                <a:gd name="connsiteY4" fmla="*/ 208979 h 431988"/>
                <a:gd name="connsiteX5" fmla="*/ 27161 w 408533"/>
                <a:gd name="connsiteY5" fmla="*/ 109391 h 431988"/>
                <a:gd name="connsiteX6" fmla="*/ 54321 w 408533"/>
                <a:gd name="connsiteY6" fmla="*/ 91284 h 431988"/>
                <a:gd name="connsiteX7" fmla="*/ 63374 w 408533"/>
                <a:gd name="connsiteY7" fmla="*/ 55070 h 431988"/>
                <a:gd name="connsiteX8" fmla="*/ 90535 w 408533"/>
                <a:gd name="connsiteY8" fmla="*/ 46016 h 431988"/>
                <a:gd name="connsiteX9" fmla="*/ 117695 w 408533"/>
                <a:gd name="connsiteY9" fmla="*/ 27910 h 431988"/>
                <a:gd name="connsiteX10" fmla="*/ 172016 w 408533"/>
                <a:gd name="connsiteY10" fmla="*/ 9803 h 431988"/>
                <a:gd name="connsiteX11" fmla="*/ 199176 w 408533"/>
                <a:gd name="connsiteY11" fmla="*/ 749 h 431988"/>
                <a:gd name="connsiteX12" fmla="*/ 298765 w 408533"/>
                <a:gd name="connsiteY12" fmla="*/ 9803 h 431988"/>
                <a:gd name="connsiteX13" fmla="*/ 316871 w 408533"/>
                <a:gd name="connsiteY13" fmla="*/ 36963 h 431988"/>
                <a:gd name="connsiteX14" fmla="*/ 371192 w 408533"/>
                <a:gd name="connsiteY14" fmla="*/ 73177 h 431988"/>
                <a:gd name="connsiteX15" fmla="*/ 380246 w 408533"/>
                <a:gd name="connsiteY15" fmla="*/ 109391 h 431988"/>
                <a:gd name="connsiteX16" fmla="*/ 398353 w 408533"/>
                <a:gd name="connsiteY16" fmla="*/ 145605 h 431988"/>
                <a:gd name="connsiteX17" fmla="*/ 407406 w 408533"/>
                <a:gd name="connsiteY17" fmla="*/ 172765 h 431988"/>
                <a:gd name="connsiteX18" fmla="*/ 398353 w 408533"/>
                <a:gd name="connsiteY18" fmla="*/ 335727 h 431988"/>
                <a:gd name="connsiteX19" fmla="*/ 371192 w 408533"/>
                <a:gd name="connsiteY19" fmla="*/ 362888 h 431988"/>
                <a:gd name="connsiteX20" fmla="*/ 353085 w 408533"/>
                <a:gd name="connsiteY20" fmla="*/ 390048 h 431988"/>
                <a:gd name="connsiteX21" fmla="*/ 325925 w 408533"/>
                <a:gd name="connsiteY21" fmla="*/ 399102 h 431988"/>
                <a:gd name="connsiteX22" fmla="*/ 298765 w 408533"/>
                <a:gd name="connsiteY22" fmla="*/ 417209 h 431988"/>
                <a:gd name="connsiteX23" fmla="*/ 217283 w 408533"/>
                <a:gd name="connsiteY23" fmla="*/ 426262 h 43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8533" h="431988">
                  <a:moveTo>
                    <a:pt x="54321" y="390048"/>
                  </a:moveTo>
                  <a:cubicBezTo>
                    <a:pt x="48285" y="380995"/>
                    <a:pt x="41080" y="372620"/>
                    <a:pt x="36214" y="362888"/>
                  </a:cubicBezTo>
                  <a:cubicBezTo>
                    <a:pt x="22580" y="335620"/>
                    <a:pt x="23666" y="300148"/>
                    <a:pt x="18107" y="272353"/>
                  </a:cubicBezTo>
                  <a:cubicBezTo>
                    <a:pt x="16235" y="262995"/>
                    <a:pt x="11676" y="254369"/>
                    <a:pt x="9054" y="245193"/>
                  </a:cubicBezTo>
                  <a:cubicBezTo>
                    <a:pt x="5636" y="233229"/>
                    <a:pt x="3018" y="221050"/>
                    <a:pt x="0" y="208979"/>
                  </a:cubicBezTo>
                  <a:cubicBezTo>
                    <a:pt x="4932" y="174455"/>
                    <a:pt x="3325" y="137995"/>
                    <a:pt x="27161" y="109391"/>
                  </a:cubicBezTo>
                  <a:cubicBezTo>
                    <a:pt x="34127" y="101032"/>
                    <a:pt x="45268" y="97320"/>
                    <a:pt x="54321" y="91284"/>
                  </a:cubicBezTo>
                  <a:cubicBezTo>
                    <a:pt x="57339" y="79213"/>
                    <a:pt x="55601" y="64786"/>
                    <a:pt x="63374" y="55070"/>
                  </a:cubicBezTo>
                  <a:cubicBezTo>
                    <a:pt x="69336" y="47618"/>
                    <a:pt x="81999" y="50284"/>
                    <a:pt x="90535" y="46016"/>
                  </a:cubicBezTo>
                  <a:cubicBezTo>
                    <a:pt x="100267" y="41150"/>
                    <a:pt x="107752" y="32329"/>
                    <a:pt x="117695" y="27910"/>
                  </a:cubicBezTo>
                  <a:cubicBezTo>
                    <a:pt x="135136" y="20158"/>
                    <a:pt x="153909" y="15839"/>
                    <a:pt x="172016" y="9803"/>
                  </a:cubicBezTo>
                  <a:lnTo>
                    <a:pt x="199176" y="749"/>
                  </a:lnTo>
                  <a:cubicBezTo>
                    <a:pt x="232372" y="3767"/>
                    <a:pt x="266906" y="0"/>
                    <a:pt x="298765" y="9803"/>
                  </a:cubicBezTo>
                  <a:cubicBezTo>
                    <a:pt x="309164" y="13003"/>
                    <a:pt x="308683" y="29798"/>
                    <a:pt x="316871" y="36963"/>
                  </a:cubicBezTo>
                  <a:cubicBezTo>
                    <a:pt x="333248" y="51293"/>
                    <a:pt x="371192" y="73177"/>
                    <a:pt x="371192" y="73177"/>
                  </a:cubicBezTo>
                  <a:cubicBezTo>
                    <a:pt x="374210" y="85248"/>
                    <a:pt x="375877" y="97740"/>
                    <a:pt x="380246" y="109391"/>
                  </a:cubicBezTo>
                  <a:cubicBezTo>
                    <a:pt x="384985" y="122028"/>
                    <a:pt x="393037" y="133200"/>
                    <a:pt x="398353" y="145605"/>
                  </a:cubicBezTo>
                  <a:cubicBezTo>
                    <a:pt x="402112" y="154376"/>
                    <a:pt x="404388" y="163712"/>
                    <a:pt x="407406" y="172765"/>
                  </a:cubicBezTo>
                  <a:cubicBezTo>
                    <a:pt x="404388" y="227086"/>
                    <a:pt x="408533" y="282283"/>
                    <a:pt x="398353" y="335727"/>
                  </a:cubicBezTo>
                  <a:cubicBezTo>
                    <a:pt x="395957" y="348305"/>
                    <a:pt x="379389" y="353052"/>
                    <a:pt x="371192" y="362888"/>
                  </a:cubicBezTo>
                  <a:cubicBezTo>
                    <a:pt x="364226" y="371247"/>
                    <a:pt x="361581" y="383251"/>
                    <a:pt x="353085" y="390048"/>
                  </a:cubicBezTo>
                  <a:cubicBezTo>
                    <a:pt x="345633" y="396010"/>
                    <a:pt x="334461" y="394834"/>
                    <a:pt x="325925" y="399102"/>
                  </a:cubicBezTo>
                  <a:cubicBezTo>
                    <a:pt x="316193" y="403968"/>
                    <a:pt x="308497" y="412343"/>
                    <a:pt x="298765" y="417209"/>
                  </a:cubicBezTo>
                  <a:cubicBezTo>
                    <a:pt x="269207" y="431988"/>
                    <a:pt x="253102" y="426262"/>
                    <a:pt x="217283" y="426262"/>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onstantia"/>
                <a:ea typeface="+mn-ea"/>
                <a:cs typeface="+mn-cs"/>
              </a:endParaRPr>
            </a:p>
          </p:txBody>
        </p:sp>
      </p:grpSp>
      <p:sp>
        <p:nvSpPr>
          <p:cNvPr id="30" name="TextBox 29"/>
          <p:cNvSpPr txBox="1"/>
          <p:nvPr/>
        </p:nvSpPr>
        <p:spPr>
          <a:xfrm>
            <a:off x="799106" y="4966308"/>
            <a:ext cx="4586897"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In this directed </a:t>
            </a:r>
            <a:r>
              <a:rPr kumimoji="0" lang="en-US" sz="2000" b="0" i="0" u="none" strike="noStrike" kern="1200" cap="none" spc="0" normalizeH="0" baseline="0" noProof="0" dirty="0" err="1">
                <a:ln>
                  <a:noFill/>
                </a:ln>
                <a:solidFill>
                  <a:prstClr val="black"/>
                </a:solidFill>
                <a:effectLst/>
                <a:uLnTx/>
                <a:uFillTx/>
                <a:latin typeface="Constantia"/>
                <a:ea typeface="+mn-ea"/>
                <a:cs typeface="+mn-cs"/>
              </a:rPr>
              <a:t>multigraph</a:t>
            </a:r>
            <a:r>
              <a:rPr kumimoji="0" lang="en-US" sz="2000" b="0" i="0" u="none" strike="noStrike" kern="1200" cap="none" spc="0" normalizeH="0" baseline="0" noProof="0" dirty="0">
                <a:ln>
                  <a:noFill/>
                </a:ln>
                <a:solidFill>
                  <a:prstClr val="black"/>
                </a:solidFill>
                <a:effectLst/>
                <a:uLnTx/>
                <a:uFillTx/>
                <a:latin typeface="Constantia"/>
                <a:ea typeface="+mn-ea"/>
                <a:cs typeface="+mn-cs"/>
              </a:rPr>
              <a:t> the multiplicity of (</a:t>
            </a:r>
            <a:r>
              <a:rPr kumimoji="0" lang="en-US" sz="2000" b="0" i="1" u="none" strike="noStrike" kern="1200" cap="none" spc="0" normalizeH="0" baseline="0" noProof="0" dirty="0" err="1">
                <a:ln>
                  <a:noFill/>
                </a:ln>
                <a:solidFill>
                  <a:prstClr val="black"/>
                </a:solidFill>
                <a:effectLst/>
                <a:uLnTx/>
                <a:uFillTx/>
                <a:latin typeface="Constantia"/>
                <a:ea typeface="+mn-ea"/>
                <a:cs typeface="+mn-cs"/>
              </a:rPr>
              <a:t>a,b</a:t>
            </a:r>
            <a:r>
              <a:rPr kumimoji="0" lang="en-US" sz="2000" b="0" i="0" u="none" strike="noStrike" kern="1200" cap="none" spc="0" normalizeH="0" baseline="0" noProof="0" dirty="0">
                <a:ln>
                  <a:noFill/>
                </a:ln>
                <a:solidFill>
                  <a:prstClr val="black"/>
                </a:solidFill>
                <a:effectLst/>
                <a:uLnTx/>
                <a:uFillTx/>
                <a:latin typeface="Constantia"/>
                <a:ea typeface="+mn-ea"/>
                <a:cs typeface="+mn-cs"/>
              </a:rPr>
              <a:t>) is </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 and the multiplicity of (</a:t>
            </a:r>
            <a:r>
              <a:rPr kumimoji="0" lang="en-US" sz="2000" b="0" i="1" u="none" strike="noStrike" kern="1200" cap="none" spc="0" normalizeH="0" baseline="0" noProof="0" dirty="0" err="1">
                <a:ln>
                  <a:noFill/>
                </a:ln>
                <a:solidFill>
                  <a:prstClr val="black"/>
                </a:solidFill>
                <a:effectLst/>
                <a:uLnTx/>
                <a:uFillTx/>
                <a:latin typeface="Cambria Math" pitchFamily="18" charset="0"/>
                <a:ea typeface="Cambria Math" pitchFamily="18" charset="0"/>
                <a:cs typeface="+mn-cs"/>
              </a:rPr>
              <a:t>b,c</a:t>
            </a:r>
            <a:r>
              <a:rPr kumimoji="0" lang="en-US" sz="20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 is 2.</a:t>
            </a:r>
          </a:p>
        </p:txBody>
      </p:sp>
      <p:sp>
        <p:nvSpPr>
          <p:cNvPr id="31" name="TextBox 30"/>
          <p:cNvSpPr txBox="1"/>
          <p:nvPr/>
        </p:nvSpPr>
        <p:spPr>
          <a:xfrm>
            <a:off x="990600" y="1950485"/>
            <a:ext cx="1752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32" name="TextBox 31"/>
          <p:cNvSpPr txBox="1"/>
          <p:nvPr/>
        </p:nvSpPr>
        <p:spPr>
          <a:xfrm>
            <a:off x="990600" y="2268992"/>
            <a:ext cx="3581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onstantia"/>
                <a:ea typeface="+mn-ea"/>
                <a:cs typeface="+mn-cs"/>
              </a:rPr>
              <a:t>This is a directed graph with three vertices and four edges.</a:t>
            </a:r>
          </a:p>
        </p:txBody>
      </p:sp>
      <p:cxnSp>
        <p:nvCxnSpPr>
          <p:cNvPr id="45" name="Straight Arrow Connector 44"/>
          <p:cNvCxnSpPr/>
          <p:nvPr/>
        </p:nvCxnSpPr>
        <p:spPr>
          <a:xfrm flipV="1">
            <a:off x="7197637" y="2245260"/>
            <a:ext cx="389965" cy="9035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21026" y="4507406"/>
            <a:ext cx="13716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onstantia"/>
                <a:ea typeface="+mn-ea"/>
                <a:cs typeface="+mn-cs"/>
              </a:rPr>
              <a:t>Example</a:t>
            </a:r>
            <a:r>
              <a:rPr kumimoji="0" lang="en-US" sz="20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5401834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Hamilton Paths and Circuits</a:t>
            </a:r>
          </a:p>
        </p:txBody>
      </p:sp>
      <p:sp>
        <p:nvSpPr>
          <p:cNvPr id="3" name="Content Placeholder 2"/>
          <p:cNvSpPr>
            <a:spLocks noGrp="1"/>
          </p:cNvSpPr>
          <p:nvPr>
            <p:ph idx="1"/>
          </p:nvPr>
        </p:nvSpPr>
        <p:spPr/>
        <p:txBody>
          <a:bodyPr>
            <a:normAutofit fontScale="55000" lnSpcReduction="20000"/>
          </a:bodyPr>
          <a:lstStyle/>
          <a:p>
            <a:pPr indent="0">
              <a:buNone/>
            </a:pPr>
            <a:r>
              <a:rPr lang="en-US" sz="4400" b="1" dirty="0"/>
              <a:t>Definition</a:t>
            </a:r>
            <a:r>
              <a:rPr lang="en-US" sz="4400" dirty="0"/>
              <a:t>: A simple path in a graph </a:t>
            </a:r>
            <a:r>
              <a:rPr lang="en-US" sz="4400" i="1" dirty="0"/>
              <a:t>G</a:t>
            </a:r>
            <a:r>
              <a:rPr lang="en-US" sz="4400" dirty="0"/>
              <a:t> that passes through every vertex exactly once is called a </a:t>
            </a:r>
            <a:r>
              <a:rPr lang="en-US" sz="4400" i="1" dirty="0"/>
              <a:t>Hamilton path</a:t>
            </a:r>
            <a:r>
              <a:rPr lang="en-US" sz="4400" dirty="0"/>
              <a:t>, and a simple circuit in a graph </a:t>
            </a:r>
            <a:r>
              <a:rPr lang="en-US" sz="4400" i="1" dirty="0"/>
              <a:t>G </a:t>
            </a:r>
            <a:r>
              <a:rPr lang="en-US" sz="4400" dirty="0"/>
              <a:t>that passes through every vertex exactly once is called a </a:t>
            </a:r>
            <a:r>
              <a:rPr lang="en-US" sz="4400" i="1" dirty="0"/>
              <a:t>Hamilton circuit.  </a:t>
            </a:r>
          </a:p>
          <a:p>
            <a:pPr indent="0">
              <a:buNone/>
            </a:pPr>
            <a:endParaRPr lang="en-US" sz="4400" i="1" dirty="0"/>
          </a:p>
          <a:p>
            <a:pPr indent="0">
              <a:buNone/>
            </a:pPr>
            <a:r>
              <a:rPr lang="en-US" sz="4400" dirty="0"/>
              <a:t>That is, a simple path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 in the graph </a:t>
            </a:r>
            <a:r>
              <a:rPr lang="en-US" sz="4400" i="1" dirty="0"/>
              <a:t>G</a:t>
            </a:r>
            <a:r>
              <a:rPr lang="en-US" sz="4400" dirty="0"/>
              <a:t> = (</a:t>
            </a:r>
            <a:r>
              <a:rPr lang="en-US" sz="4400" i="1" dirty="0"/>
              <a:t>V</a:t>
            </a:r>
            <a:r>
              <a:rPr lang="en-US" sz="4400" dirty="0"/>
              <a:t>, </a:t>
            </a:r>
            <a:r>
              <a:rPr lang="en-US" sz="4400" i="1" dirty="0"/>
              <a:t>E</a:t>
            </a:r>
            <a:r>
              <a:rPr lang="en-US" sz="4400" dirty="0"/>
              <a:t>) is called a Hamilton path if </a:t>
            </a:r>
            <a:r>
              <a:rPr lang="en-US" sz="4400" i="1" dirty="0"/>
              <a:t>V</a:t>
            </a:r>
            <a:r>
              <a:rPr lang="en-US" sz="4400" dirty="0"/>
              <a:t> =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i="1" dirty="0"/>
              <a:t> </a:t>
            </a:r>
            <a:r>
              <a:rPr lang="en-US" sz="4400" i="1" dirty="0" err="1"/>
              <a:t>x</a:t>
            </a:r>
            <a:r>
              <a:rPr lang="en-US" sz="4400" i="1" baseline="-25000" dirty="0" err="1">
                <a:ea typeface="Cambria Math" pitchFamily="18" charset="0"/>
              </a:rPr>
              <a:t>n</a:t>
            </a:r>
            <a:r>
              <a:rPr lang="en-US" sz="4400" dirty="0"/>
              <a:t> } and </a:t>
            </a:r>
            <a:r>
              <a:rPr lang="en-US" sz="4400" i="1" dirty="0"/>
              <a:t>x</a:t>
            </a:r>
            <a:r>
              <a:rPr lang="en-US" sz="4400" i="1" baseline="-25000" dirty="0"/>
              <a:t>i</a:t>
            </a:r>
            <a:r>
              <a:rPr lang="en-US" sz="4400" i="1" dirty="0"/>
              <a:t> ≠</a:t>
            </a:r>
            <a:r>
              <a:rPr lang="en-US" sz="4400" dirty="0"/>
              <a:t> </a:t>
            </a:r>
            <a:r>
              <a:rPr lang="en-US" sz="4400" i="1" dirty="0" err="1"/>
              <a:t>x</a:t>
            </a:r>
            <a:r>
              <a:rPr lang="en-US" sz="4400" i="1" baseline="-25000" dirty="0" err="1"/>
              <a:t>j</a:t>
            </a:r>
            <a:r>
              <a:rPr lang="en-US" sz="4400" dirty="0"/>
              <a:t> for  </a:t>
            </a:r>
            <a:r>
              <a:rPr lang="en-US" sz="4400" dirty="0">
                <a:latin typeface="Cambria Math" pitchFamily="18" charset="0"/>
                <a:ea typeface="Cambria Math" pitchFamily="18" charset="0"/>
              </a:rPr>
              <a:t>0≤</a:t>
            </a:r>
            <a:r>
              <a:rPr lang="en-US" sz="4400" dirty="0"/>
              <a:t> </a:t>
            </a:r>
            <a:r>
              <a:rPr lang="en-US" sz="4400" i="1" dirty="0" err="1"/>
              <a:t>i</a:t>
            </a:r>
            <a:r>
              <a:rPr lang="en-US" sz="4400" dirty="0"/>
              <a:t> &lt; </a:t>
            </a:r>
            <a:r>
              <a:rPr lang="en-US" sz="4400" i="1" dirty="0"/>
              <a:t>j</a:t>
            </a:r>
            <a:r>
              <a:rPr lang="en-US" sz="4400" dirty="0"/>
              <a:t> </a:t>
            </a:r>
            <a:r>
              <a:rPr lang="en-US" sz="4400" dirty="0">
                <a:latin typeface="Cambria Math" pitchFamily="18" charset="0"/>
                <a:ea typeface="Cambria Math" pitchFamily="18" charset="0"/>
              </a:rPr>
              <a:t>≤ </a:t>
            </a:r>
            <a:r>
              <a:rPr lang="en-US" sz="4400" i="1" dirty="0"/>
              <a:t>n</a:t>
            </a:r>
            <a:r>
              <a:rPr lang="en-US" sz="4400" dirty="0"/>
              <a:t>, and the simple circuit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a:t>
            </a:r>
            <a:r>
              <a:rPr lang="en-US" sz="4400" i="1" dirty="0"/>
              <a:t> x</a:t>
            </a:r>
            <a:r>
              <a:rPr lang="en-US" sz="4400" baseline="-25000" dirty="0">
                <a:latin typeface="Cambria Math" pitchFamily="18" charset="0"/>
                <a:ea typeface="Cambria Math" pitchFamily="18" charset="0"/>
              </a:rPr>
              <a:t>0                         </a:t>
            </a:r>
            <a:r>
              <a:rPr lang="en-US" sz="4400" dirty="0"/>
              <a:t>(with </a:t>
            </a:r>
            <a:r>
              <a:rPr lang="en-US" sz="4400" i="1" dirty="0"/>
              <a:t>n</a:t>
            </a:r>
            <a:r>
              <a:rPr lang="en-US" sz="4400" dirty="0"/>
              <a:t> &gt; </a:t>
            </a:r>
            <a:r>
              <a:rPr lang="en-US" sz="4400" dirty="0">
                <a:latin typeface="Cambria Math" pitchFamily="18" charset="0"/>
                <a:ea typeface="Cambria Math" pitchFamily="18" charset="0"/>
              </a:rPr>
              <a:t>0</a:t>
            </a:r>
            <a:r>
              <a:rPr lang="en-US" sz="4400" dirty="0"/>
              <a:t>) is a Hamilton circuit if   </a:t>
            </a:r>
            <a:r>
              <a:rPr lang="en-US" sz="4400" i="1" dirty="0"/>
              <a:t>x</a:t>
            </a:r>
            <a:r>
              <a:rPr lang="en-US" sz="4400" baseline="-25000" dirty="0">
                <a:latin typeface="Cambria Math" pitchFamily="18" charset="0"/>
                <a:ea typeface="Cambria Math" pitchFamily="18" charset="0"/>
              </a:rPr>
              <a:t>0</a:t>
            </a:r>
            <a:r>
              <a:rPr lang="en-US" sz="4400" dirty="0">
                <a:latin typeface="Cambria Math" pitchFamily="18" charset="0"/>
                <a:ea typeface="Cambria Math" pitchFamily="18" charset="0"/>
              </a:rPr>
              <a:t>,</a:t>
            </a:r>
            <a:r>
              <a:rPr lang="en-US" sz="4400" i="1" dirty="0"/>
              <a:t> x</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 … , </a:t>
            </a:r>
            <a:r>
              <a:rPr lang="en-US" sz="4400" i="1" dirty="0"/>
              <a:t>x</a:t>
            </a:r>
            <a:r>
              <a:rPr lang="en-US" sz="4400" i="1" baseline="-25000" dirty="0">
                <a:ea typeface="Cambria Math" pitchFamily="18" charset="0"/>
              </a:rPr>
              <a:t>n</a:t>
            </a:r>
            <a:r>
              <a:rPr lang="en-US" sz="4400" baseline="-25000" dirty="0">
                <a:latin typeface="Cambria Math" pitchFamily="18" charset="0"/>
                <a:ea typeface="Cambria Math" pitchFamily="18" charset="0"/>
              </a:rPr>
              <a:t>-1</a:t>
            </a:r>
            <a:r>
              <a:rPr lang="en-US" sz="4400" dirty="0">
                <a:latin typeface="Cambria Math" pitchFamily="18" charset="0"/>
                <a:ea typeface="Cambria Math" pitchFamily="18" charset="0"/>
              </a:rPr>
              <a:t>,</a:t>
            </a:r>
            <a:r>
              <a:rPr lang="en-US" sz="4400" i="1" dirty="0"/>
              <a:t> </a:t>
            </a:r>
            <a:r>
              <a:rPr lang="en-US" sz="4400" i="1" dirty="0" err="1"/>
              <a:t>x</a:t>
            </a:r>
            <a:r>
              <a:rPr lang="en-US" sz="4400" i="1" baseline="-25000" dirty="0" err="1">
                <a:ea typeface="Cambria Math" pitchFamily="18" charset="0"/>
              </a:rPr>
              <a:t>n</a:t>
            </a:r>
            <a:r>
              <a:rPr lang="en-US" sz="4400" dirty="0"/>
              <a:t> is a Hamilton path.</a:t>
            </a:r>
          </a:p>
          <a:p>
            <a:pPr indent="0">
              <a:buNone/>
            </a:pPr>
            <a:endParaRPr lang="en-US" sz="4400" dirty="0"/>
          </a:p>
          <a:p>
            <a:pPr marL="731520" indent="-457200"/>
            <a:endParaRPr lang="en-US" dirty="0"/>
          </a:p>
          <a:p>
            <a:pPr indent="0">
              <a:buNone/>
            </a:pPr>
            <a:r>
              <a:rPr lang="en-US" dirty="0"/>
              <a:t>   </a:t>
            </a:r>
          </a:p>
          <a:p>
            <a:pPr indent="0">
              <a:buNone/>
            </a:pPr>
            <a:endParaRPr lang="en-US" dirty="0"/>
          </a:p>
          <a:p>
            <a:pPr indent="0">
              <a:buNone/>
            </a:pPr>
            <a:r>
              <a:rPr lang="en-US" dirty="0"/>
              <a:t>   </a:t>
            </a:r>
          </a:p>
        </p:txBody>
      </p:sp>
    </p:spTree>
    <p:extLst>
      <p:ext uri="{BB962C8B-B14F-4D97-AF65-F5344CB8AC3E}">
        <p14:creationId xmlns:p14="http://schemas.microsoft.com/office/powerpoint/2010/main" val="750497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a:bodyPr>
          <a:lstStyle/>
          <a:p>
            <a:r>
              <a:rPr lang="en-US" dirty="0"/>
              <a:t>Hamilton Paths and Circuits</a:t>
            </a:r>
          </a:p>
        </p:txBody>
      </p:sp>
      <p:sp>
        <p:nvSpPr>
          <p:cNvPr id="3" name="Content Placeholder 2"/>
          <p:cNvSpPr>
            <a:spLocks noGrp="1"/>
          </p:cNvSpPr>
          <p:nvPr>
            <p:ph idx="1"/>
          </p:nvPr>
        </p:nvSpPr>
        <p:spPr>
          <a:xfrm>
            <a:off x="457200" y="1600200"/>
            <a:ext cx="8382000" cy="5029200"/>
          </a:xfrm>
        </p:spPr>
        <p:txBody>
          <a:bodyPr>
            <a:normAutofit/>
          </a:bodyPr>
          <a:lstStyle/>
          <a:p>
            <a:pPr indent="0">
              <a:buNone/>
            </a:pPr>
            <a:r>
              <a:rPr lang="en-US" b="1" dirty="0"/>
              <a:t>Example</a:t>
            </a:r>
            <a:r>
              <a:rPr lang="en-US" dirty="0"/>
              <a:t>: Which of these simple graphs has a Hamilton circuit or, if not, a Hamilton path?</a:t>
            </a:r>
          </a:p>
          <a:p>
            <a:pPr indent="0">
              <a:buNone/>
            </a:pPr>
            <a:endParaRPr lang="en-US" dirty="0"/>
          </a:p>
          <a:p>
            <a:pPr indent="0">
              <a:buNone/>
            </a:pPr>
            <a:endParaRPr lang="en-US" dirty="0"/>
          </a:p>
          <a:p>
            <a:pPr indent="0">
              <a:buNone/>
            </a:pPr>
            <a:endParaRPr lang="en-US" b="1" dirty="0"/>
          </a:p>
          <a:p>
            <a:pPr indent="0">
              <a:buNone/>
            </a:pPr>
            <a:endParaRPr lang="en-US" b="1" dirty="0"/>
          </a:p>
          <a:p>
            <a:pPr indent="0">
              <a:buNone/>
            </a:pPr>
            <a:r>
              <a:rPr lang="en-US" b="1" dirty="0"/>
              <a:t>Solution</a:t>
            </a:r>
            <a:r>
              <a:rPr lang="en-US" dirty="0"/>
              <a:t>: </a:t>
            </a:r>
          </a:p>
          <a:p>
            <a:pPr indent="0">
              <a:buNone/>
            </a:pPr>
            <a:r>
              <a:rPr lang="en-US" i="1" dirty="0"/>
              <a:t>G</a:t>
            </a:r>
            <a:r>
              <a:rPr lang="en-US" baseline="-25000" dirty="0">
                <a:latin typeface="Cambria Math" pitchFamily="18" charset="0"/>
                <a:ea typeface="Cambria Math" pitchFamily="18" charset="0"/>
              </a:rPr>
              <a:t>1 </a:t>
            </a:r>
            <a:r>
              <a:rPr lang="en-US" dirty="0">
                <a:latin typeface="Cambria Math" pitchFamily="18" charset="0"/>
                <a:ea typeface="Cambria Math" pitchFamily="18" charset="0"/>
              </a:rPr>
              <a:t>does not have a Hamilton circuit (Why?), but does have a Hamilton path : </a:t>
            </a:r>
            <a:r>
              <a:rPr lang="en-US" i="1" dirty="0">
                <a:ea typeface="Cambria Math" pitchFamily="18" charset="0"/>
              </a:rPr>
              <a:t>a</a:t>
            </a:r>
            <a:r>
              <a:rPr lang="en-US" dirty="0">
                <a:ea typeface="Cambria Math" pitchFamily="18" charset="0"/>
              </a:rPr>
              <a:t>, </a:t>
            </a:r>
            <a:r>
              <a:rPr lang="en-US" i="1" dirty="0">
                <a:ea typeface="Cambria Math" pitchFamily="18" charset="0"/>
              </a:rPr>
              <a:t>b </a:t>
            </a:r>
            <a:r>
              <a:rPr lang="en-US" dirty="0">
                <a:ea typeface="Cambria Math" pitchFamily="18" charset="0"/>
              </a:rPr>
              <a:t>,e ,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latin typeface="Cambria Math" pitchFamily="18" charset="0"/>
                <a:ea typeface="Cambria Math" pitchFamily="18" charset="0"/>
              </a:rPr>
              <a:t>.</a:t>
            </a:r>
          </a:p>
          <a:p>
            <a:pPr indent="0">
              <a:buNone/>
            </a:pPr>
            <a:r>
              <a:rPr lang="en-US" i="1" dirty="0"/>
              <a:t>G</a:t>
            </a:r>
            <a:r>
              <a:rPr lang="en-US" baseline="-25000" dirty="0">
                <a:latin typeface="Cambria Math" pitchFamily="18" charset="0"/>
                <a:ea typeface="Cambria Math" pitchFamily="18" charset="0"/>
              </a:rPr>
              <a:t>2  </a:t>
            </a:r>
            <a:r>
              <a:rPr lang="en-US" dirty="0">
                <a:latin typeface="Cambria Math" pitchFamily="18" charset="0"/>
                <a:ea typeface="Cambria Math" pitchFamily="18" charset="0"/>
              </a:rPr>
              <a:t>has a Hamilton circuit: </a:t>
            </a:r>
            <a:r>
              <a:rPr lang="en-US" i="1" dirty="0">
                <a:ea typeface="Cambria Math" pitchFamily="18" charset="0"/>
              </a:rPr>
              <a:t>a</a:t>
            </a:r>
            <a:r>
              <a:rPr lang="en-US" dirty="0">
                <a:ea typeface="Cambria Math" pitchFamily="18" charset="0"/>
              </a:rPr>
              <a:t>, </a:t>
            </a:r>
            <a:r>
              <a:rPr lang="en-US" i="1" dirty="0">
                <a:ea typeface="Cambria Math" pitchFamily="18" charset="0"/>
              </a:rPr>
              <a:t>b</a:t>
            </a:r>
            <a:r>
              <a:rPr lang="en-US" dirty="0">
                <a:ea typeface="Cambria Math" pitchFamily="18" charset="0"/>
              </a:rPr>
              <a:t>, </a:t>
            </a:r>
            <a:r>
              <a:rPr lang="en-US" i="1" dirty="0">
                <a:ea typeface="Cambria Math" pitchFamily="18" charset="0"/>
              </a:rPr>
              <a:t>c</a:t>
            </a:r>
            <a:r>
              <a:rPr lang="en-US" dirty="0">
                <a:ea typeface="Cambria Math" pitchFamily="18" charset="0"/>
              </a:rPr>
              <a:t>, </a:t>
            </a:r>
            <a:r>
              <a:rPr lang="en-US" i="1" dirty="0">
                <a:ea typeface="Cambria Math" pitchFamily="18" charset="0"/>
              </a:rPr>
              <a:t>d</a:t>
            </a:r>
            <a:r>
              <a:rPr lang="en-US" dirty="0">
                <a:ea typeface="Cambria Math" pitchFamily="18" charset="0"/>
              </a:rPr>
              <a:t>, </a:t>
            </a:r>
            <a:r>
              <a:rPr lang="en-US" i="1" dirty="0">
                <a:ea typeface="Cambria Math" pitchFamily="18" charset="0"/>
              </a:rPr>
              <a:t>e</a:t>
            </a:r>
            <a:r>
              <a:rPr lang="en-US" dirty="0">
                <a:ea typeface="Cambria Math" pitchFamily="18" charset="0"/>
              </a:rPr>
              <a:t>, </a:t>
            </a:r>
            <a:r>
              <a:rPr lang="en-US" i="1" dirty="0">
                <a:ea typeface="Cambria Math" pitchFamily="18" charset="0"/>
              </a:rPr>
              <a:t>a</a:t>
            </a:r>
            <a:r>
              <a:rPr lang="en-US" dirty="0">
                <a:latin typeface="Cambria Math" pitchFamily="18" charset="0"/>
                <a:ea typeface="Cambria Math" pitchFamily="18" charset="0"/>
              </a:rPr>
              <a:t>. </a:t>
            </a:r>
          </a:p>
          <a:p>
            <a:pPr indent="0">
              <a:buNone/>
            </a:pPr>
            <a:r>
              <a:rPr lang="en-US" i="1" dirty="0"/>
              <a:t>G</a:t>
            </a:r>
            <a:r>
              <a:rPr lang="en-US" baseline="-25000" dirty="0">
                <a:latin typeface="Cambria Math" pitchFamily="18" charset="0"/>
                <a:ea typeface="Cambria Math" pitchFamily="18" charset="0"/>
              </a:rPr>
              <a:t>3  </a:t>
            </a:r>
            <a:r>
              <a:rPr lang="en-US" dirty="0">
                <a:latin typeface="Cambria Math" pitchFamily="18" charset="0"/>
                <a:ea typeface="Cambria Math" pitchFamily="18" charset="0"/>
              </a:rPr>
              <a:t>has a Hamilton circuit: </a:t>
            </a:r>
            <a:r>
              <a:rPr lang="en-US" dirty="0" err="1">
                <a:latin typeface="Cambria Math" pitchFamily="18" charset="0"/>
                <a:ea typeface="Cambria Math" pitchFamily="18" charset="0"/>
              </a:rPr>
              <a:t>a,b,e,d,c,a</a:t>
            </a:r>
            <a:endParaRPr lang="en-US" baseline="-25000" dirty="0">
              <a:latin typeface="Cambria Math" pitchFamily="18" charset="0"/>
              <a:ea typeface="Cambria Math"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400" y="2514600"/>
            <a:ext cx="7239000" cy="1638300"/>
          </a:xfrm>
          <a:prstGeom prst="rect">
            <a:avLst/>
          </a:prstGeom>
        </p:spPr>
      </p:pic>
    </p:spTree>
    <p:extLst>
      <p:ext uri="{BB962C8B-B14F-4D97-AF65-F5344CB8AC3E}">
        <p14:creationId xmlns:p14="http://schemas.microsoft.com/office/powerpoint/2010/main" val="274804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Necessary </a:t>
            </a:r>
            <a:r>
              <a:rPr lang="en-US"/>
              <a:t>Conditions for</a:t>
            </a:r>
            <a:br>
              <a:rPr lang="en-US"/>
            </a:br>
            <a:r>
              <a:rPr lang="en-US"/>
              <a:t>Hamilton Circuits</a:t>
            </a:r>
            <a:endParaRPr lang="en-US" dirty="0"/>
          </a:p>
        </p:txBody>
      </p:sp>
      <p:sp>
        <p:nvSpPr>
          <p:cNvPr id="18" name="Content Placeholder 2"/>
          <p:cNvSpPr>
            <a:spLocks noGrp="1"/>
          </p:cNvSpPr>
          <p:nvPr>
            <p:ph idx="1"/>
          </p:nvPr>
        </p:nvSpPr>
        <p:spPr/>
        <p:txBody>
          <a:bodyPr>
            <a:normAutofit lnSpcReduction="10000"/>
          </a:bodyPr>
          <a:lstStyle/>
          <a:p>
            <a:r>
              <a:rPr lang="en-US" dirty="0"/>
              <a:t>Unlike for an Euler circuit, no simple necessary and sufficient conditions are known for the existence of a </a:t>
            </a:r>
            <a:r>
              <a:rPr lang="en-US" dirty="0" err="1"/>
              <a:t>Hamiton</a:t>
            </a:r>
            <a:r>
              <a:rPr lang="en-US" dirty="0"/>
              <a:t> circuit.</a:t>
            </a:r>
          </a:p>
          <a:p>
            <a:r>
              <a:rPr lang="en-US" dirty="0"/>
              <a:t>However, there are some useful necessary conditions.  We describe two of these now.</a:t>
            </a:r>
          </a:p>
          <a:p>
            <a:pPr indent="0">
              <a:buNone/>
            </a:pPr>
            <a:r>
              <a:rPr lang="en-US" b="1" dirty="0"/>
              <a:t>Dirac’s Theorem</a:t>
            </a:r>
            <a:r>
              <a:rPr lang="en-US" dirty="0"/>
              <a:t>: If </a:t>
            </a:r>
            <a:r>
              <a:rPr lang="en-US" i="1" dirty="0"/>
              <a:t>G</a:t>
            </a:r>
            <a:r>
              <a:rPr lang="en-US" dirty="0"/>
              <a:t> is a simple graph with </a:t>
            </a:r>
            <a:r>
              <a:rPr lang="en-US" i="1" dirty="0"/>
              <a:t>n ≥ </a:t>
            </a:r>
            <a:r>
              <a:rPr lang="en-US" dirty="0">
                <a:latin typeface="Cambria Math" pitchFamily="18" charset="0"/>
                <a:ea typeface="Cambria Math" pitchFamily="18" charset="0"/>
              </a:rPr>
              <a:t>3</a:t>
            </a:r>
            <a:r>
              <a:rPr lang="en-US" dirty="0"/>
              <a:t> vertices such that the degree of every vertex in </a:t>
            </a:r>
            <a:r>
              <a:rPr lang="en-US" i="1" dirty="0"/>
              <a:t>G</a:t>
            </a:r>
            <a:r>
              <a:rPr lang="en-US" dirty="0"/>
              <a:t> is ≥ </a:t>
            </a:r>
            <a:r>
              <a:rPr lang="en-US" i="1" dirty="0"/>
              <a:t>n</a:t>
            </a:r>
            <a:r>
              <a:rPr lang="en-US" dirty="0"/>
              <a:t>/</a:t>
            </a:r>
            <a:r>
              <a:rPr lang="en-US" dirty="0">
                <a:latin typeface="Cambria Math" pitchFamily="18" charset="0"/>
                <a:ea typeface="Cambria Math" pitchFamily="18" charset="0"/>
              </a:rPr>
              <a:t>2</a:t>
            </a:r>
            <a:r>
              <a:rPr lang="en-US" dirty="0"/>
              <a:t>, then </a:t>
            </a:r>
            <a:r>
              <a:rPr lang="en-US" i="1" dirty="0"/>
              <a:t>G</a:t>
            </a:r>
            <a:r>
              <a:rPr lang="en-US" dirty="0"/>
              <a:t> has a Hamilton circuit. </a:t>
            </a:r>
          </a:p>
          <a:p>
            <a:pPr marL="0" indent="0">
              <a:buNone/>
            </a:pPr>
            <a:endParaRPr lang="en-US" dirty="0"/>
          </a:p>
          <a:p>
            <a:pPr indent="0">
              <a:buNone/>
            </a:pPr>
            <a:r>
              <a:rPr lang="en-US" b="1" dirty="0"/>
              <a:t>Ore’s Theorem</a:t>
            </a:r>
            <a:r>
              <a:rPr lang="en-US" dirty="0"/>
              <a:t>: If </a:t>
            </a:r>
            <a:r>
              <a:rPr lang="en-US" i="1" dirty="0"/>
              <a:t>G</a:t>
            </a:r>
            <a:r>
              <a:rPr lang="en-US" dirty="0"/>
              <a:t> is a simple graph with </a:t>
            </a:r>
            <a:r>
              <a:rPr lang="en-US" i="1" dirty="0"/>
              <a:t>n</a:t>
            </a:r>
            <a:r>
              <a:rPr lang="en-US" dirty="0"/>
              <a:t> ≥ </a:t>
            </a:r>
            <a:r>
              <a:rPr lang="en-US" dirty="0">
                <a:latin typeface="Cambria Math" pitchFamily="18" charset="0"/>
                <a:ea typeface="Cambria Math" pitchFamily="18" charset="0"/>
              </a:rPr>
              <a:t>3</a:t>
            </a:r>
            <a:r>
              <a:rPr lang="en-US" dirty="0"/>
              <a:t>  vertices such that </a:t>
            </a:r>
            <a:r>
              <a:rPr lang="en-US" dirty="0" err="1"/>
              <a:t>deg</a:t>
            </a:r>
            <a:r>
              <a:rPr lang="en-US" dirty="0"/>
              <a:t>(</a:t>
            </a:r>
            <a:r>
              <a:rPr lang="en-US" i="1" dirty="0"/>
              <a:t>u</a:t>
            </a:r>
            <a:r>
              <a:rPr lang="en-US" dirty="0"/>
              <a:t>) + </a:t>
            </a:r>
            <a:r>
              <a:rPr lang="en-US" dirty="0" err="1"/>
              <a:t>deg</a:t>
            </a:r>
            <a:r>
              <a:rPr lang="en-US" dirty="0"/>
              <a:t>(</a:t>
            </a:r>
            <a:r>
              <a:rPr lang="en-US" i="1" dirty="0"/>
              <a:t>v</a:t>
            </a:r>
            <a:r>
              <a:rPr lang="en-US" dirty="0"/>
              <a:t>) ≥ </a:t>
            </a:r>
            <a:r>
              <a:rPr lang="en-US" i="1" dirty="0"/>
              <a:t>n</a:t>
            </a:r>
            <a:r>
              <a:rPr lang="en-US" dirty="0"/>
              <a:t>  for every pair of nonadjacent vertices, then G has a Hamilton circuit. </a:t>
            </a:r>
          </a:p>
          <a:p>
            <a:pPr indent="0">
              <a:buNone/>
            </a:pPr>
            <a:endParaRPr lang="en-US" dirty="0"/>
          </a:p>
          <a:p>
            <a:pPr indent="0">
              <a:buNone/>
            </a:pPr>
            <a:r>
              <a:rPr lang="en-US" dirty="0"/>
              <a:t> </a:t>
            </a:r>
          </a:p>
          <a:p>
            <a:pPr indent="0">
              <a:buNone/>
            </a:pP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889" y="271271"/>
            <a:ext cx="906018" cy="1176528"/>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4602" y="5148149"/>
            <a:ext cx="906018" cy="1170432"/>
          </a:xfrm>
          <a:prstGeom prst="rect">
            <a:avLst/>
          </a:prstGeom>
        </p:spPr>
      </p:pic>
      <p:sp>
        <p:nvSpPr>
          <p:cNvPr id="19" name="TextBox 18"/>
          <p:cNvSpPr txBox="1"/>
          <p:nvPr/>
        </p:nvSpPr>
        <p:spPr>
          <a:xfrm>
            <a:off x="6435598" y="1295400"/>
            <a:ext cx="25146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Gabriel Andrew Dirac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1925-1984</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
        <p:nvSpPr>
          <p:cNvPr id="20" name="TextBox 19"/>
          <p:cNvSpPr txBox="1"/>
          <p:nvPr/>
        </p:nvSpPr>
        <p:spPr>
          <a:xfrm>
            <a:off x="5410200" y="5423450"/>
            <a:ext cx="152400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onstantia"/>
                <a:ea typeface="+mn-ea"/>
                <a:cs typeface="+mn-cs"/>
              </a:rPr>
              <a:t>Øysten</a:t>
            </a:r>
            <a:r>
              <a:rPr kumimoji="0" lang="en-US" sz="1800" b="0" i="0" u="none" strike="noStrike" kern="1200" cap="none" spc="0" normalizeH="0" baseline="0" noProof="0" dirty="0">
                <a:ln>
                  <a:noFill/>
                </a:ln>
                <a:solidFill>
                  <a:prstClr val="black"/>
                </a:solidFill>
                <a:effectLst/>
                <a:uLnTx/>
                <a:uFillTx/>
                <a:latin typeface="Constantia"/>
                <a:ea typeface="+mn-ea"/>
                <a:cs typeface="+mn-cs"/>
              </a:rPr>
              <a:t> 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r>
              <a:rPr kumimoji="0" lang="en-US" sz="1800" b="0" i="0" u="none" strike="noStrike" kern="1200" cap="none" spc="0" normalizeH="0" baseline="0" noProof="0" dirty="0">
                <a:ln>
                  <a:noFill/>
                </a:ln>
                <a:solidFill>
                  <a:prstClr val="black"/>
                </a:solidFill>
                <a:effectLst/>
                <a:uLnTx/>
                <a:uFillTx/>
                <a:latin typeface="Cambria Math" pitchFamily="18" charset="0"/>
                <a:ea typeface="Cambria Math" pitchFamily="18" charset="0"/>
                <a:cs typeface="+mn-cs"/>
              </a:rPr>
              <a:t>1899-1968</a:t>
            </a:r>
            <a:r>
              <a:rPr kumimoji="0" lang="en-US" sz="1800" b="0" i="0" u="none" strike="noStrike" kern="1200" cap="none" spc="0" normalizeH="0" baseline="0" noProof="0" dirty="0">
                <a:ln>
                  <a:noFill/>
                </a:ln>
                <a:solidFill>
                  <a:prstClr val="black"/>
                </a:solidFill>
                <a:effectLst/>
                <a:uLnTx/>
                <a:uFillTx/>
                <a:latin typeface="Constantia"/>
                <a:ea typeface="+mn-ea"/>
                <a:cs typeface="+mn-cs"/>
              </a:rPr>
              <a:t>)</a:t>
            </a:r>
          </a:p>
        </p:txBody>
      </p:sp>
    </p:spTree>
    <p:extLst>
      <p:ext uri="{BB962C8B-B14F-4D97-AF65-F5344CB8AC3E}">
        <p14:creationId xmlns:p14="http://schemas.microsoft.com/office/powerpoint/2010/main" val="2614019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of Hamilton Paths and Circuits</a:t>
            </a:r>
          </a:p>
        </p:txBody>
      </p:sp>
      <p:sp>
        <p:nvSpPr>
          <p:cNvPr id="3" name="Content Placeholder 2"/>
          <p:cNvSpPr>
            <a:spLocks noGrp="1"/>
          </p:cNvSpPr>
          <p:nvPr>
            <p:ph idx="1"/>
          </p:nvPr>
        </p:nvSpPr>
        <p:spPr/>
        <p:txBody>
          <a:bodyPr>
            <a:normAutofit/>
          </a:bodyPr>
          <a:lstStyle/>
          <a:p>
            <a:r>
              <a:rPr lang="en-US" dirty="0"/>
              <a:t>Applications that ask for a path or a circuit that visits each intersection of a city, each place pipelines intersect in a utility grid, or each node in a communications network exactly once, can be solved by finding a Hamilton path in the appropriate graph.</a:t>
            </a:r>
          </a:p>
          <a:p>
            <a:r>
              <a:rPr lang="en-US" dirty="0"/>
              <a:t>The famous </a:t>
            </a:r>
            <a:r>
              <a:rPr lang="en-US" i="1" dirty="0"/>
              <a:t>traveling salesperson problem </a:t>
            </a:r>
            <a:r>
              <a:rPr lang="en-US" dirty="0"/>
              <a:t>(</a:t>
            </a:r>
            <a:r>
              <a:rPr lang="en-US" i="1" dirty="0"/>
              <a:t>TSP</a:t>
            </a:r>
            <a:r>
              <a:rPr lang="en-US" dirty="0"/>
              <a:t>) asks for the shortest route a traveling salesperson should take to visit a set of cities. This problem reduces to finding a Hamilton circuit such that the total sum of the weights of its edges is as small as possible.</a:t>
            </a:r>
          </a:p>
          <a:p>
            <a:r>
              <a:rPr lang="en-US" dirty="0"/>
              <a:t>A family of binary codes, known as </a:t>
            </a:r>
            <a:r>
              <a:rPr lang="en-US" i="1" dirty="0"/>
              <a:t>Gray codes</a:t>
            </a:r>
            <a:r>
              <a:rPr lang="en-US" dirty="0"/>
              <a:t>, which minimize the effect of transmission errors, correspond to Hamilton circuits in the </a:t>
            </a:r>
            <a:r>
              <a:rPr lang="en-US" i="1" dirty="0"/>
              <a:t>n</a:t>
            </a:r>
            <a:r>
              <a:rPr lang="en-US" dirty="0"/>
              <a:t>-cube </a:t>
            </a:r>
            <a:r>
              <a:rPr lang="en-US" i="1" dirty="0"/>
              <a:t>Q</a:t>
            </a:r>
            <a:r>
              <a:rPr lang="en-US" i="1" baseline="-25000" dirty="0"/>
              <a:t>n.</a:t>
            </a:r>
            <a:endParaRPr lang="en-US" dirty="0"/>
          </a:p>
        </p:txBody>
      </p:sp>
    </p:spTree>
    <p:extLst>
      <p:ext uri="{BB962C8B-B14F-4D97-AF65-F5344CB8AC3E}">
        <p14:creationId xmlns:p14="http://schemas.microsoft.com/office/powerpoint/2010/main" val="30409589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8153400" cy="1828800"/>
          </a:xfrm>
        </p:spPr>
        <p:txBody>
          <a:bodyPr/>
          <a:lstStyle/>
          <a:p>
            <a:r>
              <a:rPr lang="en-US" dirty="0"/>
              <a:t>ISOMORPHISM OF GRAPHS</a:t>
            </a:r>
          </a:p>
        </p:txBody>
      </p:sp>
      <p:sp>
        <p:nvSpPr>
          <p:cNvPr id="3" name="Subtitle 2"/>
          <p:cNvSpPr>
            <a:spLocks noGrp="1"/>
          </p:cNvSpPr>
          <p:nvPr>
            <p:ph type="subTitle" idx="1"/>
          </p:nvPr>
        </p:nvSpPr>
        <p:spPr/>
        <p:txBody>
          <a:bodyPr/>
          <a:lstStyle/>
          <a:p>
            <a:r>
              <a:rPr lang="en-US" dirty="0"/>
              <a:t>Section </a:t>
            </a:r>
            <a:r>
              <a:rPr lang="en-US" dirty="0">
                <a:latin typeface="Cambria Math" pitchFamily="18" charset="0"/>
                <a:ea typeface="Cambria Math" pitchFamily="18" charset="0"/>
              </a:rPr>
              <a:t>10.3</a:t>
            </a:r>
          </a:p>
        </p:txBody>
      </p:sp>
    </p:spTree>
    <p:extLst>
      <p:ext uri="{BB962C8B-B14F-4D97-AF65-F5344CB8AC3E}">
        <p14:creationId xmlns:p14="http://schemas.microsoft.com/office/powerpoint/2010/main" val="14289151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Isomorphism of Graphs</a:t>
            </a:r>
          </a:p>
        </p:txBody>
      </p:sp>
      <p:sp>
        <p:nvSpPr>
          <p:cNvPr id="3" name="Content Placeholder 2"/>
          <p:cNvSpPr>
            <a:spLocks noGrp="1"/>
          </p:cNvSpPr>
          <p:nvPr>
            <p:ph idx="1"/>
          </p:nvPr>
        </p:nvSpPr>
        <p:spPr/>
        <p:txBody>
          <a:bodyPr/>
          <a:lstStyle/>
          <a:p>
            <a:pPr indent="0">
              <a:buNone/>
            </a:pPr>
            <a:r>
              <a:rPr lang="en-US" b="1" dirty="0"/>
              <a:t>Definition</a:t>
            </a:r>
            <a:r>
              <a:rPr lang="en-US" dirty="0"/>
              <a:t>: The simple graphs </a:t>
            </a:r>
            <a:r>
              <a:rPr lang="en-US" i="1" dirty="0"/>
              <a:t>G</a:t>
            </a:r>
            <a:r>
              <a:rPr lang="en-US" baseline="-25000" dirty="0">
                <a:latin typeface="Cambria Math" pitchFamily="18" charset="0"/>
                <a:ea typeface="Cambria Math" pitchFamily="18" charset="0"/>
              </a:rPr>
              <a:t>1</a:t>
            </a:r>
            <a:r>
              <a:rPr lang="en-US" i="1" dirty="0"/>
              <a:t> = </a:t>
            </a:r>
            <a:r>
              <a:rPr lang="en-US" dirty="0"/>
              <a:t>(</a:t>
            </a:r>
            <a:r>
              <a:rPr lang="en-US" i="1" dirty="0"/>
              <a:t>V</a:t>
            </a:r>
            <a:r>
              <a:rPr lang="en-US" baseline="-25000" dirty="0">
                <a:latin typeface="Cambria Math" pitchFamily="18" charset="0"/>
                <a:ea typeface="Cambria Math" pitchFamily="18" charset="0"/>
              </a:rPr>
              <a:t>1</a:t>
            </a:r>
            <a:r>
              <a:rPr lang="en-US" i="1" dirty="0"/>
              <a:t>, E</a:t>
            </a:r>
            <a:r>
              <a:rPr lang="en-US" baseline="-25000" dirty="0">
                <a:latin typeface="Cambria Math" pitchFamily="18" charset="0"/>
                <a:ea typeface="Cambria Math" pitchFamily="18" charset="0"/>
              </a:rPr>
              <a:t>1</a:t>
            </a:r>
            <a:r>
              <a:rPr lang="en-US" dirty="0"/>
              <a:t>)</a:t>
            </a:r>
            <a:r>
              <a:rPr lang="en-US" i="1" dirty="0"/>
              <a:t> </a:t>
            </a:r>
            <a:r>
              <a:rPr lang="en-US" dirty="0"/>
              <a:t>and             </a:t>
            </a:r>
            <a:r>
              <a:rPr lang="en-US" i="1" dirty="0"/>
              <a:t>G</a:t>
            </a:r>
            <a:r>
              <a:rPr lang="en-US" baseline="-25000" dirty="0">
                <a:latin typeface="Cambria Math" pitchFamily="18" charset="0"/>
                <a:ea typeface="Cambria Math" pitchFamily="18" charset="0"/>
              </a:rPr>
              <a:t>2</a:t>
            </a:r>
            <a:r>
              <a:rPr lang="en-US" i="1" dirty="0"/>
              <a:t> = </a:t>
            </a:r>
            <a:r>
              <a:rPr lang="en-US" dirty="0"/>
              <a:t>(</a:t>
            </a:r>
            <a:r>
              <a:rPr lang="en-US" i="1" dirty="0"/>
              <a:t>V</a:t>
            </a:r>
            <a:r>
              <a:rPr lang="en-US" baseline="-25000" dirty="0">
                <a:latin typeface="Cambria Math" pitchFamily="18" charset="0"/>
                <a:ea typeface="Cambria Math" pitchFamily="18" charset="0"/>
              </a:rPr>
              <a:t>2</a:t>
            </a:r>
            <a:r>
              <a:rPr lang="en-US" i="1" dirty="0"/>
              <a:t>, E</a:t>
            </a:r>
            <a:r>
              <a:rPr lang="en-US" baseline="-25000" dirty="0">
                <a:latin typeface="Cambria Math" pitchFamily="18" charset="0"/>
                <a:ea typeface="Cambria Math" pitchFamily="18" charset="0"/>
              </a:rPr>
              <a:t>2</a:t>
            </a:r>
            <a:r>
              <a:rPr lang="en-US" dirty="0"/>
              <a:t>)</a:t>
            </a:r>
            <a:r>
              <a:rPr lang="en-US" i="1" dirty="0"/>
              <a:t> </a:t>
            </a:r>
            <a:r>
              <a:rPr lang="en-US" dirty="0"/>
              <a:t>are </a:t>
            </a:r>
            <a:r>
              <a:rPr lang="en-US" i="1" dirty="0"/>
              <a:t>isomorphic</a:t>
            </a:r>
            <a:r>
              <a:rPr lang="en-US" dirty="0"/>
              <a:t> if there is a one-to-one and onto function </a:t>
            </a:r>
            <a:r>
              <a:rPr lang="en-US" i="1" dirty="0"/>
              <a:t>f</a:t>
            </a:r>
            <a:r>
              <a:rPr lang="en-US" dirty="0"/>
              <a:t> from </a:t>
            </a:r>
            <a:r>
              <a:rPr lang="en-US" i="1" dirty="0"/>
              <a:t>V</a:t>
            </a:r>
            <a:r>
              <a:rPr lang="en-US" baseline="-25000" dirty="0">
                <a:latin typeface="Cambria Math" pitchFamily="18" charset="0"/>
                <a:ea typeface="Cambria Math" pitchFamily="18" charset="0"/>
              </a:rPr>
              <a:t>1</a:t>
            </a:r>
            <a:r>
              <a:rPr lang="en-US" i="1" dirty="0"/>
              <a:t> </a:t>
            </a:r>
            <a:r>
              <a:rPr lang="en-US" dirty="0"/>
              <a:t>to </a:t>
            </a:r>
            <a:r>
              <a:rPr lang="en-US" i="1" dirty="0"/>
              <a:t>V</a:t>
            </a:r>
            <a:r>
              <a:rPr lang="en-US" baseline="-25000" dirty="0">
                <a:latin typeface="Cambria Math" pitchFamily="18" charset="0"/>
                <a:ea typeface="Cambria Math" pitchFamily="18" charset="0"/>
              </a:rPr>
              <a:t>2</a:t>
            </a:r>
            <a:r>
              <a:rPr lang="en-US" dirty="0"/>
              <a:t> with the property that </a:t>
            </a:r>
            <a:r>
              <a:rPr lang="en-US" i="1" dirty="0"/>
              <a:t>a</a:t>
            </a:r>
            <a:r>
              <a:rPr lang="en-US" dirty="0"/>
              <a:t> and </a:t>
            </a:r>
            <a:r>
              <a:rPr lang="en-US" i="1" dirty="0"/>
              <a:t>b</a:t>
            </a:r>
            <a:r>
              <a:rPr lang="en-US" dirty="0"/>
              <a:t> are adjacent in </a:t>
            </a:r>
            <a:r>
              <a:rPr lang="en-US" i="1" dirty="0"/>
              <a:t>G</a:t>
            </a:r>
            <a:r>
              <a:rPr lang="en-US" baseline="-25000" dirty="0">
                <a:latin typeface="Cambria Math" pitchFamily="18" charset="0"/>
                <a:ea typeface="Cambria Math" pitchFamily="18" charset="0"/>
              </a:rPr>
              <a:t>1</a:t>
            </a:r>
            <a:r>
              <a:rPr lang="en-US" i="1" dirty="0"/>
              <a:t> </a:t>
            </a:r>
            <a:r>
              <a:rPr lang="en-US" dirty="0"/>
              <a:t>if and only if </a:t>
            </a:r>
            <a:r>
              <a:rPr lang="en-US" i="1" dirty="0"/>
              <a:t>f</a:t>
            </a:r>
            <a:r>
              <a:rPr lang="en-US" dirty="0"/>
              <a:t>(</a:t>
            </a:r>
            <a:r>
              <a:rPr lang="en-US" i="1" dirty="0"/>
              <a:t>a</a:t>
            </a:r>
            <a:r>
              <a:rPr lang="en-US" dirty="0"/>
              <a:t>) and </a:t>
            </a:r>
            <a:r>
              <a:rPr lang="en-US" i="1" dirty="0"/>
              <a:t>f</a:t>
            </a:r>
            <a:r>
              <a:rPr lang="en-US" dirty="0"/>
              <a:t>(</a:t>
            </a:r>
            <a:r>
              <a:rPr lang="en-US" i="1" dirty="0"/>
              <a:t>b</a:t>
            </a:r>
            <a:r>
              <a:rPr lang="en-US" dirty="0"/>
              <a:t>) are adjacent in </a:t>
            </a:r>
            <a:r>
              <a:rPr lang="en-US" i="1" dirty="0"/>
              <a:t>G</a:t>
            </a:r>
            <a:r>
              <a:rPr lang="en-US" baseline="-25000" dirty="0">
                <a:latin typeface="Cambria Math" pitchFamily="18" charset="0"/>
                <a:ea typeface="Cambria Math" pitchFamily="18" charset="0"/>
              </a:rPr>
              <a:t>2</a:t>
            </a:r>
            <a:r>
              <a:rPr lang="en-US" i="1" dirty="0"/>
              <a:t> , </a:t>
            </a:r>
            <a:r>
              <a:rPr lang="en-US" dirty="0"/>
              <a:t>for all </a:t>
            </a:r>
            <a:r>
              <a:rPr lang="en-US" i="1" dirty="0"/>
              <a:t>a</a:t>
            </a:r>
            <a:r>
              <a:rPr lang="en-US" dirty="0"/>
              <a:t> and </a:t>
            </a:r>
            <a:r>
              <a:rPr lang="en-US" i="1" dirty="0"/>
              <a:t>b</a:t>
            </a:r>
            <a:r>
              <a:rPr lang="en-US" dirty="0"/>
              <a:t> in </a:t>
            </a:r>
            <a:r>
              <a:rPr lang="en-US" i="1" dirty="0"/>
              <a:t>V</a:t>
            </a:r>
            <a:r>
              <a:rPr lang="en-US" baseline="-25000" dirty="0">
                <a:latin typeface="Cambria Math" pitchFamily="18" charset="0"/>
                <a:ea typeface="Cambria Math" pitchFamily="18" charset="0"/>
              </a:rPr>
              <a:t>1</a:t>
            </a:r>
            <a:r>
              <a:rPr lang="en-US" i="1" dirty="0"/>
              <a:t> . </a:t>
            </a:r>
            <a:r>
              <a:rPr lang="en-US" dirty="0"/>
              <a:t>Such a function </a:t>
            </a:r>
            <a:r>
              <a:rPr lang="en-US" i="1" dirty="0"/>
              <a:t>f </a:t>
            </a:r>
            <a:r>
              <a:rPr lang="en-US" dirty="0"/>
              <a:t>is called an </a:t>
            </a:r>
            <a:r>
              <a:rPr lang="en-US" i="1" dirty="0"/>
              <a:t>isomorphism. </a:t>
            </a:r>
            <a:r>
              <a:rPr lang="en-US" dirty="0"/>
              <a:t>Two simple graphs that are not isomorphic are called </a:t>
            </a:r>
            <a:r>
              <a:rPr lang="en-US" i="1" dirty="0"/>
              <a:t>nonisomorphic</a:t>
            </a:r>
            <a:r>
              <a:rPr lang="en-US" dirty="0"/>
              <a:t>.</a:t>
            </a:r>
          </a:p>
        </p:txBody>
      </p:sp>
    </p:spTree>
    <p:extLst>
      <p:ext uri="{BB962C8B-B14F-4D97-AF65-F5344CB8AC3E}">
        <p14:creationId xmlns:p14="http://schemas.microsoft.com/office/powerpoint/2010/main" val="20250280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Isomorphism of Graphs</a:t>
            </a:r>
          </a:p>
        </p:txBody>
      </p:sp>
      <p:sp>
        <p:nvSpPr>
          <p:cNvPr id="3" name="Content Placeholder 2"/>
          <p:cNvSpPr>
            <a:spLocks noGrp="1"/>
          </p:cNvSpPr>
          <p:nvPr>
            <p:ph idx="1"/>
          </p:nvPr>
        </p:nvSpPr>
        <p:spPr>
          <a:xfrm>
            <a:off x="457200" y="990600"/>
            <a:ext cx="8229600" cy="5715000"/>
          </a:xfrm>
        </p:spPr>
        <p:txBody>
          <a:bodyPr>
            <a:normAutofit/>
          </a:bodyPr>
          <a:lstStyle/>
          <a:p>
            <a:r>
              <a:rPr lang="en-US" dirty="0"/>
              <a:t>It is difficult to determine whether two simple graphs are isomorphic using brute force because there are </a:t>
            </a:r>
            <a:r>
              <a:rPr lang="en-US" i="1" dirty="0"/>
              <a:t>n</a:t>
            </a:r>
            <a:r>
              <a:rPr lang="en-US" dirty="0"/>
              <a:t>! possible one-to-one correspondences between the vertex sets of two simple graphs with </a:t>
            </a:r>
            <a:r>
              <a:rPr lang="en-US" i="1" dirty="0"/>
              <a:t>n</a:t>
            </a:r>
            <a:r>
              <a:rPr lang="en-US" dirty="0"/>
              <a:t> vertices. </a:t>
            </a:r>
          </a:p>
          <a:p>
            <a:r>
              <a:rPr lang="en-US" dirty="0"/>
              <a:t>The best algorithms for determining weather two graphs are isomorphic have exponential worst case complexity in terms of the number of vertices of the graphs.</a:t>
            </a:r>
          </a:p>
          <a:p>
            <a:r>
              <a:rPr lang="en-US" dirty="0"/>
              <a:t>Sometimes it is not hard to show that two graphs are not isomorphic. We can do so by finding a property, preserved by isomorphism, that only one of the two graphs has. Such a property is called </a:t>
            </a:r>
            <a:r>
              <a:rPr lang="en-US" i="1" dirty="0"/>
              <a:t>graph invariant</a:t>
            </a:r>
            <a:r>
              <a:rPr lang="en-US" dirty="0"/>
              <a:t>. </a:t>
            </a:r>
          </a:p>
          <a:p>
            <a:r>
              <a:rPr lang="en-US" dirty="0"/>
              <a:t>There are many different useful graph invariants that can be used to distinguish nonisomorphic graphs, such as the number of vertices, number of edges, and degree sequence (list of the degrees of the vertices in </a:t>
            </a:r>
            <a:r>
              <a:rPr lang="en-US" dirty="0" err="1"/>
              <a:t>nonincreasing</a:t>
            </a:r>
            <a:r>
              <a:rPr lang="en-US" dirty="0"/>
              <a:t> order).  We will encounter others in later sections of this chapter.</a:t>
            </a:r>
          </a:p>
        </p:txBody>
      </p:sp>
    </p:spTree>
    <p:extLst>
      <p:ext uri="{BB962C8B-B14F-4D97-AF65-F5344CB8AC3E}">
        <p14:creationId xmlns:p14="http://schemas.microsoft.com/office/powerpoint/2010/main" val="31122695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591312"/>
          </a:xfrm>
        </p:spPr>
        <p:txBody>
          <a:bodyPr>
            <a:noAutofit/>
          </a:bodyPr>
          <a:lstStyle/>
          <a:p>
            <a:r>
              <a:rPr lang="en-US" sz="4000" b="1" dirty="0"/>
              <a:t>ISOMORPHIC INVARIANT</a:t>
            </a:r>
            <a:endParaRPr lang="en-US" sz="4000" dirty="0"/>
          </a:p>
        </p:txBody>
      </p:sp>
      <p:sp>
        <p:nvSpPr>
          <p:cNvPr id="3" name="Content Placeholder 2"/>
          <p:cNvSpPr>
            <a:spLocks noGrp="1"/>
          </p:cNvSpPr>
          <p:nvPr>
            <p:ph idx="1"/>
          </p:nvPr>
        </p:nvSpPr>
        <p:spPr>
          <a:xfrm>
            <a:off x="0" y="819912"/>
            <a:ext cx="8991600" cy="6013067"/>
          </a:xfrm>
        </p:spPr>
        <p:txBody>
          <a:bodyPr>
            <a:normAutofit lnSpcReduction="10000"/>
          </a:bodyPr>
          <a:lstStyle/>
          <a:p>
            <a:r>
              <a:rPr lang="en-US" dirty="0"/>
              <a:t>A property P is called an isomorphic invariant if, and only if, given any graphs G and G’,</a:t>
            </a:r>
          </a:p>
          <a:p>
            <a:r>
              <a:rPr lang="en-US" dirty="0"/>
              <a:t>If G has property P and G’ is isomorphic to G, then G’ has property P.</a:t>
            </a:r>
          </a:p>
          <a:p>
            <a:pPr marL="0" indent="0">
              <a:buNone/>
            </a:pPr>
            <a:r>
              <a:rPr lang="en-US" b="1" u="sng" dirty="0"/>
              <a:t>THEOREM OF ISOMORPHIC INVARIANT</a:t>
            </a:r>
          </a:p>
          <a:p>
            <a:pPr marL="0" indent="0">
              <a:buNone/>
            </a:pPr>
            <a:r>
              <a:rPr lang="en-US" dirty="0"/>
              <a:t>Each of the following properties is an invariant for graph isomorphism, where n, m and k are all non-negative integers, if the graph:</a:t>
            </a:r>
          </a:p>
          <a:p>
            <a:pPr marL="0" indent="0">
              <a:buNone/>
            </a:pPr>
            <a:r>
              <a:rPr lang="en-US" dirty="0"/>
              <a:t>1. has n vertices.</a:t>
            </a:r>
          </a:p>
          <a:p>
            <a:pPr marL="0" indent="0">
              <a:buNone/>
            </a:pPr>
            <a:r>
              <a:rPr lang="en-US" dirty="0"/>
              <a:t>2. has m edges.</a:t>
            </a:r>
          </a:p>
          <a:p>
            <a:pPr marL="0" indent="0">
              <a:buNone/>
            </a:pPr>
            <a:r>
              <a:rPr lang="en-US" dirty="0"/>
              <a:t>3. has a vertex of degree k.</a:t>
            </a:r>
          </a:p>
          <a:p>
            <a:pPr marL="0" indent="0">
              <a:buNone/>
            </a:pPr>
            <a:r>
              <a:rPr lang="en-US" dirty="0"/>
              <a:t>4. has m vertices of degree k.</a:t>
            </a:r>
          </a:p>
          <a:p>
            <a:pPr marL="0" indent="0">
              <a:buNone/>
            </a:pPr>
            <a:r>
              <a:rPr lang="en-US" dirty="0"/>
              <a:t>5. has a circuit of length k.</a:t>
            </a:r>
          </a:p>
          <a:p>
            <a:pPr marL="0" indent="0">
              <a:buNone/>
            </a:pPr>
            <a:r>
              <a:rPr lang="en-US" dirty="0"/>
              <a:t>6. has a simple circuit of length k.</a:t>
            </a:r>
          </a:p>
          <a:p>
            <a:pPr marL="0" indent="0">
              <a:buNone/>
            </a:pPr>
            <a:r>
              <a:rPr lang="en-US" dirty="0"/>
              <a:t>7. has m simple circuits of length k.</a:t>
            </a:r>
          </a:p>
          <a:p>
            <a:pPr marL="0" indent="0">
              <a:buNone/>
            </a:pPr>
            <a:r>
              <a:rPr lang="en-US" dirty="0"/>
              <a:t>8. is connected.</a:t>
            </a:r>
          </a:p>
          <a:p>
            <a:pPr marL="0" indent="0">
              <a:buNone/>
            </a:pPr>
            <a:r>
              <a:rPr lang="en-US" dirty="0"/>
              <a:t>9. has an Euler circuit.</a:t>
            </a:r>
          </a:p>
          <a:p>
            <a:pPr marL="0" indent="0">
              <a:buNone/>
            </a:pPr>
            <a:r>
              <a:rPr lang="en-US" dirty="0"/>
              <a:t>10. has a Hamiltonian circuit.</a:t>
            </a:r>
          </a:p>
        </p:txBody>
      </p:sp>
    </p:spTree>
    <p:extLst>
      <p:ext uri="{BB962C8B-B14F-4D97-AF65-F5344CB8AC3E}">
        <p14:creationId xmlns:p14="http://schemas.microsoft.com/office/powerpoint/2010/main" val="1725196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332232"/>
            <a:ext cx="8229600" cy="591312"/>
          </a:xfrm>
        </p:spPr>
        <p:txBody>
          <a:bodyPr>
            <a:normAutofit/>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76200" y="923544"/>
            <a:ext cx="8991600" cy="5934456"/>
          </a:xfrm>
        </p:spPr>
        <p:txBody>
          <a:bodyPr>
            <a:normAutofit/>
          </a:bodyPr>
          <a:lstStyle/>
          <a:p>
            <a:pPr indent="0">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H</a:t>
            </a:r>
            <a:r>
              <a:rPr lang="en-US" dirty="0"/>
              <a:t> = (</a:t>
            </a:r>
            <a:r>
              <a:rPr lang="en-US" i="1" dirty="0"/>
              <a:t>W</a:t>
            </a:r>
            <a:r>
              <a:rPr lang="en-US" dirty="0"/>
              <a:t>, </a:t>
            </a:r>
            <a:r>
              <a:rPr lang="en-US" i="1" dirty="0"/>
              <a:t>F</a:t>
            </a:r>
            <a:r>
              <a:rPr lang="en-US" dirty="0"/>
              <a:t>) are isomorphic.</a:t>
            </a:r>
          </a:p>
          <a:p>
            <a:pPr indent="0">
              <a:spcBef>
                <a:spcPts val="0"/>
              </a:spcBef>
              <a:buNone/>
            </a:pPr>
            <a:endParaRPr lang="en-US" dirty="0"/>
          </a:p>
          <a:p>
            <a:pPr indent="0">
              <a:spcBef>
                <a:spcPts val="0"/>
              </a:spcBef>
              <a:buNone/>
            </a:pPr>
            <a:r>
              <a:rPr lang="en-US" b="1" dirty="0"/>
              <a:t>Solution</a:t>
            </a:r>
            <a:r>
              <a:rPr lang="en-US" dirty="0"/>
              <a:t>: The function </a:t>
            </a:r>
            <a:r>
              <a:rPr lang="en-US" i="1" dirty="0"/>
              <a:t>f</a:t>
            </a:r>
            <a:r>
              <a:rPr lang="en-US" dirty="0"/>
              <a:t> with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is a one-to-one </a:t>
            </a:r>
          </a:p>
          <a:p>
            <a:pPr indent="0">
              <a:spcBef>
                <a:spcPts val="0"/>
              </a:spcBef>
              <a:buNone/>
            </a:pPr>
            <a:r>
              <a:rPr lang="en-US" dirty="0"/>
              <a:t>correspondence between </a:t>
            </a:r>
            <a:r>
              <a:rPr lang="en-US" i="1" dirty="0"/>
              <a:t>V</a:t>
            </a:r>
            <a:r>
              <a:rPr lang="en-US" dirty="0"/>
              <a:t> and </a:t>
            </a:r>
            <a:r>
              <a:rPr lang="en-US" i="1" dirty="0"/>
              <a:t>W</a:t>
            </a:r>
            <a:r>
              <a:rPr lang="en-US" dirty="0"/>
              <a:t>. </a:t>
            </a:r>
          </a:p>
          <a:p>
            <a:pPr indent="0">
              <a:spcBef>
                <a:spcPts val="0"/>
              </a:spcBef>
              <a:buNone/>
            </a:pPr>
            <a:r>
              <a:rPr lang="en-US" dirty="0"/>
              <a:t>Note that adjacent vertices in </a:t>
            </a:r>
            <a:r>
              <a:rPr lang="en-US" i="1" dirty="0"/>
              <a:t>G</a:t>
            </a:r>
            <a:r>
              <a:rPr lang="en-US" dirty="0"/>
              <a:t> are</a:t>
            </a:r>
          </a:p>
          <a:p>
            <a:pPr indent="0">
              <a:spcBef>
                <a:spcPts val="0"/>
              </a:spcBef>
              <a:buNone/>
            </a:pP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2</a:t>
            </a:r>
            <a:r>
              <a:rPr lang="en-US" dirty="0"/>
              <a:t>, </a:t>
            </a:r>
            <a:r>
              <a:rPr lang="en-US" i="1" dirty="0"/>
              <a:t>u</a:t>
            </a:r>
            <a:r>
              <a:rPr lang="en-US" baseline="-25000" dirty="0">
                <a:latin typeface="Cambria Math" pitchFamily="18" charset="0"/>
                <a:ea typeface="Cambria Math" pitchFamily="18" charset="0"/>
              </a:rPr>
              <a:t>1</a:t>
            </a:r>
            <a:r>
              <a:rPr lang="en-US" dirty="0"/>
              <a:t> and </a:t>
            </a:r>
            <a:r>
              <a:rPr lang="en-US" i="1" dirty="0"/>
              <a:t>u</a:t>
            </a:r>
            <a:r>
              <a:rPr lang="en-US" baseline="-25000" dirty="0">
                <a:latin typeface="Cambria Math" pitchFamily="18" charset="0"/>
                <a:ea typeface="Cambria Math" pitchFamily="18" charset="0"/>
              </a:rPr>
              <a:t>3</a:t>
            </a:r>
            <a:r>
              <a:rPr lang="en-US" dirty="0"/>
              <a:t>, </a:t>
            </a:r>
            <a:r>
              <a:rPr lang="en-US" i="1" dirty="0"/>
              <a:t>u</a:t>
            </a:r>
            <a:r>
              <a:rPr lang="en-US" baseline="-25000" dirty="0">
                <a:latin typeface="Cambria Math" pitchFamily="18" charset="0"/>
                <a:ea typeface="Cambria Math" pitchFamily="18" charset="0"/>
              </a:rPr>
              <a:t>2</a:t>
            </a:r>
            <a:r>
              <a:rPr lang="en-US" dirty="0"/>
              <a:t> and </a:t>
            </a:r>
            <a:r>
              <a:rPr lang="en-US" i="1" dirty="0"/>
              <a:t>u</a:t>
            </a:r>
            <a:r>
              <a:rPr lang="en-US" baseline="-25000" dirty="0">
                <a:latin typeface="Cambria Math" pitchFamily="18" charset="0"/>
                <a:ea typeface="Cambria Math" pitchFamily="18" charset="0"/>
              </a:rPr>
              <a:t>4</a:t>
            </a:r>
            <a:r>
              <a:rPr lang="en-US" dirty="0"/>
              <a:t>, </a:t>
            </a:r>
          </a:p>
          <a:p>
            <a:pPr indent="0">
              <a:spcBef>
                <a:spcPts val="0"/>
              </a:spcBef>
              <a:buNone/>
            </a:pPr>
            <a:r>
              <a:rPr lang="en-US" dirty="0"/>
              <a:t>and </a:t>
            </a:r>
            <a:r>
              <a:rPr lang="en-US" i="1" dirty="0"/>
              <a:t>u</a:t>
            </a:r>
            <a:r>
              <a:rPr lang="en-US" baseline="-25000" dirty="0">
                <a:latin typeface="Cambria Math" pitchFamily="18" charset="0"/>
                <a:ea typeface="Cambria Math" pitchFamily="18" charset="0"/>
              </a:rPr>
              <a:t>3</a:t>
            </a:r>
            <a:r>
              <a:rPr lang="en-US" dirty="0"/>
              <a:t> and </a:t>
            </a:r>
            <a:r>
              <a:rPr lang="en-US" i="1" dirty="0"/>
              <a:t>u</a:t>
            </a:r>
            <a:r>
              <a:rPr lang="en-US" baseline="-25000" dirty="0">
                <a:latin typeface="Cambria Math" pitchFamily="18" charset="0"/>
                <a:ea typeface="Cambria Math" pitchFamily="18" charset="0"/>
              </a:rPr>
              <a:t>4</a:t>
            </a:r>
            <a:r>
              <a:rPr lang="en-US" dirty="0"/>
              <a:t>. Each of the pairs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and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1</a:t>
            </a:r>
            <a:r>
              <a:rPr lang="en-US" dirty="0"/>
              <a:t>) = </a:t>
            </a:r>
            <a:r>
              <a:rPr lang="en-US" i="1" dirty="0"/>
              <a:t>v</a:t>
            </a:r>
            <a:r>
              <a:rPr lang="en-US" baseline="-25000" dirty="0">
                <a:latin typeface="Cambria Math" pitchFamily="18" charset="0"/>
                <a:ea typeface="Cambria Math" pitchFamily="18" charset="0"/>
              </a:rPr>
              <a:t>1</a:t>
            </a:r>
            <a:r>
              <a:rPr lang="en-US" dirty="0"/>
              <a:t> </a:t>
            </a:r>
          </a:p>
          <a:p>
            <a:pPr indent="0">
              <a:spcBef>
                <a:spcPts val="0"/>
              </a:spcBef>
              <a:buNone/>
            </a:pPr>
            <a:r>
              <a:rPr lang="en-US" dirty="0"/>
              <a:t>and</a:t>
            </a:r>
            <a:r>
              <a:rPr lang="en-US" i="1" dirty="0"/>
              <a:t> 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 </a:t>
            </a:r>
            <a:r>
              <a:rPr lang="en-US" i="1" dirty="0"/>
              <a:t>f</a:t>
            </a:r>
            <a:r>
              <a:rPr lang="en-US" dirty="0"/>
              <a:t>(</a:t>
            </a:r>
            <a:r>
              <a:rPr lang="en-US" i="1" dirty="0"/>
              <a:t>u</a:t>
            </a:r>
            <a:r>
              <a:rPr lang="en-US" baseline="-25000" dirty="0">
                <a:latin typeface="Cambria Math" pitchFamily="18" charset="0"/>
                <a:ea typeface="Cambria Math" pitchFamily="18" charset="0"/>
              </a:rPr>
              <a:t>2</a:t>
            </a:r>
            <a:r>
              <a:rPr lang="en-US" dirty="0"/>
              <a:t>) = </a:t>
            </a:r>
            <a:r>
              <a:rPr lang="en-US" i="1" dirty="0"/>
              <a:t>v</a:t>
            </a:r>
            <a:r>
              <a:rPr lang="en-US" baseline="-25000" dirty="0">
                <a:latin typeface="Cambria Math" pitchFamily="18" charset="0"/>
                <a:ea typeface="Cambria Math" pitchFamily="18" charset="0"/>
              </a:rPr>
              <a:t>4</a:t>
            </a:r>
            <a:r>
              <a:rPr lang="en-US" dirty="0"/>
              <a:t> and </a:t>
            </a:r>
          </a:p>
          <a:p>
            <a:pPr indent="0">
              <a:spcBef>
                <a:spcPts val="0"/>
              </a:spcBef>
              <a:buNone/>
            </a:pP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 and </a:t>
            </a:r>
            <a:r>
              <a:rPr lang="en-US" i="1" dirty="0"/>
              <a:t>f</a:t>
            </a:r>
            <a:r>
              <a:rPr lang="en-US" dirty="0"/>
              <a:t>(</a:t>
            </a:r>
            <a:r>
              <a:rPr lang="en-US" i="1" dirty="0"/>
              <a:t>u</a:t>
            </a:r>
            <a:r>
              <a:rPr lang="en-US" baseline="-25000" dirty="0">
                <a:latin typeface="Cambria Math" pitchFamily="18" charset="0"/>
                <a:ea typeface="Cambria Math" pitchFamily="18" charset="0"/>
              </a:rPr>
              <a:t>3</a:t>
            </a:r>
            <a:r>
              <a:rPr lang="en-US" dirty="0"/>
              <a:t>) = </a:t>
            </a:r>
            <a:r>
              <a:rPr lang="en-US" i="1" dirty="0"/>
              <a:t>v</a:t>
            </a:r>
            <a:r>
              <a:rPr lang="en-US" baseline="-25000" dirty="0">
                <a:latin typeface="Cambria Math" pitchFamily="18" charset="0"/>
                <a:ea typeface="Cambria Math" pitchFamily="18" charset="0"/>
              </a:rPr>
              <a:t>3</a:t>
            </a:r>
            <a:r>
              <a:rPr lang="en-US" dirty="0"/>
              <a:t> and</a:t>
            </a:r>
          </a:p>
          <a:p>
            <a:pPr indent="0">
              <a:spcBef>
                <a:spcPts val="0"/>
              </a:spcBef>
              <a:buNone/>
            </a:pPr>
            <a:r>
              <a:rPr lang="en-US" dirty="0"/>
              <a:t> </a:t>
            </a:r>
            <a:r>
              <a:rPr lang="en-US" i="1" dirty="0"/>
              <a:t>f</a:t>
            </a:r>
            <a:r>
              <a:rPr lang="en-US" dirty="0"/>
              <a:t>(</a:t>
            </a:r>
            <a:r>
              <a:rPr lang="en-US" i="1" dirty="0"/>
              <a:t>u</a:t>
            </a:r>
            <a:r>
              <a:rPr lang="en-US" baseline="-25000" dirty="0">
                <a:latin typeface="Cambria Math" pitchFamily="18" charset="0"/>
                <a:ea typeface="Cambria Math" pitchFamily="18" charset="0"/>
              </a:rPr>
              <a:t>4</a:t>
            </a:r>
            <a:r>
              <a:rPr lang="en-US" dirty="0"/>
              <a:t>) = </a:t>
            </a:r>
            <a:r>
              <a:rPr lang="en-US" i="1" dirty="0"/>
              <a:t>v</a:t>
            </a:r>
            <a:r>
              <a:rPr lang="en-US" baseline="-25000" dirty="0">
                <a:latin typeface="Cambria Math" pitchFamily="18" charset="0"/>
                <a:ea typeface="Cambria Math" pitchFamily="18" charset="0"/>
              </a:rPr>
              <a:t>2</a:t>
            </a:r>
            <a:r>
              <a:rPr lang="en-US" dirty="0"/>
              <a:t>  consists of two adjacent vertices in </a:t>
            </a:r>
            <a:r>
              <a:rPr lang="en-US" i="1" dirty="0"/>
              <a:t>H</a:t>
            </a:r>
            <a:r>
              <a:rPr lang="en-US" dirty="0"/>
              <a:t>.</a:t>
            </a:r>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0" y="1514856"/>
            <a:ext cx="3200400" cy="4123944"/>
          </a:xfrm>
          <a:prstGeom prst="rect">
            <a:avLst/>
          </a:prstGeom>
        </p:spPr>
      </p:pic>
    </p:spTree>
    <p:extLst>
      <p:ext uri="{BB962C8B-B14F-4D97-AF65-F5344CB8AC3E}">
        <p14:creationId xmlns:p14="http://schemas.microsoft.com/office/powerpoint/2010/main" val="328663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DFF7B2-A5A1-4DA7-B624-12408489CDD7}"/>
              </a:ext>
            </a:extLst>
          </p:cNvPr>
          <p:cNvSpPr>
            <a:spLocks noGrp="1"/>
          </p:cNvSpPr>
          <p:nvPr>
            <p:ph idx="1"/>
          </p:nvPr>
        </p:nvSpPr>
        <p:spPr>
          <a:xfrm>
            <a:off x="152400" y="1124712"/>
            <a:ext cx="6182018" cy="5504688"/>
          </a:xfrm>
        </p:spPr>
        <p:txBody>
          <a:bodyPr>
            <a:normAutofit/>
          </a:bodyPr>
          <a:lstStyle/>
          <a:p>
            <a:pPr marL="0" indent="0" algn="just">
              <a:buNone/>
            </a:pPr>
            <a:r>
              <a:rPr lang="en-US" b="1" dirty="0"/>
              <a:t>Example</a:t>
            </a:r>
            <a:r>
              <a:rPr lang="en-US" dirty="0"/>
              <a:t>: Show that the graphs </a:t>
            </a:r>
            <a:r>
              <a:rPr lang="en-US" i="1" dirty="0"/>
              <a:t>G</a:t>
            </a:r>
            <a:r>
              <a:rPr lang="en-US" dirty="0"/>
              <a:t> =(</a:t>
            </a:r>
            <a:r>
              <a:rPr lang="en-US" i="1" dirty="0"/>
              <a:t>V</a:t>
            </a:r>
            <a:r>
              <a:rPr lang="en-US" dirty="0"/>
              <a:t>, </a:t>
            </a:r>
            <a:r>
              <a:rPr lang="en-US" i="1" dirty="0"/>
              <a:t>E</a:t>
            </a:r>
            <a:r>
              <a:rPr lang="en-US" dirty="0"/>
              <a:t>) and </a:t>
            </a:r>
            <a:r>
              <a:rPr lang="en-US" i="1" dirty="0"/>
              <a:t>G’</a:t>
            </a:r>
            <a:r>
              <a:rPr lang="en-US" dirty="0"/>
              <a:t> = (</a:t>
            </a:r>
            <a:r>
              <a:rPr lang="en-US" i="1" dirty="0"/>
              <a:t>W</a:t>
            </a:r>
            <a:r>
              <a:rPr lang="en-US" dirty="0"/>
              <a:t>, </a:t>
            </a:r>
            <a:r>
              <a:rPr lang="en-US" i="1" dirty="0"/>
              <a:t>F</a:t>
            </a:r>
            <a:r>
              <a:rPr lang="en-US" dirty="0"/>
              <a:t>) are isomorphic.</a:t>
            </a:r>
          </a:p>
          <a:p>
            <a:pPr marL="0" indent="0" algn="just">
              <a:buNone/>
            </a:pPr>
            <a:endParaRPr lang="en-US" dirty="0"/>
          </a:p>
          <a:p>
            <a:pPr marL="0" indent="0" algn="just">
              <a:buNone/>
            </a:pPr>
            <a:r>
              <a:rPr lang="en-US" b="1" dirty="0"/>
              <a:t>Solution: </a:t>
            </a:r>
            <a:r>
              <a:rPr lang="en-US" dirty="0"/>
              <a:t>The function f with </a:t>
            </a:r>
          </a:p>
          <a:p>
            <a:pPr marL="0" indent="0" algn="just">
              <a:buNone/>
            </a:pPr>
            <a:r>
              <a:rPr lang="en-US" dirty="0"/>
              <a:t>f(v1) = v1,f(v2) = v3, f(v3) = v5, f(v4) = v2 and f(v5) = v4  is a one-to-one correspondence between V and W. </a:t>
            </a:r>
          </a:p>
          <a:p>
            <a:pPr marL="0" indent="0" algn="just">
              <a:buNone/>
            </a:pPr>
            <a:r>
              <a:rPr lang="en-US" dirty="0"/>
              <a:t>Note that adjacent vertices in G are v1 and v2, v2 and v3, v3 and v4, v4 and v5 and v5 and v1. </a:t>
            </a:r>
          </a:p>
          <a:p>
            <a:pPr marL="0" indent="0" algn="just">
              <a:buNone/>
            </a:pPr>
            <a:r>
              <a:rPr lang="en-US" dirty="0"/>
              <a:t>Each of the pairs  f(v1) = v1 and f(v2) = v3, f(v2) = v3  and f(v3) = v5 , f(v3) = v5 and </a:t>
            </a:r>
          </a:p>
          <a:p>
            <a:pPr marL="0" indent="0" algn="just">
              <a:buNone/>
            </a:pPr>
            <a:r>
              <a:rPr lang="en-US" dirty="0"/>
              <a:t>f(v4) = v2 , f(v4) = v2 and f(v5) = v4 and f(v5) = v4 and f(v1) = v1  consists of two adjacent vertices in H.</a:t>
            </a:r>
          </a:p>
          <a:p>
            <a:pPr marL="0" indent="0">
              <a:buNone/>
            </a:pPr>
            <a:endParaRPr lang="en-US" dirty="0"/>
          </a:p>
          <a:p>
            <a:endParaRPr lang="x-none" dirty="0"/>
          </a:p>
        </p:txBody>
      </p:sp>
      <p:sp>
        <p:nvSpPr>
          <p:cNvPr id="4" name="Title 1">
            <a:extLst>
              <a:ext uri="{FF2B5EF4-FFF2-40B4-BE49-F238E27FC236}">
                <a16:creationId xmlns:a16="http://schemas.microsoft.com/office/drawing/2014/main" id="{C8D6E0F8-CAD2-406B-9BA8-A078E32A1181}"/>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82ABBFDB-B854-4301-B803-1EE5A96B52B4}"/>
              </a:ext>
            </a:extLst>
          </p:cNvPr>
          <p:cNvPicPr>
            <a:picLocks noChangeAspect="1"/>
          </p:cNvPicPr>
          <p:nvPr/>
        </p:nvPicPr>
        <p:blipFill>
          <a:blip r:embed="rId2"/>
          <a:stretch>
            <a:fillRect/>
          </a:stretch>
        </p:blipFill>
        <p:spPr>
          <a:xfrm>
            <a:off x="6409446" y="201168"/>
            <a:ext cx="2657182" cy="1847088"/>
          </a:xfrm>
          <a:prstGeom prst="rect">
            <a:avLst/>
          </a:prstGeom>
        </p:spPr>
      </p:pic>
      <p:pic>
        <p:nvPicPr>
          <p:cNvPr id="6" name="Picture 5">
            <a:extLst>
              <a:ext uri="{FF2B5EF4-FFF2-40B4-BE49-F238E27FC236}">
                <a16:creationId xmlns:a16="http://schemas.microsoft.com/office/drawing/2014/main" id="{1A1010E9-B223-41CF-979C-95B3F614A938}"/>
              </a:ext>
            </a:extLst>
          </p:cNvPr>
          <p:cNvPicPr>
            <a:picLocks noChangeAspect="1"/>
          </p:cNvPicPr>
          <p:nvPr/>
        </p:nvPicPr>
        <p:blipFill>
          <a:blip r:embed="rId3"/>
          <a:stretch>
            <a:fillRect/>
          </a:stretch>
        </p:blipFill>
        <p:spPr>
          <a:xfrm>
            <a:off x="6334418" y="2076860"/>
            <a:ext cx="2657182" cy="1872175"/>
          </a:xfrm>
          <a:prstGeom prst="rect">
            <a:avLst/>
          </a:prstGeom>
        </p:spPr>
      </p:pic>
      <p:pic>
        <p:nvPicPr>
          <p:cNvPr id="7" name="Picture 6">
            <a:extLst>
              <a:ext uri="{FF2B5EF4-FFF2-40B4-BE49-F238E27FC236}">
                <a16:creationId xmlns:a16="http://schemas.microsoft.com/office/drawing/2014/main" id="{B45011C8-0525-409D-BBA0-53294BC07A7E}"/>
              </a:ext>
            </a:extLst>
          </p:cNvPr>
          <p:cNvPicPr>
            <a:picLocks noChangeAspect="1"/>
          </p:cNvPicPr>
          <p:nvPr/>
        </p:nvPicPr>
        <p:blipFill>
          <a:blip r:embed="rId4"/>
          <a:stretch>
            <a:fillRect/>
          </a:stretch>
        </p:blipFill>
        <p:spPr>
          <a:xfrm>
            <a:off x="6485646" y="4030627"/>
            <a:ext cx="2504782" cy="2680365"/>
          </a:xfrm>
          <a:prstGeom prst="rect">
            <a:avLst/>
          </a:prstGeom>
        </p:spPr>
      </p:pic>
    </p:spTree>
    <p:extLst>
      <p:ext uri="{BB962C8B-B14F-4D97-AF65-F5344CB8AC3E}">
        <p14:creationId xmlns:p14="http://schemas.microsoft.com/office/powerpoint/2010/main" val="335886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517" y="152400"/>
            <a:ext cx="8229600" cy="381000"/>
          </a:xfrm>
        </p:spPr>
        <p:txBody>
          <a:bodyPr>
            <a:noAutofit/>
          </a:bodyPr>
          <a:lstStyle/>
          <a:p>
            <a:pPr algn="ctr"/>
            <a:r>
              <a:rPr lang="en-US" sz="3200" b="1" dirty="0">
                <a:effectLst>
                  <a:outerShdw blurRad="38100" dist="38100" dir="2700000" algn="tl">
                    <a:srgbClr val="000000">
                      <a:alpha val="43137"/>
                    </a:srgbClr>
                  </a:outerShdw>
                </a:effectLst>
              </a:rPr>
              <a:t>Graph Terminology: Summary</a:t>
            </a:r>
          </a:p>
        </p:txBody>
      </p:sp>
      <p:sp>
        <p:nvSpPr>
          <p:cNvPr id="3" name="Content Placeholder 2"/>
          <p:cNvSpPr>
            <a:spLocks noGrp="1"/>
          </p:cNvSpPr>
          <p:nvPr>
            <p:ph idx="1"/>
          </p:nvPr>
        </p:nvSpPr>
        <p:spPr>
          <a:xfrm>
            <a:off x="457200" y="914400"/>
            <a:ext cx="8229600" cy="5410200"/>
          </a:xfrm>
        </p:spPr>
        <p:txBody>
          <a:bodyPr>
            <a:normAutofit/>
          </a:bodyPr>
          <a:lstStyle/>
          <a:p>
            <a:r>
              <a:rPr lang="en-US" sz="2400" dirty="0"/>
              <a:t>To understand the structure of a graph and to build a graph model, we ask these questions:</a:t>
            </a:r>
          </a:p>
          <a:p>
            <a:pPr lvl="1">
              <a:buFont typeface="Arial" pitchFamily="34" charset="0"/>
              <a:buChar char="•"/>
            </a:pPr>
            <a:r>
              <a:rPr lang="en-US" sz="2000" dirty="0"/>
              <a:t> Are the edges of the graph undirected or directed  (or both)?</a:t>
            </a:r>
          </a:p>
          <a:p>
            <a:pPr lvl="1">
              <a:buFont typeface="Arial" pitchFamily="34" charset="0"/>
              <a:buChar char="•"/>
            </a:pPr>
            <a:r>
              <a:rPr lang="en-US" sz="2000" dirty="0"/>
              <a:t> If the edges are undirected, are multiple edges present that connect the same pair of vertices? If the edges are directed, are multiple directed edges present?</a:t>
            </a:r>
          </a:p>
          <a:p>
            <a:pPr lvl="1">
              <a:buFont typeface="Arial" pitchFamily="34" charset="0"/>
              <a:buChar char="•"/>
            </a:pPr>
            <a:r>
              <a:rPr lang="en-US" sz="2000" dirty="0"/>
              <a:t> Are loops present?</a:t>
            </a:r>
          </a:p>
          <a:p>
            <a:pPr lvl="1">
              <a:buFont typeface="Arial" pitchFamily="34" charset="0"/>
              <a:buChar char="•"/>
            </a:pPr>
            <a:endParaRPr lang="en-US" dirty="0"/>
          </a:p>
          <a:p>
            <a:pPr marL="393192" lvl="1" indent="0">
              <a:buNone/>
            </a:pPr>
            <a:r>
              <a:rPr lang="en-US" dirty="0"/>
              <a:t> </a:t>
            </a:r>
          </a:p>
          <a:p>
            <a:pPr lvl="1">
              <a:buFont typeface="Arial" pitchFamily="34" charset="0"/>
              <a:buChar char="•"/>
            </a:pPr>
            <a:endParaRPr lang="en-US" dirty="0"/>
          </a:p>
          <a:p>
            <a:pPr lvl="1">
              <a:buFont typeface="Arial" pitchFamily="34" charset="0"/>
              <a:buChar char="•"/>
            </a:pPr>
            <a:endParaRPr lang="en-US" dirty="0"/>
          </a:p>
          <a:p>
            <a:pPr marL="393192" lvl="1" indent="0">
              <a:buNone/>
            </a:pPr>
            <a:r>
              <a:rPr lang="en-US" dirty="0"/>
              <a:t>  </a:t>
            </a:r>
          </a:p>
          <a:p>
            <a:endParaRPr lang="en-US" dirty="0"/>
          </a:p>
        </p:txBody>
      </p:sp>
      <p:pic>
        <p:nvPicPr>
          <p:cNvPr id="4" name="Content Placeholder 4" descr="table47.jpg"/>
          <p:cNvPicPr>
            <a:picLocks noChangeAspect="1"/>
          </p:cNvPicPr>
          <p:nvPr/>
        </p:nvPicPr>
        <p:blipFill>
          <a:blip r:embed="rId2" cstate="print"/>
          <a:stretch>
            <a:fillRect/>
          </a:stretch>
        </p:blipFill>
        <p:spPr>
          <a:xfrm>
            <a:off x="609599" y="3505200"/>
            <a:ext cx="8257077" cy="3200400"/>
          </a:xfrm>
          <a:prstGeom prst="rect">
            <a:avLst/>
          </a:prstGeom>
        </p:spPr>
      </p:pic>
    </p:spTree>
    <p:extLst>
      <p:ext uri="{BB962C8B-B14F-4D97-AF65-F5344CB8AC3E}">
        <p14:creationId xmlns:p14="http://schemas.microsoft.com/office/powerpoint/2010/main" val="24318343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593D45-25D5-4E51-9B5F-F00A7BA7CA50}"/>
              </a:ext>
            </a:extLst>
          </p:cNvPr>
          <p:cNvSpPr>
            <a:spLocks noGrp="1"/>
          </p:cNvSpPr>
          <p:nvPr>
            <p:ph idx="1"/>
          </p:nvPr>
        </p:nvSpPr>
        <p:spPr>
          <a:xfrm>
            <a:off x="304800" y="1219200"/>
            <a:ext cx="8686800" cy="5257800"/>
          </a:xfrm>
        </p:spPr>
        <p:txBody>
          <a:bodyPr>
            <a:normAutofit/>
          </a:bodyPr>
          <a:lstStyle/>
          <a:p>
            <a:pPr marL="0" indent="0" algn="just">
              <a:buNone/>
            </a:pPr>
            <a:r>
              <a:rPr lang="en-US" b="1" dirty="0"/>
              <a:t>EXAMPLE: </a:t>
            </a:r>
            <a:r>
              <a:rPr lang="en-US" dirty="0"/>
              <a:t>Determine whether the graph G and G’ given below are isomorphic.</a:t>
            </a:r>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r>
              <a:rPr lang="en-US" b="1" dirty="0"/>
              <a:t>SOLUTION:</a:t>
            </a:r>
          </a:p>
          <a:p>
            <a:pPr marL="0" indent="0" algn="just">
              <a:buNone/>
            </a:pPr>
            <a:r>
              <a:rPr lang="en-US" dirty="0"/>
              <a:t>As both the graphs have the same number of vertices. But the graph G has 7 edges and the graph G’ has only 6 edges. Therefore the two graphs are not isomorphic.</a:t>
            </a:r>
          </a:p>
          <a:p>
            <a:pPr marL="0" indent="0" algn="just">
              <a:buNone/>
            </a:pPr>
            <a:r>
              <a:rPr lang="en-US" b="1" dirty="0"/>
              <a:t>Note: </a:t>
            </a:r>
            <a:r>
              <a:rPr lang="en-US" dirty="0"/>
              <a:t>As the edges of both the graphs G and G’ are not same then how the one-one correspondence is possible ,that the reason the graphs G and G’ are not isomorphic.</a:t>
            </a:r>
            <a:endParaRPr lang="x-none" dirty="0"/>
          </a:p>
        </p:txBody>
      </p:sp>
      <p:sp>
        <p:nvSpPr>
          <p:cNvPr id="4" name="Title 1">
            <a:extLst>
              <a:ext uri="{FF2B5EF4-FFF2-40B4-BE49-F238E27FC236}">
                <a16:creationId xmlns:a16="http://schemas.microsoft.com/office/drawing/2014/main" id="{12A1B38C-EA4C-4CA4-A031-727F7ED692D1}"/>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01C317DE-FF2A-493F-8FB0-287E6C875412}"/>
              </a:ext>
            </a:extLst>
          </p:cNvPr>
          <p:cNvPicPr>
            <a:picLocks noChangeAspect="1"/>
          </p:cNvPicPr>
          <p:nvPr/>
        </p:nvPicPr>
        <p:blipFill>
          <a:blip r:embed="rId2"/>
          <a:stretch>
            <a:fillRect/>
          </a:stretch>
        </p:blipFill>
        <p:spPr>
          <a:xfrm>
            <a:off x="2514600" y="1752600"/>
            <a:ext cx="6324600" cy="2095500"/>
          </a:xfrm>
          <a:prstGeom prst="rect">
            <a:avLst/>
          </a:prstGeom>
        </p:spPr>
      </p:pic>
    </p:spTree>
    <p:extLst>
      <p:ext uri="{BB962C8B-B14F-4D97-AF65-F5344CB8AC3E}">
        <p14:creationId xmlns:p14="http://schemas.microsoft.com/office/powerpoint/2010/main" val="4081784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B0E61F-AAC1-4349-9A7D-164052066131}"/>
              </a:ext>
            </a:extLst>
          </p:cNvPr>
          <p:cNvSpPr>
            <a:spLocks noGrp="1"/>
          </p:cNvSpPr>
          <p:nvPr>
            <p:ph idx="1"/>
          </p:nvPr>
        </p:nvSpPr>
        <p:spPr>
          <a:xfrm>
            <a:off x="304800" y="1124712"/>
            <a:ext cx="8382000" cy="5199888"/>
          </a:xfrm>
        </p:spPr>
        <p:txBody>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lgn="just">
              <a:buNone/>
            </a:pPr>
            <a:endParaRPr lang="en-US" b="1" dirty="0"/>
          </a:p>
          <a:p>
            <a:pPr marL="0" indent="0" algn="just">
              <a:buNone/>
            </a:pPr>
            <a:r>
              <a:rPr lang="en-US" b="1" dirty="0"/>
              <a:t>SOLUTION:</a:t>
            </a:r>
          </a:p>
          <a:p>
            <a:pPr marL="0" indent="0" algn="just">
              <a:buNone/>
            </a:pPr>
            <a:r>
              <a:rPr lang="en-US" dirty="0"/>
              <a:t>Both the graphs have 5 vertices and 7 edges. The vertex q of G’ has degree 5. However G does not have any vertex of degree 5 (so one-one correspondence is not possible). Hence, the two graphs are not isomorphic.</a:t>
            </a:r>
          </a:p>
          <a:p>
            <a:pPr marL="0" indent="0">
              <a:buNone/>
            </a:pPr>
            <a:endParaRPr lang="x-none" dirty="0"/>
          </a:p>
        </p:txBody>
      </p:sp>
      <p:sp>
        <p:nvSpPr>
          <p:cNvPr id="4" name="Title 1">
            <a:extLst>
              <a:ext uri="{FF2B5EF4-FFF2-40B4-BE49-F238E27FC236}">
                <a16:creationId xmlns:a16="http://schemas.microsoft.com/office/drawing/2014/main" id="{8A3685E5-825E-4B1C-9431-A7954C8754B3}"/>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B3D5DC3B-D956-4CE5-BD71-9D191157FBAA}"/>
              </a:ext>
            </a:extLst>
          </p:cNvPr>
          <p:cNvPicPr>
            <a:picLocks noChangeAspect="1"/>
          </p:cNvPicPr>
          <p:nvPr/>
        </p:nvPicPr>
        <p:blipFill>
          <a:blip r:embed="rId2"/>
          <a:stretch>
            <a:fillRect/>
          </a:stretch>
        </p:blipFill>
        <p:spPr>
          <a:xfrm>
            <a:off x="1828800" y="1905000"/>
            <a:ext cx="6719888" cy="1981200"/>
          </a:xfrm>
          <a:prstGeom prst="rect">
            <a:avLst/>
          </a:prstGeom>
        </p:spPr>
      </p:pic>
    </p:spTree>
    <p:extLst>
      <p:ext uri="{BB962C8B-B14F-4D97-AF65-F5344CB8AC3E}">
        <p14:creationId xmlns:p14="http://schemas.microsoft.com/office/powerpoint/2010/main" val="134053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66CC18-F762-445C-A3C6-D57412E72480}"/>
              </a:ext>
            </a:extLst>
          </p:cNvPr>
          <p:cNvSpPr>
            <a:spLocks noGrp="1"/>
          </p:cNvSpPr>
          <p:nvPr>
            <p:ph idx="1"/>
          </p:nvPr>
        </p:nvSpPr>
        <p:spPr>
          <a:xfrm>
            <a:off x="152400" y="1295400"/>
            <a:ext cx="8686800" cy="5029200"/>
          </a:xfrm>
        </p:spPr>
        <p:txBody>
          <a:bodyPr>
            <a:normAutofit/>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endParaRPr lang="en-US" b="1" dirty="0"/>
          </a:p>
          <a:p>
            <a:pPr marL="0" indent="0">
              <a:buNone/>
            </a:pPr>
            <a:endParaRPr lang="en-US" b="1" dirty="0"/>
          </a:p>
          <a:p>
            <a:pPr marL="0" indent="0" algn="just">
              <a:buNone/>
            </a:pPr>
            <a:r>
              <a:rPr lang="en-US" b="1" dirty="0"/>
              <a:t>SOLUTION:</a:t>
            </a:r>
          </a:p>
          <a:p>
            <a:pPr marL="0" indent="0" algn="just">
              <a:buNone/>
            </a:pPr>
            <a:r>
              <a:rPr lang="en-US" dirty="0"/>
              <a:t>Clearly the vertices of both the graphs G and G’ have the same degree (</a:t>
            </a:r>
            <a:r>
              <a:rPr lang="en-US" dirty="0" err="1"/>
              <a:t>i.e</a:t>
            </a:r>
            <a:r>
              <a:rPr lang="en-US" dirty="0"/>
              <a:t> “2”) and having the same number of vertices and edges but isomorphism is not possible. As the graph G’ is a connected graph but the graph G is not connected due to have two components (</a:t>
            </a:r>
            <a:r>
              <a:rPr lang="en-US" dirty="0" err="1"/>
              <a:t>eca</a:t>
            </a:r>
            <a:r>
              <a:rPr lang="en-US" dirty="0"/>
              <a:t> and </a:t>
            </a:r>
            <a:r>
              <a:rPr lang="en-US" dirty="0" err="1"/>
              <a:t>bdf</a:t>
            </a:r>
            <a:r>
              <a:rPr lang="en-US" dirty="0"/>
              <a:t>). Therefore the two graphs are non isomorphic.</a:t>
            </a:r>
          </a:p>
          <a:p>
            <a:pPr marL="0" indent="0">
              <a:buNone/>
            </a:pPr>
            <a:endParaRPr lang="en-US" dirty="0"/>
          </a:p>
          <a:p>
            <a:endParaRPr lang="x-none" dirty="0"/>
          </a:p>
        </p:txBody>
      </p:sp>
      <p:sp>
        <p:nvSpPr>
          <p:cNvPr id="4" name="Title 1">
            <a:extLst>
              <a:ext uri="{FF2B5EF4-FFF2-40B4-BE49-F238E27FC236}">
                <a16:creationId xmlns:a16="http://schemas.microsoft.com/office/drawing/2014/main" id="{5B0EB99A-9F33-48CB-8A31-C86EBD5D9A7F}"/>
              </a:ext>
            </a:extLst>
          </p:cNvPr>
          <p:cNvSpPr txBox="1">
            <a:spLocks/>
          </p:cNvSpPr>
          <p:nvPr/>
        </p:nvSpPr>
        <p:spPr>
          <a:xfrm>
            <a:off x="609600" y="533400"/>
            <a:ext cx="8229600" cy="591312"/>
          </a:xfrm>
          <a:prstGeom prst="rect">
            <a:avLst/>
          </a:prstGeom>
        </p:spPr>
        <p:txBody>
          <a:bodyPr vert="horz" lIns="0" rIns="0" bIns="0" anchor="b">
            <a:normAutofit fontScale="82500" lnSpcReduction="2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pic>
        <p:nvPicPr>
          <p:cNvPr id="5" name="Picture 4">
            <a:extLst>
              <a:ext uri="{FF2B5EF4-FFF2-40B4-BE49-F238E27FC236}">
                <a16:creationId xmlns:a16="http://schemas.microsoft.com/office/drawing/2014/main" id="{2F2357F1-E61F-4258-828E-F43518A5B265}"/>
              </a:ext>
            </a:extLst>
          </p:cNvPr>
          <p:cNvPicPr>
            <a:picLocks noChangeAspect="1"/>
          </p:cNvPicPr>
          <p:nvPr/>
        </p:nvPicPr>
        <p:blipFill>
          <a:blip r:embed="rId2"/>
          <a:stretch>
            <a:fillRect/>
          </a:stretch>
        </p:blipFill>
        <p:spPr>
          <a:xfrm>
            <a:off x="2667000" y="1752600"/>
            <a:ext cx="6019800" cy="2162175"/>
          </a:xfrm>
          <a:prstGeom prst="rect">
            <a:avLst/>
          </a:prstGeom>
        </p:spPr>
      </p:pic>
    </p:spTree>
    <p:extLst>
      <p:ext uri="{BB962C8B-B14F-4D97-AF65-F5344CB8AC3E}">
        <p14:creationId xmlns:p14="http://schemas.microsoft.com/office/powerpoint/2010/main" val="342147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E5DA15-AB94-4B41-9560-9EB8267B1EAD}"/>
              </a:ext>
            </a:extLst>
          </p:cNvPr>
          <p:cNvSpPr txBox="1">
            <a:spLocks noGrp="1"/>
          </p:cNvSpPr>
          <p:nvPr>
            <p:ph type="title"/>
          </p:nvPr>
        </p:nvSpPr>
        <p:spPr>
          <a:xfrm>
            <a:off x="457200" y="495886"/>
            <a:ext cx="8229600" cy="66675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sp>
        <p:nvSpPr>
          <p:cNvPr id="3" name="Content Placeholder 2">
            <a:extLst>
              <a:ext uri="{FF2B5EF4-FFF2-40B4-BE49-F238E27FC236}">
                <a16:creationId xmlns:a16="http://schemas.microsoft.com/office/drawing/2014/main" id="{15CFBB4C-5FAE-4EFC-9794-9C21EB6AD12F}"/>
              </a:ext>
            </a:extLst>
          </p:cNvPr>
          <p:cNvSpPr>
            <a:spLocks noGrp="1"/>
          </p:cNvSpPr>
          <p:nvPr>
            <p:ph idx="1"/>
          </p:nvPr>
        </p:nvSpPr>
        <p:spPr>
          <a:xfrm>
            <a:off x="76200" y="1371600"/>
            <a:ext cx="8915400" cy="4953000"/>
          </a:xfrm>
        </p:spPr>
        <p:txBody>
          <a:bodyPr>
            <a:normAutofit/>
          </a:bodyPr>
          <a:lstStyle/>
          <a:p>
            <a:pPr marL="0" indent="0">
              <a:buNone/>
            </a:pPr>
            <a:r>
              <a:rPr lang="en-US" b="1" dirty="0"/>
              <a:t>EXAMPLE: </a:t>
            </a:r>
            <a:r>
              <a:rPr lang="en-US" dirty="0"/>
              <a:t>Determine whether the graph G and G’ given below are isomorphic.</a:t>
            </a:r>
          </a:p>
          <a:p>
            <a:pPr marL="0" indent="0">
              <a:buNone/>
            </a:pPr>
            <a:endParaRPr lang="en-US" dirty="0"/>
          </a:p>
          <a:p>
            <a:endParaRPr lang="en-US" dirty="0"/>
          </a:p>
          <a:p>
            <a:pPr marL="0" indent="0">
              <a:buNone/>
            </a:pPr>
            <a:endParaRPr lang="en-US" b="1" dirty="0"/>
          </a:p>
          <a:p>
            <a:pPr marL="0" indent="0">
              <a:buNone/>
            </a:pPr>
            <a:endParaRPr lang="en-US" b="1" dirty="0"/>
          </a:p>
          <a:p>
            <a:pPr marL="0" indent="0" algn="just">
              <a:buNone/>
            </a:pPr>
            <a:r>
              <a:rPr lang="en-US" b="1" dirty="0"/>
              <a:t>SOLUTION:</a:t>
            </a:r>
          </a:p>
          <a:p>
            <a:pPr marL="0" indent="0" algn="just">
              <a:buNone/>
            </a:pPr>
            <a:r>
              <a:rPr lang="en-US" dirty="0"/>
              <a:t>Clearly G has six vertices, G’ also has six vertices. And the graph G has two simple circuits of length 3; one is </a:t>
            </a:r>
            <a:r>
              <a:rPr lang="en-US" dirty="0" err="1"/>
              <a:t>abca</a:t>
            </a:r>
            <a:r>
              <a:rPr lang="en-US" dirty="0"/>
              <a:t> and the other is </a:t>
            </a:r>
            <a:r>
              <a:rPr lang="en-US" dirty="0" err="1"/>
              <a:t>defd</a:t>
            </a:r>
            <a:r>
              <a:rPr lang="en-US" dirty="0"/>
              <a:t>. But G’ does not have any simple circuit of length 3(as one simple circuit in G’ is </a:t>
            </a:r>
            <a:r>
              <a:rPr lang="en-US"/>
              <a:t>uxwvu </a:t>
            </a:r>
            <a:r>
              <a:rPr lang="en-US" dirty="0"/>
              <a:t>of length 4).Therefore the two graphs are non-isomorphic.</a:t>
            </a:r>
          </a:p>
          <a:p>
            <a:pPr marL="0" indent="0" algn="just">
              <a:buNone/>
            </a:pPr>
            <a:r>
              <a:rPr lang="en-US" b="1" dirty="0"/>
              <a:t>Note: </a:t>
            </a:r>
            <a:r>
              <a:rPr lang="en-US" dirty="0"/>
              <a:t>A simple circuit is a circuit that does not have any other repeated vertex except the first and last.</a:t>
            </a:r>
            <a:endParaRPr lang="x-none" dirty="0"/>
          </a:p>
        </p:txBody>
      </p:sp>
      <p:pic>
        <p:nvPicPr>
          <p:cNvPr id="5" name="Picture 4">
            <a:extLst>
              <a:ext uri="{FF2B5EF4-FFF2-40B4-BE49-F238E27FC236}">
                <a16:creationId xmlns:a16="http://schemas.microsoft.com/office/drawing/2014/main" id="{B22E3CF2-BDD2-4F0D-A881-8332AA834777}"/>
              </a:ext>
            </a:extLst>
          </p:cNvPr>
          <p:cNvPicPr>
            <a:picLocks noChangeAspect="1"/>
          </p:cNvPicPr>
          <p:nvPr/>
        </p:nvPicPr>
        <p:blipFill>
          <a:blip r:embed="rId2"/>
          <a:stretch>
            <a:fillRect/>
          </a:stretch>
        </p:blipFill>
        <p:spPr>
          <a:xfrm>
            <a:off x="2971800" y="1905000"/>
            <a:ext cx="5715000" cy="1943100"/>
          </a:xfrm>
          <a:prstGeom prst="rect">
            <a:avLst/>
          </a:prstGeom>
        </p:spPr>
      </p:pic>
    </p:spTree>
    <p:extLst>
      <p:ext uri="{BB962C8B-B14F-4D97-AF65-F5344CB8AC3E}">
        <p14:creationId xmlns:p14="http://schemas.microsoft.com/office/powerpoint/2010/main" val="335043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C82334-7921-4A88-A8BC-A772DBC4BAA8}"/>
              </a:ext>
            </a:extLst>
          </p:cNvPr>
          <p:cNvSpPr txBox="1">
            <a:spLocks noGrp="1"/>
          </p:cNvSpPr>
          <p:nvPr>
            <p:ph type="title"/>
          </p:nvPr>
        </p:nvSpPr>
        <p:spPr>
          <a:xfrm>
            <a:off x="457200" y="533400"/>
            <a:ext cx="8229600" cy="60960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sp>
        <p:nvSpPr>
          <p:cNvPr id="3" name="Content Placeholder 2">
            <a:extLst>
              <a:ext uri="{FF2B5EF4-FFF2-40B4-BE49-F238E27FC236}">
                <a16:creationId xmlns:a16="http://schemas.microsoft.com/office/drawing/2014/main" id="{A75BEB1A-B0A6-41B0-9FD6-E2C9ABB70030}"/>
              </a:ext>
            </a:extLst>
          </p:cNvPr>
          <p:cNvSpPr>
            <a:spLocks noGrp="1"/>
          </p:cNvSpPr>
          <p:nvPr>
            <p:ph idx="1"/>
          </p:nvPr>
        </p:nvSpPr>
        <p:spPr>
          <a:xfrm>
            <a:off x="152400" y="1143000"/>
            <a:ext cx="8839200" cy="5181600"/>
          </a:xfrm>
        </p:spPr>
        <p:txBody>
          <a:bodyPr>
            <a:normAutofit/>
          </a:bodyPr>
          <a:lstStyle/>
          <a:p>
            <a:pPr marL="0" indent="0">
              <a:buNone/>
            </a:pPr>
            <a:r>
              <a:rPr lang="en-US" b="1" dirty="0"/>
              <a:t>EXAMPLE: </a:t>
            </a:r>
            <a:r>
              <a:rPr lang="en-US" dirty="0"/>
              <a:t>Determine whether the graph G and G’ given below are isomorphic.</a:t>
            </a:r>
          </a:p>
          <a:p>
            <a:pPr marL="0" indent="0">
              <a:buNone/>
            </a:pPr>
            <a:endParaRPr lang="en-US" dirty="0"/>
          </a:p>
          <a:p>
            <a:pPr marL="0" indent="0">
              <a:buNone/>
            </a:pPr>
            <a:endParaRPr lang="en-US" dirty="0"/>
          </a:p>
          <a:p>
            <a:pPr marL="0" indent="0">
              <a:buNone/>
            </a:pPr>
            <a:endParaRPr lang="en-US" dirty="0"/>
          </a:p>
          <a:p>
            <a:pPr marL="0" indent="0">
              <a:buNone/>
            </a:pPr>
            <a:endParaRPr lang="en-US" b="1" dirty="0"/>
          </a:p>
          <a:p>
            <a:pPr marL="0" indent="0" algn="just">
              <a:buNone/>
            </a:pPr>
            <a:r>
              <a:rPr lang="en-US" b="1" dirty="0"/>
              <a:t>SOLUTION:</a:t>
            </a:r>
          </a:p>
          <a:p>
            <a:pPr marL="0" indent="0" algn="just">
              <a:buNone/>
            </a:pPr>
            <a:r>
              <a:rPr lang="en-US" dirty="0"/>
              <a:t>Both the graph G and G’ have 8 vertices and 12 edges and both are also called regular graph(as each vertex has degree 3).The graph G has two simple circuits of length 5; </a:t>
            </a:r>
            <a:r>
              <a:rPr lang="en-US" dirty="0" err="1"/>
              <a:t>abcfea</a:t>
            </a:r>
            <a:r>
              <a:rPr lang="en-US" dirty="0"/>
              <a:t>(</a:t>
            </a:r>
            <a:r>
              <a:rPr lang="en-US" dirty="0" err="1"/>
              <a:t>i.e</a:t>
            </a:r>
            <a:r>
              <a:rPr lang="en-US" dirty="0"/>
              <a:t> starts and ends at a) and </a:t>
            </a:r>
            <a:r>
              <a:rPr lang="en-US" dirty="0" err="1"/>
              <a:t>cdhgfc</a:t>
            </a:r>
            <a:r>
              <a:rPr lang="en-US" dirty="0"/>
              <a:t>(</a:t>
            </a:r>
            <a:r>
              <a:rPr lang="en-US" dirty="0" err="1"/>
              <a:t>i.e</a:t>
            </a:r>
            <a:r>
              <a:rPr lang="en-US" dirty="0"/>
              <a:t> starts and ends at c). But G’ does not have any simple circuit of length 5 (it has simple circuit </a:t>
            </a:r>
            <a:r>
              <a:rPr lang="en-US" dirty="0" err="1"/>
              <a:t>tyxut,vwxuv</a:t>
            </a:r>
            <a:r>
              <a:rPr lang="en-US" dirty="0"/>
              <a:t> of length 4 </a:t>
            </a:r>
            <a:r>
              <a:rPr lang="en-US" dirty="0" err="1"/>
              <a:t>etc</a:t>
            </a:r>
            <a:r>
              <a:rPr lang="en-US" dirty="0"/>
              <a:t>). Therefore the two graphs are non-isomorphic.</a:t>
            </a:r>
          </a:p>
          <a:p>
            <a:endParaRPr lang="x-none" dirty="0"/>
          </a:p>
        </p:txBody>
      </p:sp>
      <p:pic>
        <p:nvPicPr>
          <p:cNvPr id="5" name="Picture 4">
            <a:extLst>
              <a:ext uri="{FF2B5EF4-FFF2-40B4-BE49-F238E27FC236}">
                <a16:creationId xmlns:a16="http://schemas.microsoft.com/office/drawing/2014/main" id="{AAEDB07B-12C0-48B6-B09F-27F1A7D5D20D}"/>
              </a:ext>
            </a:extLst>
          </p:cNvPr>
          <p:cNvPicPr>
            <a:picLocks noChangeAspect="1"/>
          </p:cNvPicPr>
          <p:nvPr/>
        </p:nvPicPr>
        <p:blipFill>
          <a:blip r:embed="rId2"/>
          <a:stretch>
            <a:fillRect/>
          </a:stretch>
        </p:blipFill>
        <p:spPr>
          <a:xfrm>
            <a:off x="2743200" y="1600200"/>
            <a:ext cx="6248400" cy="2133599"/>
          </a:xfrm>
          <a:prstGeom prst="rect">
            <a:avLst/>
          </a:prstGeom>
        </p:spPr>
      </p:pic>
    </p:spTree>
    <p:extLst>
      <p:ext uri="{BB962C8B-B14F-4D97-AF65-F5344CB8AC3E}">
        <p14:creationId xmlns:p14="http://schemas.microsoft.com/office/powerpoint/2010/main" val="323881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63AAD1-375E-4B90-8B45-B95A62A75979}"/>
              </a:ext>
            </a:extLst>
          </p:cNvPr>
          <p:cNvSpPr txBox="1">
            <a:spLocks noGrp="1"/>
          </p:cNvSpPr>
          <p:nvPr>
            <p:ph type="title"/>
          </p:nvPr>
        </p:nvSpPr>
        <p:spPr>
          <a:xfrm>
            <a:off x="457200" y="704850"/>
            <a:ext cx="8229600" cy="438150"/>
          </a:xfrm>
          <a:prstGeom prst="rect">
            <a:avLst/>
          </a:prstGeom>
        </p:spPr>
        <p:txBody>
          <a:bodyPr vert="horz" lIns="0" rIns="0" bIns="0" anchor="b">
            <a:normAutofit fontScale="9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dirty="0"/>
              <a:t>Isomorphism of Graphs</a:t>
            </a:r>
          </a:p>
        </p:txBody>
      </p:sp>
      <p:sp>
        <p:nvSpPr>
          <p:cNvPr id="3" name="Content Placeholder 2">
            <a:extLst>
              <a:ext uri="{FF2B5EF4-FFF2-40B4-BE49-F238E27FC236}">
                <a16:creationId xmlns:a16="http://schemas.microsoft.com/office/drawing/2014/main" id="{FEE3EF92-8A55-4208-B473-F73DBBF271C7}"/>
              </a:ext>
            </a:extLst>
          </p:cNvPr>
          <p:cNvSpPr>
            <a:spLocks noGrp="1"/>
          </p:cNvSpPr>
          <p:nvPr>
            <p:ph idx="1"/>
          </p:nvPr>
        </p:nvSpPr>
        <p:spPr>
          <a:xfrm>
            <a:off x="0" y="1142999"/>
            <a:ext cx="6248400" cy="5647885"/>
          </a:xfrm>
        </p:spPr>
        <p:txBody>
          <a:bodyPr>
            <a:normAutofit/>
          </a:bodyPr>
          <a:lstStyle/>
          <a:p>
            <a:pPr marL="0" indent="0" algn="just">
              <a:buNone/>
            </a:pPr>
            <a:r>
              <a:rPr lang="en-US" b="1" dirty="0"/>
              <a:t>EXAMPLE: </a:t>
            </a:r>
            <a:r>
              <a:rPr lang="en-US" dirty="0"/>
              <a:t>Determine whether the given graph G and H are isomorphic.</a:t>
            </a:r>
          </a:p>
          <a:p>
            <a:pPr marL="0" indent="0" algn="just">
              <a:buNone/>
            </a:pPr>
            <a:r>
              <a:rPr lang="en-US" dirty="0"/>
              <a:t>Solution:</a:t>
            </a:r>
          </a:p>
          <a:p>
            <a:pPr marL="0" indent="0" algn="just">
              <a:buNone/>
            </a:pPr>
            <a:r>
              <a:rPr lang="en-US" b="1" dirty="0"/>
              <a:t>Solution: </a:t>
            </a:r>
            <a:r>
              <a:rPr lang="en-US" dirty="0"/>
              <a:t>The function f with </a:t>
            </a:r>
          </a:p>
          <a:p>
            <a:pPr marL="0" indent="0" algn="just">
              <a:buNone/>
            </a:pPr>
            <a:r>
              <a:rPr lang="en-US" dirty="0"/>
              <a:t>f(a) = u, f(b) = v, f(c) = y, f(d) = x, f(e) = w and f(f) = z  is a one-to-one correspondence between G and H. </a:t>
            </a:r>
          </a:p>
          <a:p>
            <a:pPr marL="0" indent="0" algn="just">
              <a:buNone/>
            </a:pPr>
            <a:r>
              <a:rPr lang="en-US" dirty="0"/>
              <a:t>Note that adjacent vertices in G are a and b, b and c, c and d, c and f, d and e, e and f and f  and a. </a:t>
            </a:r>
          </a:p>
          <a:p>
            <a:pPr marL="0" indent="0" algn="just">
              <a:buNone/>
            </a:pPr>
            <a:r>
              <a:rPr lang="en-US" dirty="0"/>
              <a:t>Each of the pairs  f(a) = u and f(b) = v, f(b) = v  and f(c) = y , f(c) = y and f(d) = x , f(c) = y and f(f) = z , f(d) = x and f(e) = w,  f(e) = w and f(f) = z and f(f) = z and f(a) = u consists of two adjacent vertices in H.</a:t>
            </a:r>
          </a:p>
          <a:p>
            <a:endParaRPr lang="x-none" dirty="0"/>
          </a:p>
        </p:txBody>
      </p:sp>
      <p:pic>
        <p:nvPicPr>
          <p:cNvPr id="8" name="Picture 7">
            <a:extLst>
              <a:ext uri="{FF2B5EF4-FFF2-40B4-BE49-F238E27FC236}">
                <a16:creationId xmlns:a16="http://schemas.microsoft.com/office/drawing/2014/main" id="{D994CE4C-65C7-4856-8DCF-722D79566ABE}"/>
              </a:ext>
            </a:extLst>
          </p:cNvPr>
          <p:cNvPicPr>
            <a:picLocks noChangeAspect="1"/>
          </p:cNvPicPr>
          <p:nvPr/>
        </p:nvPicPr>
        <p:blipFill>
          <a:blip r:embed="rId2"/>
          <a:stretch>
            <a:fillRect/>
          </a:stretch>
        </p:blipFill>
        <p:spPr>
          <a:xfrm>
            <a:off x="6512534" y="2790972"/>
            <a:ext cx="2543175" cy="1905000"/>
          </a:xfrm>
          <a:prstGeom prst="rect">
            <a:avLst/>
          </a:prstGeom>
        </p:spPr>
      </p:pic>
      <p:pic>
        <p:nvPicPr>
          <p:cNvPr id="9" name="Picture 8">
            <a:extLst>
              <a:ext uri="{FF2B5EF4-FFF2-40B4-BE49-F238E27FC236}">
                <a16:creationId xmlns:a16="http://schemas.microsoft.com/office/drawing/2014/main" id="{7B225426-68F7-4047-95C9-33D3DD2ECCC8}"/>
              </a:ext>
            </a:extLst>
          </p:cNvPr>
          <p:cNvPicPr>
            <a:picLocks noChangeAspect="1"/>
          </p:cNvPicPr>
          <p:nvPr/>
        </p:nvPicPr>
        <p:blipFill>
          <a:blip r:embed="rId3"/>
          <a:stretch>
            <a:fillRect/>
          </a:stretch>
        </p:blipFill>
        <p:spPr>
          <a:xfrm>
            <a:off x="6512534" y="981735"/>
            <a:ext cx="2466975" cy="1762125"/>
          </a:xfrm>
          <a:prstGeom prst="rect">
            <a:avLst/>
          </a:prstGeom>
        </p:spPr>
      </p:pic>
      <p:pic>
        <p:nvPicPr>
          <p:cNvPr id="10" name="Picture 9">
            <a:extLst>
              <a:ext uri="{FF2B5EF4-FFF2-40B4-BE49-F238E27FC236}">
                <a16:creationId xmlns:a16="http://schemas.microsoft.com/office/drawing/2014/main" id="{34D3D2E2-205B-467D-A7FF-CB90A50B60AE}"/>
              </a:ext>
            </a:extLst>
          </p:cNvPr>
          <p:cNvPicPr>
            <a:picLocks noChangeAspect="1"/>
          </p:cNvPicPr>
          <p:nvPr/>
        </p:nvPicPr>
        <p:blipFill>
          <a:blip r:embed="rId4"/>
          <a:stretch>
            <a:fillRect/>
          </a:stretch>
        </p:blipFill>
        <p:spPr>
          <a:xfrm>
            <a:off x="6246055" y="4790196"/>
            <a:ext cx="2897945" cy="2000689"/>
          </a:xfrm>
          <a:prstGeom prst="rect">
            <a:avLst/>
          </a:prstGeom>
        </p:spPr>
      </p:pic>
    </p:spTree>
    <p:extLst>
      <p:ext uri="{BB962C8B-B14F-4D97-AF65-F5344CB8AC3E}">
        <p14:creationId xmlns:p14="http://schemas.microsoft.com/office/powerpoint/2010/main" val="45445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34112"/>
          </a:xfrm>
        </p:spPr>
        <p:txBody>
          <a:bodyPr>
            <a:normAutofit fontScale="90000"/>
          </a:bodyPr>
          <a:lstStyle/>
          <a:p>
            <a:r>
              <a:rPr lang="en-US" dirty="0"/>
              <a:t>Isomorphism of Graphs (</a:t>
            </a:r>
            <a:r>
              <a:rPr lang="en-US" i="1" dirty="0"/>
              <a:t>cont.</a:t>
            </a:r>
            <a:r>
              <a:rPr lang="en-US" dirty="0"/>
              <a:t>)</a:t>
            </a:r>
          </a:p>
        </p:txBody>
      </p:sp>
      <p:sp>
        <p:nvSpPr>
          <p:cNvPr id="3" name="Content Placeholder 2"/>
          <p:cNvSpPr>
            <a:spLocks noGrp="1"/>
          </p:cNvSpPr>
          <p:nvPr>
            <p:ph idx="1"/>
          </p:nvPr>
        </p:nvSpPr>
        <p:spPr>
          <a:xfrm>
            <a:off x="152399" y="838200"/>
            <a:ext cx="8904617" cy="5867400"/>
          </a:xfrm>
        </p:spPr>
        <p:txBody>
          <a:bodyPr>
            <a:normAutofit fontScale="70000" lnSpcReduction="20000"/>
          </a:bodyPr>
          <a:lstStyle/>
          <a:p>
            <a:pPr indent="0">
              <a:buNone/>
            </a:pPr>
            <a:r>
              <a:rPr lang="en-US" sz="3600" b="1" dirty="0"/>
              <a:t>Example</a:t>
            </a:r>
            <a:r>
              <a:rPr lang="en-US" sz="3600" dirty="0"/>
              <a:t>: Determine whether these two graphs are isomorphic.</a:t>
            </a:r>
          </a:p>
          <a:p>
            <a:pPr indent="0">
              <a:buNone/>
            </a:pPr>
            <a:endParaRPr lang="en-US" dirty="0"/>
          </a:p>
          <a:p>
            <a:pPr indent="0">
              <a:buNone/>
            </a:pPr>
            <a:endParaRPr lang="en-US"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b="1" dirty="0"/>
          </a:p>
          <a:p>
            <a:pPr indent="0">
              <a:spcBef>
                <a:spcPts val="0"/>
              </a:spcBef>
              <a:buNone/>
            </a:pPr>
            <a:endParaRPr lang="en-US" sz="2900" b="1" dirty="0"/>
          </a:p>
          <a:p>
            <a:pPr indent="0">
              <a:spcBef>
                <a:spcPts val="0"/>
              </a:spcBef>
              <a:buNone/>
            </a:pPr>
            <a:endParaRPr lang="en-US" sz="2900" b="1" dirty="0"/>
          </a:p>
          <a:p>
            <a:pPr indent="0">
              <a:spcBef>
                <a:spcPts val="0"/>
              </a:spcBef>
              <a:buNone/>
            </a:pPr>
            <a:r>
              <a:rPr lang="en-US" sz="2900" b="1" dirty="0"/>
              <a:t>Solution</a:t>
            </a:r>
            <a:r>
              <a:rPr lang="en-US" sz="2900" dirty="0"/>
              <a:t>:  Both graphs have eight vertices and ten edges.</a:t>
            </a:r>
          </a:p>
          <a:p>
            <a:pPr indent="0">
              <a:spcBef>
                <a:spcPts val="0"/>
              </a:spcBef>
              <a:buNone/>
            </a:pPr>
            <a:r>
              <a:rPr lang="en-US" sz="2900" dirty="0"/>
              <a:t>They also both have four vertices of degree two and four of degree three. </a:t>
            </a:r>
          </a:p>
          <a:p>
            <a:pPr indent="0">
              <a:spcBef>
                <a:spcPts val="0"/>
              </a:spcBef>
              <a:buNone/>
            </a:pPr>
            <a:endParaRPr lang="en-US" sz="2900" dirty="0"/>
          </a:p>
          <a:p>
            <a:pPr indent="0">
              <a:spcBef>
                <a:spcPts val="0"/>
              </a:spcBef>
              <a:buNone/>
            </a:pPr>
            <a:r>
              <a:rPr lang="en-US" sz="2900" dirty="0"/>
              <a:t>However, </a:t>
            </a:r>
            <a:r>
              <a:rPr lang="en-US" sz="2900" i="1" dirty="0"/>
              <a:t>G</a:t>
            </a:r>
            <a:r>
              <a:rPr lang="en-US" sz="2900" dirty="0"/>
              <a:t> and </a:t>
            </a:r>
            <a:r>
              <a:rPr lang="en-US" sz="2900" i="1" dirty="0"/>
              <a:t>H</a:t>
            </a:r>
            <a:r>
              <a:rPr lang="en-US" sz="2900" dirty="0"/>
              <a:t> are not isomorphic. Note that since </a:t>
            </a:r>
            <a:r>
              <a:rPr lang="en-US" sz="2900" i="1" dirty="0" err="1"/>
              <a:t>deg</a:t>
            </a:r>
            <a:r>
              <a:rPr lang="en-US" sz="2900" dirty="0"/>
              <a:t>(</a:t>
            </a:r>
            <a:r>
              <a:rPr lang="en-US" sz="2900" i="1" dirty="0"/>
              <a:t>a</a:t>
            </a:r>
            <a:r>
              <a:rPr lang="en-US" sz="2900" dirty="0"/>
              <a:t>) = </a:t>
            </a:r>
            <a:r>
              <a:rPr lang="en-US" sz="2900" dirty="0">
                <a:latin typeface="Cambria Math" pitchFamily="18" charset="0"/>
                <a:ea typeface="Cambria Math" pitchFamily="18" charset="0"/>
              </a:rPr>
              <a:t>2</a:t>
            </a:r>
            <a:r>
              <a:rPr lang="en-US" sz="2900" dirty="0"/>
              <a:t> in </a:t>
            </a:r>
            <a:r>
              <a:rPr lang="en-US" sz="2900" i="1" dirty="0"/>
              <a:t>G</a:t>
            </a:r>
            <a:r>
              <a:rPr lang="en-US" sz="2900" dirty="0"/>
              <a:t>, </a:t>
            </a:r>
            <a:r>
              <a:rPr lang="en-US" sz="2900" i="1" dirty="0"/>
              <a:t>a</a:t>
            </a:r>
            <a:r>
              <a:rPr lang="en-US" sz="2900" dirty="0"/>
              <a:t> must correspond to </a:t>
            </a:r>
            <a:r>
              <a:rPr lang="en-US" sz="2900" i="1" dirty="0"/>
              <a:t>t</a:t>
            </a:r>
            <a:r>
              <a:rPr lang="en-US" sz="2900" dirty="0"/>
              <a:t>, </a:t>
            </a:r>
            <a:r>
              <a:rPr lang="en-US" sz="2900" i="1" dirty="0"/>
              <a:t>u</a:t>
            </a:r>
            <a:r>
              <a:rPr lang="en-US" sz="2900" dirty="0"/>
              <a:t>, </a:t>
            </a:r>
            <a:r>
              <a:rPr lang="en-US" sz="2900" i="1" dirty="0"/>
              <a:t>x</a:t>
            </a:r>
            <a:r>
              <a:rPr lang="en-US" sz="2900" dirty="0"/>
              <a:t>, or </a:t>
            </a:r>
            <a:r>
              <a:rPr lang="en-US" sz="2900" i="1" dirty="0"/>
              <a:t>y</a:t>
            </a:r>
            <a:r>
              <a:rPr lang="en-US" sz="2900" dirty="0"/>
              <a:t> in H, because these are the vertices of degree </a:t>
            </a:r>
            <a:r>
              <a:rPr lang="en-US" sz="2900" dirty="0">
                <a:latin typeface="Cambria Math" pitchFamily="18" charset="0"/>
                <a:ea typeface="Cambria Math" pitchFamily="18" charset="0"/>
              </a:rPr>
              <a:t>2</a:t>
            </a:r>
            <a:r>
              <a:rPr lang="en-US" sz="2900" dirty="0"/>
              <a:t>. But each of these vertices is adjacent to another vertex of degree two in </a:t>
            </a:r>
            <a:r>
              <a:rPr lang="en-US" sz="2900" i="1" dirty="0"/>
              <a:t>H</a:t>
            </a:r>
            <a:r>
              <a:rPr lang="en-US" sz="2900" dirty="0"/>
              <a:t>, which is not true for </a:t>
            </a:r>
            <a:r>
              <a:rPr lang="en-US" sz="2900" i="1" dirty="0"/>
              <a:t>a</a:t>
            </a:r>
            <a:r>
              <a:rPr lang="en-US" sz="2900" dirty="0"/>
              <a:t> in </a:t>
            </a:r>
            <a:r>
              <a:rPr lang="en-US" sz="2900" i="1" dirty="0"/>
              <a:t>G</a:t>
            </a:r>
            <a:r>
              <a:rPr lang="en-US" sz="2900" dirty="0"/>
              <a:t>.</a:t>
            </a:r>
          </a:p>
          <a:p>
            <a:pPr indent="0">
              <a:spcBef>
                <a:spcPts val="0"/>
              </a:spcBef>
              <a:buNone/>
            </a:pPr>
            <a:endParaRPr lang="en-US" sz="2900" dirty="0"/>
          </a:p>
          <a:p>
            <a:pPr indent="0">
              <a:spcBef>
                <a:spcPts val="0"/>
              </a:spcBef>
              <a:buNone/>
            </a:pPr>
            <a:r>
              <a:rPr lang="en-US" sz="2900" dirty="0"/>
              <a:t>Alternatively, note that the subgraphs of </a:t>
            </a:r>
            <a:r>
              <a:rPr lang="en-US" sz="2900" i="1" dirty="0"/>
              <a:t>G</a:t>
            </a:r>
            <a:r>
              <a:rPr lang="en-US" sz="2900" dirty="0"/>
              <a:t> and </a:t>
            </a:r>
            <a:r>
              <a:rPr lang="en-US" sz="2900" i="1" dirty="0"/>
              <a:t>H</a:t>
            </a:r>
            <a:r>
              <a:rPr lang="en-US" sz="2900" dirty="0"/>
              <a:t> </a:t>
            </a:r>
          </a:p>
          <a:p>
            <a:pPr indent="0">
              <a:spcBef>
                <a:spcPts val="0"/>
              </a:spcBef>
              <a:buNone/>
            </a:pPr>
            <a:r>
              <a:rPr lang="en-US" sz="2900" dirty="0"/>
              <a:t>made up of vertices of  degree three and the edges</a:t>
            </a:r>
          </a:p>
          <a:p>
            <a:pPr indent="0">
              <a:spcBef>
                <a:spcPts val="0"/>
              </a:spcBef>
              <a:buNone/>
            </a:pPr>
            <a:r>
              <a:rPr lang="en-US" sz="2900" dirty="0"/>
              <a:t>connecting them must be isomorphic. </a:t>
            </a:r>
          </a:p>
          <a:p>
            <a:pPr indent="0">
              <a:spcBef>
                <a:spcPts val="0"/>
              </a:spcBef>
              <a:buNone/>
            </a:pPr>
            <a:r>
              <a:rPr lang="en-US" sz="2900" dirty="0"/>
              <a:t>But the subgraphs, as shown at the right, </a:t>
            </a:r>
          </a:p>
          <a:p>
            <a:pPr indent="0">
              <a:spcBef>
                <a:spcPts val="0"/>
              </a:spcBef>
              <a:buNone/>
            </a:pPr>
            <a:r>
              <a:rPr lang="en-US" sz="2900" dirty="0"/>
              <a:t>are not isomorphic.  </a:t>
            </a:r>
            <a:endParaRPr lang="en-US" sz="2900" i="1" dirty="0"/>
          </a:p>
          <a:p>
            <a:pPr indent="0">
              <a:spcBef>
                <a:spcPts val="0"/>
              </a:spcBef>
              <a:buNone/>
            </a:pPr>
            <a:r>
              <a:rPr lang="en-US" sz="2900" dirty="0"/>
              <a:t> </a:t>
            </a:r>
          </a:p>
          <a:p>
            <a:pPr indent="0">
              <a:spcBef>
                <a:spcPts val="0"/>
              </a:spcBef>
              <a:buNone/>
            </a:pPr>
            <a:endParaRPr lang="en-US" dirty="0"/>
          </a:p>
          <a:p>
            <a:pPr indent="0">
              <a:spcBef>
                <a:spcPts val="0"/>
              </a:spcBef>
              <a:buNone/>
            </a:pPr>
            <a:r>
              <a:rPr lang="en-US" dirty="0"/>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200"/>
            <a:ext cx="8904617" cy="1707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6400" y="4572000"/>
            <a:ext cx="3429000" cy="1982724"/>
          </a:xfrm>
          <a:prstGeom prst="rect">
            <a:avLst/>
          </a:prstGeom>
        </p:spPr>
      </p:pic>
    </p:spTree>
    <p:extLst>
      <p:ext uri="{BB962C8B-B14F-4D97-AF65-F5344CB8AC3E}">
        <p14:creationId xmlns:p14="http://schemas.microsoft.com/office/powerpoint/2010/main" val="1066240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7" end="1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8" end="1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normAutofit/>
          </a:bodyPr>
          <a:lstStyle/>
          <a:p>
            <a:r>
              <a:rPr lang="en-US" dirty="0"/>
              <a:t>Isomorphism of Graphs </a:t>
            </a:r>
          </a:p>
        </p:txBody>
      </p:sp>
      <p:sp>
        <p:nvSpPr>
          <p:cNvPr id="3" name="Content Placeholder 2"/>
          <p:cNvSpPr>
            <a:spLocks noGrp="1"/>
          </p:cNvSpPr>
          <p:nvPr>
            <p:ph idx="1"/>
          </p:nvPr>
        </p:nvSpPr>
        <p:spPr>
          <a:xfrm>
            <a:off x="152400" y="838200"/>
            <a:ext cx="8839200" cy="6019800"/>
          </a:xfrm>
        </p:spPr>
        <p:txBody>
          <a:bodyPr>
            <a:normAutofit fontScale="40000" lnSpcReduction="20000"/>
          </a:bodyPr>
          <a:lstStyle/>
          <a:p>
            <a:pPr indent="0">
              <a:buNone/>
            </a:pPr>
            <a:r>
              <a:rPr lang="en-US" sz="4300" b="1" dirty="0"/>
              <a:t>Example</a:t>
            </a:r>
            <a:r>
              <a:rPr lang="en-US" sz="4300" dirty="0"/>
              <a:t>: Determine whether these two graphs are isomorphic.</a:t>
            </a:r>
          </a:p>
          <a:p>
            <a:pPr indent="0">
              <a:buNone/>
            </a:pPr>
            <a:endParaRPr lang="en-US" sz="3400" dirty="0"/>
          </a:p>
          <a:p>
            <a:pPr indent="0">
              <a:buNone/>
            </a:pPr>
            <a:endParaRPr lang="en-US" sz="3400" dirty="0"/>
          </a:p>
          <a:p>
            <a:pPr indent="0">
              <a:buNone/>
            </a:pPr>
            <a:endParaRPr lang="en-US" sz="3400"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3400" b="1" dirty="0"/>
          </a:p>
          <a:p>
            <a:pPr indent="0">
              <a:spcBef>
                <a:spcPts val="0"/>
              </a:spcBef>
              <a:buNone/>
            </a:pPr>
            <a:endParaRPr lang="en-US" sz="4500" b="1" dirty="0"/>
          </a:p>
          <a:p>
            <a:pPr indent="0" algn="just">
              <a:spcBef>
                <a:spcPts val="0"/>
              </a:spcBef>
              <a:buNone/>
            </a:pPr>
            <a:r>
              <a:rPr lang="en-US" sz="4500" b="1" dirty="0"/>
              <a:t>Solution</a:t>
            </a:r>
            <a:r>
              <a:rPr lang="en-US" sz="4500" dirty="0"/>
              <a:t>:  Both graphs have six vertices and seven edges.</a:t>
            </a:r>
          </a:p>
          <a:p>
            <a:pPr indent="0" algn="just">
              <a:spcBef>
                <a:spcPts val="0"/>
              </a:spcBef>
              <a:buNone/>
            </a:pPr>
            <a:endParaRPr lang="en-US" sz="4500" dirty="0"/>
          </a:p>
          <a:p>
            <a:pPr indent="0" algn="just">
              <a:spcBef>
                <a:spcPts val="0"/>
              </a:spcBef>
              <a:buNone/>
            </a:pPr>
            <a:r>
              <a:rPr lang="en-US" sz="5000" dirty="0"/>
              <a:t>They also both have four vertices of degree two and two of degree three. </a:t>
            </a:r>
          </a:p>
          <a:p>
            <a:pPr indent="0" algn="just">
              <a:spcBef>
                <a:spcPts val="0"/>
              </a:spcBef>
              <a:buNone/>
            </a:pPr>
            <a:r>
              <a:rPr lang="en-US" sz="5000" dirty="0"/>
              <a:t>The subgraphs of </a:t>
            </a:r>
            <a:r>
              <a:rPr lang="en-US" sz="5000" i="1" dirty="0"/>
              <a:t>G</a:t>
            </a:r>
            <a:r>
              <a:rPr lang="en-US" sz="5000" dirty="0"/>
              <a:t> and </a:t>
            </a:r>
            <a:r>
              <a:rPr lang="en-US" sz="5000" i="1" dirty="0"/>
              <a:t>H</a:t>
            </a:r>
            <a:r>
              <a:rPr lang="en-US" sz="5000" dirty="0"/>
              <a:t> consisting of all the vertices of degree two and the edges connecting them are isomorphic. So, it is reasonable to try to find an isomorphism </a:t>
            </a:r>
            <a:r>
              <a:rPr lang="en-US" sz="5000" i="1" dirty="0"/>
              <a:t>f</a:t>
            </a:r>
            <a:r>
              <a:rPr lang="en-US" sz="5000" dirty="0"/>
              <a:t>. </a:t>
            </a:r>
          </a:p>
          <a:p>
            <a:pPr indent="0" algn="just">
              <a:spcBef>
                <a:spcPts val="0"/>
              </a:spcBef>
              <a:buNone/>
            </a:pPr>
            <a:endParaRPr lang="en-US" sz="5000" dirty="0"/>
          </a:p>
          <a:p>
            <a:pPr indent="0" algn="just">
              <a:buNone/>
            </a:pPr>
            <a:r>
              <a:rPr lang="en-US" sz="5000" dirty="0"/>
              <a:t>We define an injection </a:t>
            </a:r>
            <a:r>
              <a:rPr lang="en-US" sz="5000" i="1" dirty="0"/>
              <a:t>f </a:t>
            </a:r>
            <a:r>
              <a:rPr lang="en-US" sz="5000" dirty="0"/>
              <a:t>from the vertices of </a:t>
            </a:r>
            <a:r>
              <a:rPr lang="en-US" sz="5000" i="1" dirty="0"/>
              <a:t>G </a:t>
            </a:r>
            <a:r>
              <a:rPr lang="en-US" sz="5000" dirty="0"/>
              <a:t>to the vertices of </a:t>
            </a:r>
            <a:r>
              <a:rPr lang="en-US" sz="5000" i="1" dirty="0"/>
              <a:t>H</a:t>
            </a:r>
            <a:r>
              <a:rPr lang="en-US" sz="5000" dirty="0"/>
              <a:t> that preserves the degree of vertices.   We will determine whether it is an isomorphism.</a:t>
            </a:r>
          </a:p>
          <a:p>
            <a:pPr indent="0" algn="just">
              <a:buNone/>
            </a:pPr>
            <a:endParaRPr lang="en-US" sz="5000" dirty="0"/>
          </a:p>
          <a:p>
            <a:pPr indent="0" algn="just">
              <a:spcBef>
                <a:spcPts val="0"/>
              </a:spcBef>
              <a:buNone/>
            </a:pPr>
            <a:r>
              <a:rPr lang="en-US" sz="5000" dirty="0"/>
              <a:t>The function </a:t>
            </a:r>
            <a:r>
              <a:rPr lang="en-US" sz="5000" i="1" dirty="0"/>
              <a:t>f</a:t>
            </a:r>
            <a:r>
              <a:rPr lang="en-US" sz="5000" dirty="0"/>
              <a:t> with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1</a:t>
            </a:r>
            <a:r>
              <a:rPr lang="en-US" sz="5000" dirty="0"/>
              <a:t>) = </a:t>
            </a:r>
            <a:r>
              <a:rPr lang="en-US" sz="5000" i="1" dirty="0"/>
              <a:t>v</a:t>
            </a:r>
            <a:r>
              <a:rPr lang="en-US" sz="5000" baseline="-25000" dirty="0">
                <a:latin typeface="Cambria Math" pitchFamily="18" charset="0"/>
                <a:ea typeface="Cambria Math" pitchFamily="18" charset="0"/>
              </a:rPr>
              <a:t>6</a:t>
            </a:r>
            <a:r>
              <a:rPr lang="en-US" sz="5000" dirty="0"/>
              <a:t>,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2</a:t>
            </a:r>
            <a:r>
              <a:rPr lang="en-US" sz="5000" dirty="0"/>
              <a:t>) = </a:t>
            </a:r>
            <a:r>
              <a:rPr lang="en-US" sz="5000" i="1" dirty="0"/>
              <a:t>v</a:t>
            </a:r>
            <a:r>
              <a:rPr lang="en-US" sz="5000" baseline="-25000" dirty="0">
                <a:latin typeface="Cambria Math" pitchFamily="18" charset="0"/>
                <a:ea typeface="Cambria Math" pitchFamily="18" charset="0"/>
              </a:rPr>
              <a:t>3</a:t>
            </a:r>
            <a:r>
              <a:rPr lang="en-US" sz="5000" dirty="0"/>
              <a:t>,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3</a:t>
            </a:r>
            <a:r>
              <a:rPr lang="en-US" sz="5000" dirty="0"/>
              <a:t>) = </a:t>
            </a:r>
            <a:r>
              <a:rPr lang="en-US" sz="5000" i="1" dirty="0"/>
              <a:t>v</a:t>
            </a:r>
            <a:r>
              <a:rPr lang="en-US" sz="5000" baseline="-25000" dirty="0">
                <a:latin typeface="Cambria Math" pitchFamily="18" charset="0"/>
                <a:ea typeface="Cambria Math" pitchFamily="18" charset="0"/>
              </a:rPr>
              <a:t>4</a:t>
            </a:r>
            <a:r>
              <a:rPr lang="en-US" sz="5000" dirty="0"/>
              <a:t>, and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4</a:t>
            </a:r>
            <a:r>
              <a:rPr lang="en-US" sz="5000" dirty="0"/>
              <a:t>) = </a:t>
            </a:r>
            <a:r>
              <a:rPr lang="en-US" sz="5000" i="1" dirty="0"/>
              <a:t>v</a:t>
            </a:r>
            <a:r>
              <a:rPr lang="en-US" sz="5000" baseline="-25000" dirty="0">
                <a:latin typeface="Cambria Math" pitchFamily="18" charset="0"/>
                <a:ea typeface="Cambria Math" pitchFamily="18" charset="0"/>
              </a:rPr>
              <a:t>5</a:t>
            </a:r>
            <a:r>
              <a:rPr lang="en-US" sz="5000" dirty="0"/>
              <a:t> ,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5</a:t>
            </a:r>
            <a:r>
              <a:rPr lang="en-US" sz="5000" dirty="0"/>
              <a:t>) = </a:t>
            </a:r>
            <a:r>
              <a:rPr lang="en-US" sz="5000" i="1" dirty="0"/>
              <a:t>v</a:t>
            </a:r>
            <a:r>
              <a:rPr lang="en-US" sz="5000" baseline="-25000" dirty="0">
                <a:latin typeface="Cambria Math" pitchFamily="18" charset="0"/>
                <a:ea typeface="Cambria Math" pitchFamily="18" charset="0"/>
              </a:rPr>
              <a:t>1</a:t>
            </a:r>
            <a:r>
              <a:rPr lang="en-US" sz="5000" dirty="0"/>
              <a:t>, and  </a:t>
            </a:r>
            <a:r>
              <a:rPr lang="en-US" sz="5000" i="1" dirty="0"/>
              <a:t>f</a:t>
            </a:r>
            <a:r>
              <a:rPr lang="en-US" sz="5000" dirty="0"/>
              <a:t>(</a:t>
            </a:r>
            <a:r>
              <a:rPr lang="en-US" sz="5000" i="1" dirty="0"/>
              <a:t>u</a:t>
            </a:r>
            <a:r>
              <a:rPr lang="en-US" sz="5000" baseline="-25000" dirty="0">
                <a:latin typeface="Cambria Math" pitchFamily="18" charset="0"/>
                <a:ea typeface="Cambria Math" pitchFamily="18" charset="0"/>
              </a:rPr>
              <a:t>6</a:t>
            </a:r>
            <a:r>
              <a:rPr lang="en-US" sz="5000" dirty="0"/>
              <a:t>) = </a:t>
            </a:r>
            <a:r>
              <a:rPr lang="en-US" sz="5000" i="1" dirty="0"/>
              <a:t>v</a:t>
            </a:r>
            <a:r>
              <a:rPr lang="en-US" sz="5000" baseline="-25000" dirty="0">
                <a:latin typeface="Cambria Math" pitchFamily="18" charset="0"/>
                <a:ea typeface="Cambria Math" pitchFamily="18" charset="0"/>
              </a:rPr>
              <a:t>2</a:t>
            </a:r>
            <a:r>
              <a:rPr lang="en-US" sz="5000" dirty="0"/>
              <a:t>  is a one-to-one correspondence between </a:t>
            </a:r>
            <a:r>
              <a:rPr lang="en-US" sz="5000" i="1" dirty="0"/>
              <a:t>G</a:t>
            </a:r>
            <a:r>
              <a:rPr lang="en-US" sz="5000" dirty="0"/>
              <a:t> and </a:t>
            </a:r>
            <a:r>
              <a:rPr lang="en-US" sz="5000" i="1" dirty="0"/>
              <a:t>H</a:t>
            </a:r>
            <a:r>
              <a:rPr lang="en-US" sz="5000" dirty="0"/>
              <a:t>. Showing that this correspondence preserves edges is straightforward, so we will omit the details here.  Because </a:t>
            </a:r>
            <a:r>
              <a:rPr lang="en-US" sz="5000" i="1" dirty="0"/>
              <a:t>f</a:t>
            </a:r>
            <a:r>
              <a:rPr lang="en-US" sz="5000" dirty="0"/>
              <a:t> is an isomorphism, it follows that </a:t>
            </a:r>
            <a:r>
              <a:rPr lang="en-US" sz="5000" i="1" dirty="0"/>
              <a:t>G</a:t>
            </a:r>
            <a:r>
              <a:rPr lang="en-US" sz="5000" dirty="0"/>
              <a:t> and </a:t>
            </a:r>
            <a:r>
              <a:rPr lang="en-US" sz="5000" i="1" dirty="0"/>
              <a:t>H</a:t>
            </a:r>
            <a:r>
              <a:rPr lang="en-US" sz="5000" dirty="0"/>
              <a:t> are isomorphic graphs.</a:t>
            </a:r>
          </a:p>
          <a:p>
            <a:pPr indent="0">
              <a:spcBef>
                <a:spcPts val="0"/>
              </a:spcBef>
              <a:buNone/>
            </a:pPr>
            <a:endParaRPr lang="en-US" sz="3400" dirty="0"/>
          </a:p>
          <a:p>
            <a:pPr indent="0">
              <a:spcBef>
                <a:spcPts val="0"/>
              </a:spcBef>
              <a:buNone/>
            </a:pPr>
            <a:endParaRPr lang="en-US" sz="45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447800"/>
            <a:ext cx="8839200" cy="1295400"/>
          </a:xfrm>
          <a:prstGeom prst="rect">
            <a:avLst/>
          </a:prstGeom>
        </p:spPr>
      </p:pic>
    </p:spTree>
    <p:extLst>
      <p:ext uri="{BB962C8B-B14F-4D97-AF65-F5344CB8AC3E}">
        <p14:creationId xmlns:p14="http://schemas.microsoft.com/office/powerpoint/2010/main" val="208448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Algorithms for Graph Isomorphism</a:t>
            </a:r>
          </a:p>
        </p:txBody>
      </p:sp>
      <p:sp>
        <p:nvSpPr>
          <p:cNvPr id="3" name="Content Placeholder 2"/>
          <p:cNvSpPr>
            <a:spLocks noGrp="1"/>
          </p:cNvSpPr>
          <p:nvPr>
            <p:ph idx="1"/>
          </p:nvPr>
        </p:nvSpPr>
        <p:spPr/>
        <p:txBody>
          <a:bodyPr>
            <a:normAutofit/>
          </a:bodyPr>
          <a:lstStyle/>
          <a:p>
            <a:r>
              <a:rPr lang="en-US" dirty="0"/>
              <a:t>The best algorithms known for determining whether two graphs are isomorphic have exponential worst-case time complexity (in the number of vertices of the graphs).</a:t>
            </a:r>
          </a:p>
          <a:p>
            <a:r>
              <a:rPr lang="en-US" dirty="0"/>
              <a:t>However,  there are algorithms with linear average-case time complexity. </a:t>
            </a:r>
          </a:p>
          <a:p>
            <a:r>
              <a:rPr lang="en-US" dirty="0"/>
              <a:t>You can use a public domain program called NAUTY to determine in less than a second whether two graphs with as many as 100 vertices are </a:t>
            </a:r>
            <a:r>
              <a:rPr lang="en-US" dirty="0" err="1"/>
              <a:t>isomoprhic</a:t>
            </a:r>
            <a:r>
              <a:rPr lang="en-US" dirty="0"/>
              <a:t>.</a:t>
            </a:r>
          </a:p>
          <a:p>
            <a:r>
              <a:rPr lang="en-US" dirty="0"/>
              <a:t>Graph isomorphism is a problem of special interest because it is one of a few NP problems not known to be either tractable or NP-complete (see Section </a:t>
            </a:r>
            <a:r>
              <a:rPr lang="en-US" dirty="0">
                <a:latin typeface="Cambria Math" pitchFamily="18" charset="0"/>
                <a:ea typeface="Cambria Math" pitchFamily="18" charset="0"/>
              </a:rPr>
              <a:t>3.3</a:t>
            </a:r>
            <a:r>
              <a:rPr lang="en-US" dirty="0"/>
              <a:t>).</a:t>
            </a:r>
          </a:p>
        </p:txBody>
      </p:sp>
    </p:spTree>
    <p:extLst>
      <p:ext uri="{BB962C8B-B14F-4D97-AF65-F5344CB8AC3E}">
        <p14:creationId xmlns:p14="http://schemas.microsoft.com/office/powerpoint/2010/main" val="35036654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a:t>Applications of Graph Isomorphism </a:t>
            </a:r>
          </a:p>
        </p:txBody>
      </p:sp>
      <p:sp>
        <p:nvSpPr>
          <p:cNvPr id="3" name="Content Placeholder 2"/>
          <p:cNvSpPr>
            <a:spLocks noGrp="1"/>
          </p:cNvSpPr>
          <p:nvPr>
            <p:ph idx="1"/>
          </p:nvPr>
        </p:nvSpPr>
        <p:spPr>
          <a:xfrm>
            <a:off x="152400" y="990600"/>
            <a:ext cx="8763000" cy="5638800"/>
          </a:xfrm>
        </p:spPr>
        <p:txBody>
          <a:bodyPr>
            <a:normAutofit/>
          </a:bodyPr>
          <a:lstStyle/>
          <a:p>
            <a:r>
              <a:rPr lang="en-US" dirty="0"/>
              <a:t>The question whether graphs are isomorphic plays an important role in applications of graph theory. For example, </a:t>
            </a:r>
          </a:p>
          <a:p>
            <a:pPr lvl="1"/>
            <a:r>
              <a:rPr lang="en-US" dirty="0"/>
              <a:t>chemists use molecular graphs to model chemical compounds. Vertices represent atoms and edges represent chemical bonds. When a new compound is synthesized, a database of molecular graphs is checked to determine whether the graph representing the new compound is isomorphic to the graph of a compound that this already known. </a:t>
            </a:r>
          </a:p>
          <a:p>
            <a:pPr lvl="1"/>
            <a:r>
              <a:rPr lang="en-US" dirty="0"/>
              <a:t>Electronic circuits are modeled as graphs in which the vertices represent components and the edges represent connections between them. Graph isomorphism is the basis for </a:t>
            </a:r>
          </a:p>
          <a:p>
            <a:pPr lvl="2"/>
            <a:r>
              <a:rPr lang="en-US" sz="2400" dirty="0"/>
              <a:t>the verification that a particular layout of a circuit corresponds to the design’s original schematics. </a:t>
            </a:r>
          </a:p>
          <a:p>
            <a:pPr lvl="2"/>
            <a:r>
              <a:rPr lang="en-US" sz="2400" dirty="0"/>
              <a:t>determining whether a chip from one vendor includes the intellectual property of another vendor. </a:t>
            </a:r>
          </a:p>
        </p:txBody>
      </p:sp>
    </p:spTree>
    <p:extLst>
      <p:ext uri="{BB962C8B-B14F-4D97-AF65-F5344CB8AC3E}">
        <p14:creationId xmlns:p14="http://schemas.microsoft.com/office/powerpoint/2010/main" val="364614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N(A) = \bigcup_{v \in A} N(v).$&#10;&#10;&#10;\end{document}"/>
  <p:tag name="IGUANATEXSIZE" val="20"/>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ll}&#10;1 &amp; 1 &amp; 1 &amp;0 &amp; 0 &amp;0&amp; 0 &amp; 0\\&#10;0 &amp; 1 &amp; 1 &amp; 1 &amp; 0 &amp; 1&amp; 1 &amp; 0\\&#10;0 &amp; 0 &amp; 0 &amp; 1&amp; 1 &amp; 0 &amp; 0 &amp; 0\\&#10;0 &amp; 0 &amp; 0 &amp; 0&amp; 0 &amp; 0 &amp; 1 &amp; 1\\&#10;0 &amp; 0 &amp; 0&amp; 0&amp; 1&amp; 1&amp; 0 &amp;0\\ &#10;&#10;\end{array}&#10;\right]&#10;$$&#10;&#10;&#10;\end{document}"/>
  <p:tag name="IGUANATEXSIZE" val="15"/>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10;2m = \sum_{v \in V} \mbox{deg}(v) = \sum_{v \in V_1} \mbox{deg}(v) + \sum_{v \in V_2} \mbox{deg}(v).&#10;$$&#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E| = \sum_{v \in V} deg^{-}(v) = \sum_{v \in V}deg^{+}(v).$$&#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1\\&#10;1 &amp; 0 &amp; 1 &amp; 0\\&#10;1 &amp; 1 &amp; 0 &amp; 0\\&#10;1 &amp; 0 &amp; 0&amp; 0\\ &#10;&#10;\end{array}&#10;\right]&#10;$$&#10;&#10;&#10;\end{document}"/>
  <p:tag name="IGUANATEXSIZE" val="15"/>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10;0 &amp; 1 &amp; 1 &amp;0\\&#10;1 &amp; 0 &amp; 0 &amp; 1\\&#10;1 &amp; 0 &amp; 0 &amp; 1\\&#10;0 &amp; 1 &amp; 1&amp; 0\\ &#10;&#10;\end{array}&#10;\right]&#10;$$&#10;&#10;&#10;\end{document}"/>
  <p:tag name="IGUANATEXSIZE" val="15"/>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_{ij} = \left\{\begin{array}{ll}&#10;1 &amp; \mbox{if} \; \{v_i, v_j\}\; \mbox{is an edge of }\; G,\\&#10;0 &amp; \mbox{otherwise}.\\&#10;\end{array}&#10;\right.&#10;$$&#10;&#10;&#10;\end{document}"/>
  <p:tag name="IGUANATEXSIZE" val="20"/>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_{ij} = \left\{\begin{array}{ll}&#10;1 &amp; \mbox{when edge } e_j\; \mbox{is incident with }\; v_i,\\&#10;0 &amp; \mbox{otherwise}.\\&#10;\end{array}&#10;\right.&#10;$$&#10;&#10;&#10;\end{document}"/>
  <p:tag name="IGUANATEXSIZE" val="20"/>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left[&#10;\begin{array}{llllll}&#10;1 &amp; 1 &amp; 0 &amp;0 &amp; 0 &amp;0\\&#10;0 &amp; 0 &amp; 1 &amp; 1 &amp; 0 &amp; 1\\&#10;0 &amp; 0 &amp; 0 &amp; 0&amp; 1 &amp; 1\\&#10;1 &amp; 0 &amp; 1 &amp; 0&amp; 0 &amp; 0 \\&#10;0 &amp; 1 &amp; 0&amp; 1&amp; 1&amp; 0\\ &#10;&#10;\end{array}&#10;\right]&#10;$$&#10;&#10;&#10;\end{document}"/>
  <p:tag name="IGUANATEXSIZE" val="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36489</TotalTime>
  <Words>14103</Words>
  <Application>Microsoft Office PowerPoint</Application>
  <PresentationFormat>On-screen Show (4:3)</PresentationFormat>
  <Paragraphs>1468</Paragraphs>
  <Slides>200</Slides>
  <Notes>14</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200</vt:i4>
      </vt:variant>
    </vt:vector>
  </HeadingPairs>
  <TitlesOfParts>
    <vt:vector size="217" baseType="lpstr">
      <vt:lpstr>Cambria Math</vt:lpstr>
      <vt:lpstr>Cambria</vt:lpstr>
      <vt:lpstr>Calibri Light</vt:lpstr>
      <vt:lpstr>Wingdings 2</vt:lpstr>
      <vt:lpstr>Calibri</vt:lpstr>
      <vt:lpstr>Wingdings</vt:lpstr>
      <vt:lpstr>Times New Roman</vt:lpstr>
      <vt:lpstr>CMM I 10</vt:lpstr>
      <vt:lpstr>CM R 10</vt:lpstr>
      <vt:lpstr>Constantia</vt:lpstr>
      <vt:lpstr>Bookman Old Style</vt:lpstr>
      <vt:lpstr>Arial</vt:lpstr>
      <vt:lpstr>Comic Sans MS</vt:lpstr>
      <vt:lpstr>Gill Sans MT</vt:lpstr>
      <vt:lpstr>Book Antiqua</vt:lpstr>
      <vt:lpstr>Office Theme</vt:lpstr>
      <vt:lpstr>Equation</vt:lpstr>
      <vt:lpstr>Graphs</vt:lpstr>
      <vt:lpstr>Chapter Summary</vt:lpstr>
      <vt:lpstr>Graphs and Graph Models</vt:lpstr>
      <vt:lpstr>Section Summary</vt:lpstr>
      <vt:lpstr>Chapter 10 Graphs</vt:lpstr>
      <vt:lpstr>Some Terminology</vt:lpstr>
      <vt:lpstr>Directed Graphs</vt:lpstr>
      <vt:lpstr>Some Terminology (continued)</vt:lpstr>
      <vt:lpstr>Graph Terminology: Summary</vt:lpstr>
      <vt:lpstr>Other Applications of Graphs</vt:lpstr>
      <vt:lpstr>Graph Models:  Computer Networks</vt:lpstr>
      <vt:lpstr>Graph Models:  Computer Networks (continued)</vt:lpstr>
      <vt:lpstr>Graph Models:  Computer Networks</vt:lpstr>
      <vt:lpstr>Graph Models:  Computer Networks</vt:lpstr>
      <vt:lpstr>Graph Models: Social Networks</vt:lpstr>
      <vt:lpstr>Graph Models: Social Networks </vt:lpstr>
      <vt:lpstr>Graph Models: Social Networks</vt:lpstr>
      <vt:lpstr>Applications to Information Networks </vt:lpstr>
      <vt:lpstr>Transportation Graphs</vt:lpstr>
      <vt:lpstr>Software Design Applications</vt:lpstr>
      <vt:lpstr>Software Design Applications</vt:lpstr>
      <vt:lpstr>Software Design Applications</vt:lpstr>
      <vt:lpstr>Biological Applications</vt:lpstr>
      <vt:lpstr>Biological Applications</vt:lpstr>
      <vt:lpstr>Biological Applications</vt:lpstr>
      <vt:lpstr>Graph Terminology and  Special Types of Graphs</vt:lpstr>
      <vt:lpstr>Section Summary</vt:lpstr>
      <vt:lpstr>Basic Terminology</vt:lpstr>
      <vt:lpstr>Degrees and Neighborhoods of Vertices</vt:lpstr>
      <vt:lpstr>Handshaking Theorem</vt:lpstr>
      <vt:lpstr>Degree of Vertices</vt:lpstr>
      <vt:lpstr>PowerPoint Presentation</vt:lpstr>
      <vt:lpstr>Handshaking Theorem</vt:lpstr>
      <vt:lpstr>Directed Graphs</vt:lpstr>
      <vt:lpstr>Directed Graphs (continued)</vt:lpstr>
      <vt:lpstr>Directed Graphs (continued)</vt:lpstr>
      <vt:lpstr>Special Types of Simple Graphs:  Complete Graphs</vt:lpstr>
      <vt:lpstr>Special Types of Simple Graphs:  Cycles and Wheels</vt:lpstr>
      <vt:lpstr>Special Types of Graphs and Computer Network Architecture</vt:lpstr>
      <vt:lpstr>Special Types of Simple Graphs:   n-Cubes</vt:lpstr>
      <vt:lpstr>Special Types of Graphs and Computer Network Architecture</vt:lpstr>
      <vt:lpstr>Bipartite Graphs</vt:lpstr>
      <vt:lpstr>Bipartite Graphs (continued)</vt:lpstr>
      <vt:lpstr>Bipartite Graphs (continued)</vt:lpstr>
      <vt:lpstr>Bipartite Graphs</vt:lpstr>
      <vt:lpstr>  Bipartite Graphs and Matchings</vt:lpstr>
      <vt:lpstr>  Bipartite Graphs and Matchings</vt:lpstr>
      <vt:lpstr>  Bipartite Graphs and Matchings</vt:lpstr>
      <vt:lpstr>Complete Bipartite Graphs</vt:lpstr>
      <vt:lpstr>New Graphs from Old </vt:lpstr>
      <vt:lpstr>New Graphs from Old (continued)</vt:lpstr>
      <vt:lpstr>Representations of Graphs</vt:lpstr>
      <vt:lpstr>Section Summary</vt:lpstr>
      <vt:lpstr>Representing Graphs: Adjacency Lists</vt:lpstr>
      <vt:lpstr>Representing Graphs: Adjacency Lists</vt:lpstr>
      <vt:lpstr>Representation of Graphs: Adjacency Matrices</vt:lpstr>
      <vt:lpstr>Adjacency Matrices (continued)</vt:lpstr>
      <vt:lpstr>Adjacency Matrices (continued)</vt:lpstr>
      <vt:lpstr>Adjacency Matrices (continued)</vt:lpstr>
      <vt:lpstr>Representation of Graphs: Incidence Matrices</vt:lpstr>
      <vt:lpstr>Incidence Matrices (continued)</vt:lpstr>
      <vt:lpstr>Connectivity</vt:lpstr>
      <vt:lpstr>Section Summary</vt:lpstr>
      <vt:lpstr>Paths</vt:lpstr>
      <vt:lpstr>Paths</vt:lpstr>
      <vt:lpstr>Paths (continued)</vt:lpstr>
      <vt:lpstr>Connectedness in Undirected Graphs</vt:lpstr>
      <vt:lpstr>Euler and Hamiltonian Graphs</vt:lpstr>
      <vt:lpstr>Section Summary</vt:lpstr>
      <vt:lpstr>Euler Paths and Circuits</vt:lpstr>
      <vt:lpstr>Euler Paths and Circuits</vt:lpstr>
      <vt:lpstr>Necessary Conditions for Euler Circuits and Paths</vt:lpstr>
      <vt:lpstr>Sufficient Conditions for Euler Circuits and Paths</vt:lpstr>
      <vt:lpstr>Sufficient Conditions for Euler Circuits and Paths</vt:lpstr>
      <vt:lpstr>Algorithm for Constructing an  Euler Circuits</vt:lpstr>
      <vt:lpstr>Necessary and Sufficient Conditions for Euler Circuits and Paths (continued)</vt:lpstr>
      <vt:lpstr>Euler Circuits and Paths </vt:lpstr>
      <vt:lpstr>Applications of Euler Paths and Circuits</vt:lpstr>
      <vt:lpstr>Hamilton Paths and Circuits</vt:lpstr>
      <vt:lpstr>Hamilton Paths and Circuits</vt:lpstr>
      <vt:lpstr>Hamilton Paths and Circuits</vt:lpstr>
      <vt:lpstr>Necessary Conditions for Hamilton Circuits</vt:lpstr>
      <vt:lpstr>Applications of Hamilton Paths and Circuits</vt:lpstr>
      <vt:lpstr>ISOMORPHISM OF GRAPHS</vt:lpstr>
      <vt:lpstr>Isomorphism of Graphs</vt:lpstr>
      <vt:lpstr>Isomorphism of Graphs</vt:lpstr>
      <vt:lpstr>ISOMORPHIC INVARIANT</vt:lpstr>
      <vt:lpstr>Isomorphism of Graphs (cont.)</vt:lpstr>
      <vt:lpstr>PowerPoint Presentation</vt:lpstr>
      <vt:lpstr>PowerPoint Presentation</vt:lpstr>
      <vt:lpstr>PowerPoint Presentation</vt:lpstr>
      <vt:lpstr>PowerPoint Presentation</vt:lpstr>
      <vt:lpstr>Isomorphism of Graphs</vt:lpstr>
      <vt:lpstr>Isomorphism of Graphs</vt:lpstr>
      <vt:lpstr>Isomorphism of Graphs</vt:lpstr>
      <vt:lpstr>Isomorphism of Graphs (cont.)</vt:lpstr>
      <vt:lpstr>Isomorphism of Graphs </vt:lpstr>
      <vt:lpstr>Algorithms for Graph Isomorphism</vt:lpstr>
      <vt:lpstr>Applications of Graph Isomorphism </vt:lpstr>
      <vt:lpstr>PowerPoint Presentation</vt:lpstr>
      <vt:lpstr>Weighted Graphs</vt:lpstr>
      <vt:lpstr>Weighted Graphs</vt:lpstr>
      <vt:lpstr>Weighted Graphs</vt:lpstr>
      <vt:lpstr>Weighted Graphs</vt:lpstr>
      <vt:lpstr>Weighted Graphs</vt:lpstr>
      <vt:lpstr>Dijkstra’s Algorithm</vt:lpstr>
      <vt:lpstr>PowerPoint Presentation</vt:lpstr>
      <vt:lpstr>Dijkstra’s algorithm: another example</vt:lpstr>
      <vt:lpstr>PowerPoint Presentation</vt:lpstr>
      <vt:lpstr>Problem: shortest path from a to z</vt:lpstr>
      <vt:lpstr>The Traveling Salesman Problem</vt:lpstr>
      <vt:lpstr>The Traveling Salesman Problem</vt:lpstr>
      <vt:lpstr>Travelling Salesman problem</vt:lpstr>
      <vt:lpstr>Travelling Salesman problem</vt:lpstr>
      <vt:lpstr>Planar Graphs</vt:lpstr>
      <vt:lpstr>The House-and-Utilities Problem</vt:lpstr>
      <vt:lpstr>Planar Graphs</vt:lpstr>
      <vt:lpstr>Planar Graphs</vt:lpstr>
      <vt:lpstr>Planar Graphs</vt:lpstr>
      <vt:lpstr>Example</vt:lpstr>
      <vt:lpstr>Example</vt:lpstr>
      <vt:lpstr>Planar Graphs</vt:lpstr>
      <vt:lpstr>Regions</vt:lpstr>
      <vt:lpstr>Regions</vt:lpstr>
      <vt:lpstr>Regions</vt:lpstr>
      <vt:lpstr>Regions</vt:lpstr>
      <vt:lpstr>Regions</vt:lpstr>
      <vt:lpstr>Regions</vt:lpstr>
      <vt:lpstr>Regions</vt:lpstr>
      <vt:lpstr>Planar Graphs</vt:lpstr>
      <vt:lpstr>Regions</vt:lpstr>
      <vt:lpstr>Euler’s Formula</vt:lpstr>
      <vt:lpstr>Euler’s Formula (Cont.)</vt:lpstr>
      <vt:lpstr>Euler’s Formula (Cont.)</vt:lpstr>
      <vt:lpstr>Euler’s Formula (Cont.)</vt:lpstr>
      <vt:lpstr>Euler’s Formula (Cont.)</vt:lpstr>
      <vt:lpstr>Euler’s Formula (Cont.)</vt:lpstr>
      <vt:lpstr>Trees</vt:lpstr>
      <vt:lpstr>Chapter Summary</vt:lpstr>
      <vt:lpstr>Introduction to Trees</vt:lpstr>
      <vt:lpstr>Section Summary</vt:lpstr>
      <vt:lpstr>Trees</vt:lpstr>
      <vt:lpstr>Trees</vt:lpstr>
      <vt:lpstr>FOREST</vt:lpstr>
      <vt:lpstr>Applications of Trees</vt:lpstr>
      <vt:lpstr>Trees as Models</vt:lpstr>
      <vt:lpstr>Trees as Models</vt:lpstr>
      <vt:lpstr>Trees as Models</vt:lpstr>
      <vt:lpstr>Applications of Trees</vt:lpstr>
      <vt:lpstr>Game Tree for Tic-Tac-Toe</vt:lpstr>
      <vt:lpstr>Universal Address Systems </vt:lpstr>
      <vt:lpstr>Prefix code</vt:lpstr>
      <vt:lpstr>Decision Trees</vt:lpstr>
      <vt:lpstr>Example : A decision tree that orders the elements of the list a, b, c.</vt:lpstr>
      <vt:lpstr>Rooted Trees</vt:lpstr>
      <vt:lpstr>Rooted Tree Terminology</vt:lpstr>
      <vt:lpstr>Rooted Tree Terminology</vt:lpstr>
      <vt:lpstr>Rooted Tree Terminology</vt:lpstr>
      <vt:lpstr>Rooted Tree Terminology</vt:lpstr>
      <vt:lpstr>Terminology for Rooted Trees</vt:lpstr>
      <vt:lpstr>Terminology for Rooted Trees</vt:lpstr>
      <vt:lpstr>Terminology for Rooted Trees</vt:lpstr>
      <vt:lpstr>Level of vertices and height of trees</vt:lpstr>
      <vt:lpstr>Level of vertices and height of trees</vt:lpstr>
      <vt:lpstr>m-ary Rooted Trees</vt:lpstr>
      <vt:lpstr>PowerPoint Presentation</vt:lpstr>
      <vt:lpstr>Balanced m-Ary Trees</vt:lpstr>
      <vt:lpstr>Ordered Rooted Trees</vt:lpstr>
      <vt:lpstr>Binary Trees</vt:lpstr>
      <vt:lpstr>PowerPoint Presentation</vt:lpstr>
      <vt:lpstr>Properties of Trees</vt:lpstr>
      <vt:lpstr>Binary Search Tree</vt:lpstr>
      <vt:lpstr>Example : Form a binary search tree for the words mathematics, physics, geography, zoology, meteorology, geology, psychology, and chemistry (using alphabetical order).</vt:lpstr>
      <vt:lpstr>Tree Traversal</vt:lpstr>
      <vt:lpstr>Tree Traversal</vt:lpstr>
      <vt:lpstr>Preorder Traversal</vt:lpstr>
      <vt:lpstr>Preorder Traversal (continued)</vt:lpstr>
      <vt:lpstr>Inorder Traversal</vt:lpstr>
      <vt:lpstr>Inorder Traversal (continued)</vt:lpstr>
      <vt:lpstr>Postorder Traversal</vt:lpstr>
      <vt:lpstr>Post order Traversal  (continued)</vt:lpstr>
      <vt:lpstr>Expression Trees</vt:lpstr>
      <vt:lpstr>Infix Notation</vt:lpstr>
      <vt:lpstr>Prefix Notation</vt:lpstr>
      <vt:lpstr>Prefix Notation</vt:lpstr>
      <vt:lpstr>Postfix Notation</vt:lpstr>
      <vt:lpstr>Postfix Notation</vt:lpstr>
      <vt:lpstr>Spanning Trees</vt:lpstr>
      <vt:lpstr>Section Summary</vt:lpstr>
      <vt:lpstr>Spanning Trees</vt:lpstr>
      <vt:lpstr>Spanning Trees</vt:lpstr>
      <vt:lpstr>Minimum Spanning</vt:lpstr>
      <vt:lpstr>Minimum spanning tree</vt:lpstr>
      <vt:lpstr>Minimum spanning tree</vt:lpstr>
      <vt:lpstr>PRIM’S ALGORITHM</vt:lpstr>
      <vt:lpstr>Example: Use Prims algorithm to find a minimal spanning tree for the graph below. Indicate the order in which edges are added to form the tree. </vt:lpstr>
      <vt:lpstr>KRUSKAL’S ALGORITHM</vt:lpstr>
      <vt:lpstr>Minimal spanning tree (MST)</vt:lpstr>
      <vt:lpstr>Activity Time</vt:lpstr>
      <vt:lpstr>Minimal spanning tree (MST)</vt:lpstr>
    </vt:vector>
  </TitlesOfParts>
  <Company>Monmouth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Foundations: Logic and Proofs</dc:title>
  <dc:creator>Shoaib Raza</dc:creator>
  <cp:lastModifiedBy>Dell</cp:lastModifiedBy>
  <cp:revision>2143</cp:revision>
  <dcterms:created xsi:type="dcterms:W3CDTF">2011-03-27T19:09:13Z</dcterms:created>
  <dcterms:modified xsi:type="dcterms:W3CDTF">2023-04-12T06:45:40Z</dcterms:modified>
</cp:coreProperties>
</file>